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handoutMasterIdLst>
    <p:handoutMasterId r:id="rId84"/>
  </p:handoutMasterIdLst>
  <p:sldIdLst>
    <p:sldId id="366" r:id="rId2"/>
    <p:sldId id="258" r:id="rId3"/>
    <p:sldId id="260" r:id="rId4"/>
    <p:sldId id="261" r:id="rId5"/>
    <p:sldId id="263" r:id="rId6"/>
    <p:sldId id="319" r:id="rId7"/>
    <p:sldId id="320" r:id="rId8"/>
    <p:sldId id="321" r:id="rId9"/>
    <p:sldId id="327" r:id="rId10"/>
    <p:sldId id="264" r:id="rId11"/>
    <p:sldId id="265" r:id="rId12"/>
    <p:sldId id="266" r:id="rId13"/>
    <p:sldId id="325" r:id="rId14"/>
    <p:sldId id="368" r:id="rId15"/>
    <p:sldId id="370" r:id="rId16"/>
    <p:sldId id="371" r:id="rId17"/>
    <p:sldId id="380" r:id="rId18"/>
    <p:sldId id="267" r:id="rId19"/>
    <p:sldId id="322" r:id="rId20"/>
    <p:sldId id="323" r:id="rId21"/>
    <p:sldId id="324" r:id="rId22"/>
    <p:sldId id="268" r:id="rId23"/>
    <p:sldId id="269" r:id="rId24"/>
    <p:sldId id="316" r:id="rId25"/>
    <p:sldId id="330" r:id="rId26"/>
    <p:sldId id="270" r:id="rId27"/>
    <p:sldId id="326" r:id="rId28"/>
    <p:sldId id="331" r:id="rId29"/>
    <p:sldId id="367" r:id="rId30"/>
    <p:sldId id="332" r:id="rId31"/>
    <p:sldId id="388" r:id="rId32"/>
    <p:sldId id="274" r:id="rId33"/>
    <p:sldId id="275" r:id="rId34"/>
    <p:sldId id="328" r:id="rId35"/>
    <p:sldId id="376" r:id="rId36"/>
    <p:sldId id="377" r:id="rId37"/>
    <p:sldId id="378" r:id="rId38"/>
    <p:sldId id="379" r:id="rId39"/>
    <p:sldId id="271" r:id="rId40"/>
    <p:sldId id="273" r:id="rId41"/>
    <p:sldId id="280" r:id="rId42"/>
    <p:sldId id="281" r:id="rId43"/>
    <p:sldId id="285" r:id="rId44"/>
    <p:sldId id="291" r:id="rId45"/>
    <p:sldId id="383" r:id="rId46"/>
    <p:sldId id="301" r:id="rId47"/>
    <p:sldId id="302" r:id="rId48"/>
    <p:sldId id="303" r:id="rId49"/>
    <p:sldId id="304" r:id="rId50"/>
    <p:sldId id="284" r:id="rId51"/>
    <p:sldId id="286" r:id="rId52"/>
    <p:sldId id="287" r:id="rId53"/>
    <p:sldId id="289" r:id="rId54"/>
    <p:sldId id="290" r:id="rId55"/>
    <p:sldId id="381" r:id="rId56"/>
    <p:sldId id="292" r:id="rId57"/>
    <p:sldId id="384" r:id="rId58"/>
    <p:sldId id="382" r:id="rId59"/>
    <p:sldId id="395" r:id="rId60"/>
    <p:sldId id="385" r:id="rId61"/>
    <p:sldId id="387" r:id="rId62"/>
    <p:sldId id="293" r:id="rId63"/>
    <p:sldId id="294" r:id="rId64"/>
    <p:sldId id="295" r:id="rId65"/>
    <p:sldId id="389" r:id="rId66"/>
    <p:sldId id="390" r:id="rId67"/>
    <p:sldId id="391" r:id="rId68"/>
    <p:sldId id="392" r:id="rId69"/>
    <p:sldId id="393" r:id="rId70"/>
    <p:sldId id="396" r:id="rId71"/>
    <p:sldId id="394" r:id="rId72"/>
    <p:sldId id="305" r:id="rId73"/>
    <p:sldId id="317" r:id="rId74"/>
    <p:sldId id="308" r:id="rId75"/>
    <p:sldId id="309" r:id="rId76"/>
    <p:sldId id="310" r:id="rId77"/>
    <p:sldId id="311" r:id="rId78"/>
    <p:sldId id="313" r:id="rId79"/>
    <p:sldId id="318" r:id="rId80"/>
    <p:sldId id="315" r:id="rId81"/>
    <p:sldId id="386" r:id="rId82"/>
  </p:sldIdLst>
  <p:sldSz cx="9144000" cy="6858000" type="screen4x3"/>
  <p:notesSz cx="6858000" cy="9144000"/>
  <p:defaultTextStyle>
    <a:defPPr>
      <a:defRPr lang="zh-CN"/>
    </a:defPPr>
    <a:lvl1pPr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6600"/>
    <a:srgbClr val="A50021"/>
    <a:srgbClr val="69B3F1"/>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3146" autoAdjust="0"/>
  </p:normalViewPr>
  <p:slideViewPr>
    <p:cSldViewPr>
      <p:cViewPr varScale="1">
        <p:scale>
          <a:sx n="107" d="100"/>
          <a:sy n="107" d="100"/>
        </p:scale>
        <p:origin x="144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4" d="100"/>
          <a:sy n="54" d="100"/>
        </p:scale>
        <p:origin x="-127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1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2048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2048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2048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48FBF5AC-4AB3-4B4F-9F14-2DA17B9781C2}"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313DD1DE-814E-47DD-BC31-EEFE1EEF2963}"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1</a:t>
            </a:fld>
            <a:endParaRPr lang="en-US" altLang="zh-CN"/>
          </a:p>
        </p:txBody>
      </p:sp>
    </p:spTree>
    <p:extLst>
      <p:ext uri="{BB962C8B-B14F-4D97-AF65-F5344CB8AC3E}">
        <p14:creationId xmlns:p14="http://schemas.microsoft.com/office/powerpoint/2010/main" val="2653848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F0B04-F0F3-423D-B68C-CAA0E763C770}" type="slidenum">
              <a:rPr lang="en-US" altLang="zh-CN"/>
              <a:pPr/>
              <a:t>10</a:t>
            </a:fld>
            <a:endParaRPr lang="en-US" altLang="zh-CN"/>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D43341-6F27-40E8-9AC8-DB88325BD365}" type="slidenum">
              <a:rPr lang="en-US" altLang="zh-CN"/>
              <a:pPr/>
              <a:t>11</a:t>
            </a:fld>
            <a:endParaRPr lang="en-US" altLang="zh-CN"/>
          </a:p>
        </p:txBody>
      </p:sp>
      <p:sp>
        <p:nvSpPr>
          <p:cNvPr id="283650" name="Rectangle 2"/>
          <p:cNvSpPr>
            <a:spLocks noGrp="1" noRot="1" noChangeAspect="1" noChangeArrowheads="1" noTextEdit="1"/>
          </p:cNvSpPr>
          <p:nvPr>
            <p:ph type="sldImg"/>
          </p:nvPr>
        </p:nvSpPr>
        <p:spPr>
          <a:ln/>
        </p:spPr>
      </p:sp>
      <p:sp>
        <p:nvSpPr>
          <p:cNvPr id="2836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A19A74-DF3F-41EB-BEFC-70FFDBACDA40}" type="slidenum">
              <a:rPr lang="en-US" altLang="zh-CN"/>
              <a:pPr/>
              <a:t>12</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13</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68710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14</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22945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15</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1867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16</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8462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17</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573855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18</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2E614-EEC2-4EDA-98E8-FF7C3DE5E09C}" type="slidenum">
              <a:rPr lang="en-US" altLang="zh-CN"/>
              <a:pPr/>
              <a:t>19</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594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10A418-EAAB-4F81-99EB-E314A862BB87}" type="slidenum">
              <a:rPr lang="en-US" altLang="zh-CN"/>
              <a:pPr/>
              <a:t>2</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4B75C-1C27-4DFE-95BC-FB213E443F85}" type="slidenum">
              <a:rPr lang="en-US" altLang="zh-CN"/>
              <a:pPr/>
              <a:t>20</a:t>
            </a:fld>
            <a:endParaRPr lang="en-US" altLang="zh-CN"/>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0953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21</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88306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416920-4233-4AA2-A34A-FFC68B2DE643}" type="slidenum">
              <a:rPr lang="en-US" altLang="zh-CN"/>
              <a:pPr/>
              <a:t>22</a:t>
            </a:fld>
            <a:endParaRPr lang="en-US" altLang="zh-CN"/>
          </a:p>
        </p:txBody>
      </p:sp>
      <p:sp>
        <p:nvSpPr>
          <p:cNvPr id="289794" name="Rectangle 2"/>
          <p:cNvSpPr>
            <a:spLocks noGrp="1" noRot="1" noChangeAspect="1" noChangeArrowheads="1" noTextEdit="1"/>
          </p:cNvSpPr>
          <p:nvPr>
            <p:ph type="sldImg"/>
          </p:nvPr>
        </p:nvSpPr>
        <p:spPr>
          <a:ln/>
        </p:spPr>
      </p:sp>
      <p:sp>
        <p:nvSpPr>
          <p:cNvPr id="2897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AD4AA-6AB0-4A85-B05C-D884F2FD3D30}" type="slidenum">
              <a:rPr lang="en-US" altLang="zh-CN"/>
              <a:pPr/>
              <a:t>23</a:t>
            </a:fld>
            <a:endParaRPr lang="en-US" altLang="zh-CN"/>
          </a:p>
        </p:txBody>
      </p:sp>
      <p:sp>
        <p:nvSpPr>
          <p:cNvPr id="291842" name="Rectangle 2"/>
          <p:cNvSpPr>
            <a:spLocks noGrp="1" noRot="1" noChangeAspect="1" noChangeArrowheads="1" noTextEdit="1"/>
          </p:cNvSpPr>
          <p:nvPr>
            <p:ph type="sldImg"/>
          </p:nvPr>
        </p:nvSpPr>
        <p:spPr>
          <a:ln/>
        </p:spPr>
      </p:sp>
      <p:sp>
        <p:nvSpPr>
          <p:cNvPr id="29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3D406-00AF-466A-B139-3A9FA22C1810}" type="slidenum">
              <a:rPr lang="en-US" altLang="zh-CN"/>
              <a:pPr/>
              <a:t>24</a:t>
            </a:fld>
            <a:endParaRPr lang="en-US" altLang="zh-CN"/>
          </a:p>
        </p:txBody>
      </p:sp>
      <p:sp>
        <p:nvSpPr>
          <p:cNvPr id="436226" name="Rectangle 2"/>
          <p:cNvSpPr>
            <a:spLocks noGrp="1" noRot="1" noChangeAspect="1" noChangeArrowheads="1" noTextEdit="1"/>
          </p:cNvSpPr>
          <p:nvPr>
            <p:ph type="sldImg"/>
          </p:nvPr>
        </p:nvSpPr>
        <p:spPr>
          <a:ln/>
        </p:spPr>
      </p:sp>
      <p:sp>
        <p:nvSpPr>
          <p:cNvPr id="436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0CBCB-A2CE-4ECB-BCCD-0D6ED411FB5D}" type="slidenum">
              <a:rPr lang="en-US" altLang="zh-CN"/>
              <a:pPr/>
              <a:t>25</a:t>
            </a:fld>
            <a:endParaRPr lang="en-US" altLang="zh-CN"/>
          </a:p>
        </p:txBody>
      </p:sp>
      <p:sp>
        <p:nvSpPr>
          <p:cNvPr id="287746" name="Rectangle 2"/>
          <p:cNvSpPr>
            <a:spLocks noGrp="1" noRot="1" noChangeAspect="1" noChangeArrowheads="1" noTextEdit="1"/>
          </p:cNvSpPr>
          <p:nvPr>
            <p:ph type="sldImg"/>
          </p:nvPr>
        </p:nvSpPr>
        <p:spPr>
          <a:ln/>
        </p:spPr>
      </p:sp>
      <p:sp>
        <p:nvSpPr>
          <p:cNvPr id="2877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96358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26</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27</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027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28</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4994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29</a:t>
            </a:fld>
            <a:endParaRPr lang="en-US" altLang="zh-CN"/>
          </a:p>
        </p:txBody>
      </p:sp>
    </p:spTree>
    <p:extLst>
      <p:ext uri="{BB962C8B-B14F-4D97-AF65-F5344CB8AC3E}">
        <p14:creationId xmlns:p14="http://schemas.microsoft.com/office/powerpoint/2010/main" val="298463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F30262-AAB3-41AD-A6A3-86872D83A25C}" type="slidenum">
              <a:rPr lang="en-US" altLang="zh-CN"/>
              <a:pPr/>
              <a:t>3</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C709E-6AA3-498D-A66F-43F2905BE619}" type="slidenum">
              <a:rPr lang="en-US" altLang="zh-CN"/>
              <a:pPr/>
              <a:t>30</a:t>
            </a:fld>
            <a:endParaRPr lang="en-US" altLang="zh-CN"/>
          </a:p>
        </p:txBody>
      </p:sp>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0748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31</a:t>
            </a:fld>
            <a:endParaRPr lang="en-US" altLang="zh-CN"/>
          </a:p>
        </p:txBody>
      </p:sp>
    </p:spTree>
    <p:extLst>
      <p:ext uri="{BB962C8B-B14F-4D97-AF65-F5344CB8AC3E}">
        <p14:creationId xmlns:p14="http://schemas.microsoft.com/office/powerpoint/2010/main" val="609999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DB93CB-5077-422E-9291-30AE0F78B296}" type="slidenum">
              <a:rPr lang="en-US" altLang="zh-CN"/>
              <a:pPr/>
              <a:t>32</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067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EABC0-B693-438C-B2C8-D56E1C99F2D7}" type="slidenum">
              <a:rPr lang="en-US" altLang="zh-CN"/>
              <a:pPr/>
              <a:t>33</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7337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1EABC0-B693-438C-B2C8-D56E1C99F2D7}" type="slidenum">
              <a:rPr lang="en-US" altLang="zh-CN"/>
              <a:pPr/>
              <a:t>34</a:t>
            </a:fld>
            <a:endParaRPr lang="en-US" altLang="zh-CN"/>
          </a:p>
        </p:txBody>
      </p:sp>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08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87BAD2-A0F0-438F-9FC9-4B3B6378A620}" type="slidenum">
              <a:rPr lang="en-US" altLang="zh-CN"/>
              <a:pPr/>
              <a:t>35</a:t>
            </a:fld>
            <a:endParaRPr lang="en-US" altLang="zh-CN"/>
          </a:p>
        </p:txBody>
      </p:sp>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871782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A0D455-7395-44E7-96E6-BEAFBEF88A5D}" type="slidenum">
              <a:rPr lang="en-US" altLang="zh-CN"/>
              <a:pPr/>
              <a:t>36</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152712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E8914-0BE8-416F-9160-970C28170DB9}" type="slidenum">
              <a:rPr lang="en-US" altLang="zh-CN"/>
              <a:pPr/>
              <a:t>37</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3576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E8914-0BE8-416F-9160-970C28170DB9}" type="slidenum">
              <a:rPr lang="en-US" altLang="zh-CN"/>
              <a:pPr/>
              <a:t>38</a:t>
            </a:fld>
            <a:endParaRPr lang="en-US" altLang="zh-CN"/>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68068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9C4718-525B-40BF-957F-5D043C077757}" type="slidenum">
              <a:rPr lang="en-US" altLang="zh-CN"/>
              <a:pPr/>
              <a:t>39</a:t>
            </a:fld>
            <a:endParaRPr lang="en-US" altLang="zh-CN"/>
          </a:p>
        </p:txBody>
      </p:sp>
      <p:sp>
        <p:nvSpPr>
          <p:cNvPr id="295938" name="Rectangle 2"/>
          <p:cNvSpPr>
            <a:spLocks noGrp="1" noRot="1" noChangeAspect="1" noChangeArrowheads="1" noTextEdit="1"/>
          </p:cNvSpPr>
          <p:nvPr>
            <p:ph type="sldImg"/>
          </p:nvPr>
        </p:nvSpPr>
        <p:spPr>
          <a:ln/>
        </p:spPr>
      </p:sp>
      <p:sp>
        <p:nvSpPr>
          <p:cNvPr id="295939" name="Rectangle 3"/>
          <p:cNvSpPr>
            <a:spLocks noGrp="1" noChangeArrowheads="1"/>
          </p:cNvSpPr>
          <p:nvPr>
            <p:ph type="body" idx="1"/>
          </p:nvPr>
        </p:nvSpPr>
        <p:spPr/>
        <p:txBody>
          <a:bodyPr/>
          <a:lstStyle/>
          <a:p>
            <a:r>
              <a:rPr lang="zh-CN" altLang="en-US" dirty="0"/>
              <a:t>同构的应用？化学分子式同分异构体、电路等价验证</a:t>
            </a: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04763E-D626-4B35-81B9-0C0A3226C1EB}" type="slidenum">
              <a:rPr lang="en-US" altLang="zh-CN"/>
              <a:pPr/>
              <a:t>4</a:t>
            </a:fld>
            <a:endParaRPr lang="en-US" altLang="zh-CN"/>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E14BF1-5B18-4921-8551-89A20CDA2417}" type="slidenum">
              <a:rPr lang="en-US" altLang="zh-CN"/>
              <a:pPr/>
              <a:t>40</a:t>
            </a:fld>
            <a:endParaRPr lang="en-US" altLang="zh-CN"/>
          </a:p>
        </p:txBody>
      </p:sp>
      <p:sp>
        <p:nvSpPr>
          <p:cNvPr id="300034" name="Rectangle 2"/>
          <p:cNvSpPr>
            <a:spLocks noGrp="1" noRot="1" noChangeAspect="1" noChangeArrowheads="1" noTextEdit="1"/>
          </p:cNvSpPr>
          <p:nvPr>
            <p:ph type="sldImg"/>
          </p:nvPr>
        </p:nvSpPr>
        <p:spPr>
          <a:ln/>
        </p:spPr>
      </p:sp>
      <p:sp>
        <p:nvSpPr>
          <p:cNvPr id="3000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65F56F-A2C7-4611-A7E0-E457AEFAEE79}" type="slidenum">
              <a:rPr lang="en-US" altLang="zh-CN"/>
              <a:pPr/>
              <a:t>41</a:t>
            </a:fld>
            <a:endParaRPr lang="en-US" altLang="zh-CN"/>
          </a:p>
        </p:txBody>
      </p:sp>
      <p:sp>
        <p:nvSpPr>
          <p:cNvPr id="314370" name="Rectangle 2"/>
          <p:cNvSpPr>
            <a:spLocks noGrp="1" noRot="1" noChangeAspect="1"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DAC6CB-5829-4426-B6D7-A4281F088D7D}" type="slidenum">
              <a:rPr lang="en-US" altLang="zh-CN"/>
              <a:pPr/>
              <a:t>42</a:t>
            </a:fld>
            <a:endParaRPr lang="en-US" altLang="zh-CN"/>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1462C-5A0A-4308-890F-0BEB2CC030F1}" type="slidenum">
              <a:rPr lang="en-US" altLang="zh-CN"/>
              <a:pPr/>
              <a:t>43</a:t>
            </a:fld>
            <a:endParaRPr lang="en-US" altLang="zh-CN"/>
          </a:p>
        </p:txBody>
      </p:sp>
      <p:sp>
        <p:nvSpPr>
          <p:cNvPr id="324610" name="Rectangle 2"/>
          <p:cNvSpPr>
            <a:spLocks noGrp="1" noRot="1" noChangeAspect="1"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16ADE-A4F8-4E34-A687-6B7A63FD3947}" type="slidenum">
              <a:rPr lang="en-US" altLang="zh-CN"/>
              <a:pPr/>
              <a:t>44</a:t>
            </a:fld>
            <a:endParaRPr lang="en-US" altLang="zh-CN"/>
          </a:p>
        </p:txBody>
      </p:sp>
      <p:sp>
        <p:nvSpPr>
          <p:cNvPr id="336898" name="Rectangle 2"/>
          <p:cNvSpPr>
            <a:spLocks noGrp="1" noRot="1" noChangeAspect="1"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1550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E238EE-136F-4857-B0BC-FEDCB53BF838}" type="slidenum">
              <a:rPr lang="en-US" altLang="zh-CN"/>
              <a:pPr/>
              <a:t>45</a:t>
            </a:fld>
            <a:endParaRPr lang="en-US" altLang="zh-CN"/>
          </a:p>
        </p:txBody>
      </p:sp>
      <p:sp>
        <p:nvSpPr>
          <p:cNvPr id="320514" name="Rectangle 2"/>
          <p:cNvSpPr>
            <a:spLocks noGrp="1" noRot="1" noChangeAspect="1"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28901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708321-CEB9-43CD-9628-78579C223C71}" type="slidenum">
              <a:rPr lang="en-US" altLang="zh-CN"/>
              <a:pPr/>
              <a:t>46</a:t>
            </a:fld>
            <a:endParaRPr lang="en-US" altLang="zh-CN"/>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8D104-F915-445A-899E-22DDC2DA427F}" type="slidenum">
              <a:rPr lang="en-US" altLang="zh-CN"/>
              <a:pPr/>
              <a:t>47</a:t>
            </a:fld>
            <a:endParaRPr lang="en-US" altLang="zh-CN"/>
          </a:p>
        </p:txBody>
      </p:sp>
      <p:sp>
        <p:nvSpPr>
          <p:cNvPr id="359426" name="Rectangle 2"/>
          <p:cNvSpPr>
            <a:spLocks noGrp="1" noRot="1" noChangeAspect="1" noChangeArrowheads="1" noTextEdit="1"/>
          </p:cNvSpPr>
          <p:nvPr>
            <p:ph type="sldImg"/>
          </p:nvPr>
        </p:nvSpPr>
        <p:spPr>
          <a:ln/>
        </p:spPr>
      </p:sp>
      <p:sp>
        <p:nvSpPr>
          <p:cNvPr id="359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B4B9B0-E058-4257-9A31-47F90C571C17}" type="slidenum">
              <a:rPr lang="en-US" altLang="zh-CN"/>
              <a:pPr/>
              <a:t>48</a:t>
            </a:fld>
            <a:endParaRPr lang="en-US" altLang="zh-CN"/>
          </a:p>
        </p:txBody>
      </p:sp>
      <p:sp>
        <p:nvSpPr>
          <p:cNvPr id="361474" name="Rectangle 2"/>
          <p:cNvSpPr>
            <a:spLocks noGrp="1" noRot="1" noChangeAspect="1" noChangeArrowheads="1" noTextEdit="1"/>
          </p:cNvSpPr>
          <p:nvPr>
            <p:ph type="sldImg"/>
          </p:nvPr>
        </p:nvSpPr>
        <p:spPr>
          <a:ln/>
        </p:spPr>
      </p:sp>
      <p:sp>
        <p:nvSpPr>
          <p:cNvPr id="361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FCC5D8-7271-4164-A15D-DA50FCB39FFC}" type="slidenum">
              <a:rPr lang="en-US" altLang="zh-CN"/>
              <a:pPr/>
              <a:t>49</a:t>
            </a:fld>
            <a:endParaRPr lang="en-US" altLang="zh-CN"/>
          </a:p>
        </p:txBody>
      </p:sp>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E3C7A5-793E-4350-B575-5B5077A24E94}" type="slidenum">
              <a:rPr lang="en-US" altLang="zh-CN"/>
              <a:pPr/>
              <a:t>5</a:t>
            </a:fld>
            <a:endParaRPr lang="en-US" altLang="zh-CN"/>
          </a:p>
        </p:txBody>
      </p:sp>
      <p:sp>
        <p:nvSpPr>
          <p:cNvPr id="279554" name="Rectangle 2"/>
          <p:cNvSpPr>
            <a:spLocks noGrp="1" noRot="1" noChangeAspect="1"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0DED01-127A-4576-A289-5118D35B39C6}" type="slidenum">
              <a:rPr lang="en-US" altLang="zh-CN"/>
              <a:pPr/>
              <a:t>50</a:t>
            </a:fld>
            <a:endParaRPr lang="en-US" altLang="zh-CN"/>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r>
              <a:rPr lang="zh-CN" altLang="en-US" dirty="0"/>
              <a:t>考试做题</a:t>
            </a:r>
            <a:r>
              <a:rPr lang="en-US" altLang="zh-CN" dirty="0"/>
              <a:t>vs</a:t>
            </a:r>
            <a:r>
              <a:rPr lang="zh-CN" altLang="en-US" dirty="0"/>
              <a:t>编写程序？</a:t>
            </a:r>
            <a:endParaRPr lang="en-US" altLang="zh-CN" dirty="0"/>
          </a:p>
          <a:p>
            <a:r>
              <a:rPr lang="zh-CN" altLang="en-US" dirty="0"/>
              <a:t>图的遍历</a:t>
            </a:r>
            <a:endParaRPr lang="zh-CN" altLang="zh-CN" dirty="0"/>
          </a:p>
        </p:txBody>
      </p:sp>
    </p:spTree>
    <p:extLst>
      <p:ext uri="{BB962C8B-B14F-4D97-AF65-F5344CB8AC3E}">
        <p14:creationId xmlns:p14="http://schemas.microsoft.com/office/powerpoint/2010/main" val="15274676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A5B50E-BA9C-4A46-A2BE-6E4C8E066264}" type="slidenum">
              <a:rPr lang="en-US" altLang="zh-CN"/>
              <a:pPr/>
              <a:t>51</a:t>
            </a:fld>
            <a:endParaRPr lang="en-US" altLang="zh-CN"/>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88701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D42812-0B83-429D-B3FD-A3A6BAEEE3EC}" type="slidenum">
              <a:rPr lang="en-US" altLang="zh-CN"/>
              <a:pPr/>
              <a:t>52</a:t>
            </a:fld>
            <a:endParaRPr lang="en-US" altLang="zh-CN"/>
          </a:p>
        </p:txBody>
      </p:sp>
      <p:sp>
        <p:nvSpPr>
          <p:cNvPr id="328706" name="Rectangle 2"/>
          <p:cNvSpPr>
            <a:spLocks noGrp="1" noRot="1" noChangeAspect="1"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26772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F262AA-5AE8-45E8-A9D6-3E8EC56379FD}" type="slidenum">
              <a:rPr lang="en-US" altLang="zh-CN"/>
              <a:pPr/>
              <a:t>53</a:t>
            </a:fld>
            <a:endParaRPr lang="en-US" altLang="zh-CN"/>
          </a:p>
        </p:txBody>
      </p:sp>
      <p:sp>
        <p:nvSpPr>
          <p:cNvPr id="332802" name="Rectangle 2"/>
          <p:cNvSpPr>
            <a:spLocks noGrp="1" noRot="1" noChangeAspect="1" noChangeArrowheads="1" noTextEdit="1"/>
          </p:cNvSpPr>
          <p:nvPr>
            <p:ph type="sldImg"/>
          </p:nvPr>
        </p:nvSpPr>
        <p:spPr>
          <a:ln/>
        </p:spPr>
      </p:sp>
      <p:sp>
        <p:nvSpPr>
          <p:cNvPr id="332803" name="Rectangle 3"/>
          <p:cNvSpPr>
            <a:spLocks noGrp="1" noChangeArrowheads="1"/>
          </p:cNvSpPr>
          <p:nvPr>
            <p:ph type="body" idx="1"/>
          </p:nvPr>
        </p:nvSpPr>
        <p:spPr/>
        <p:txBody>
          <a:bodyPr/>
          <a:lstStyle/>
          <a:p>
            <a:r>
              <a:rPr lang="en-US" altLang="zh-CN" dirty="0"/>
              <a:t>kappa</a:t>
            </a:r>
            <a:r>
              <a:rPr lang="zh-CN" altLang="en-US" dirty="0"/>
              <a:t>、</a:t>
            </a:r>
            <a:r>
              <a:rPr lang="en-US" altLang="zh-CN" dirty="0"/>
              <a:t>lambda</a:t>
            </a:r>
            <a:endParaRPr lang="zh-CN" altLang="zh-CN" dirty="0"/>
          </a:p>
        </p:txBody>
      </p:sp>
    </p:spTree>
    <p:extLst>
      <p:ext uri="{BB962C8B-B14F-4D97-AF65-F5344CB8AC3E}">
        <p14:creationId xmlns:p14="http://schemas.microsoft.com/office/powerpoint/2010/main" val="24029550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91AB8-C6B8-49E8-BCE0-88D96CCE9378}" type="slidenum">
              <a:rPr lang="en-US" altLang="zh-CN"/>
              <a:pPr/>
              <a:t>54</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724528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91AB8-C6B8-49E8-BCE0-88D96CCE9378}" type="slidenum">
              <a:rPr lang="en-US" altLang="zh-CN"/>
              <a:pPr/>
              <a:t>55</a:t>
            </a:fld>
            <a:endParaRPr lang="en-US" altLang="zh-CN"/>
          </a:p>
        </p:txBody>
      </p:sp>
      <p:sp>
        <p:nvSpPr>
          <p:cNvPr id="334850" name="Rectangle 2"/>
          <p:cNvSpPr>
            <a:spLocks noGrp="1" noRot="1" noChangeAspect="1"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90631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56</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r>
              <a:rPr lang="zh-CN" altLang="en-US" dirty="0"/>
              <a:t>强连通：</a:t>
            </a:r>
            <a:r>
              <a:rPr lang="en-US" altLang="zh-CN" dirty="0" err="1"/>
              <a:t>Tarjan</a:t>
            </a:r>
            <a:r>
              <a:rPr lang="zh-CN" altLang="en-US" dirty="0"/>
              <a:t>算法</a:t>
            </a:r>
            <a:endParaRPr lang="en-US" altLang="zh-CN" dirty="0"/>
          </a:p>
          <a:p>
            <a:r>
              <a:rPr lang="zh-CN" altLang="en-US" dirty="0"/>
              <a:t>弱连通：无向图上</a:t>
            </a:r>
            <a:r>
              <a:rPr lang="en-US" altLang="zh-CN" dirty="0"/>
              <a:t>DFS</a:t>
            </a:r>
            <a:r>
              <a:rPr lang="zh-CN" altLang="en-US" dirty="0"/>
              <a:t>或</a:t>
            </a:r>
            <a:r>
              <a:rPr lang="en-US" altLang="zh-CN" dirty="0"/>
              <a:t>BFS</a:t>
            </a:r>
          </a:p>
          <a:p>
            <a:r>
              <a:rPr lang="zh-CN" altLang="en-US" dirty="0"/>
              <a:t>单向连通（实际应用较少遇到）：？</a:t>
            </a:r>
            <a:endParaRPr lang="zh-CN" altLang="zh-CN" dirty="0"/>
          </a:p>
        </p:txBody>
      </p:sp>
    </p:spTree>
    <p:extLst>
      <p:ext uri="{BB962C8B-B14F-4D97-AF65-F5344CB8AC3E}">
        <p14:creationId xmlns:p14="http://schemas.microsoft.com/office/powerpoint/2010/main" val="3504476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57</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897931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58</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815490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59</a:t>
            </a:fld>
            <a:endParaRPr lang="en-US" altLang="zh-CN"/>
          </a:p>
        </p:txBody>
      </p:sp>
    </p:spTree>
    <p:extLst>
      <p:ext uri="{BB962C8B-B14F-4D97-AF65-F5344CB8AC3E}">
        <p14:creationId xmlns:p14="http://schemas.microsoft.com/office/powerpoint/2010/main" val="1636253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22E614-EEC2-4EDA-98E8-FF7C3DE5E09C}" type="slidenum">
              <a:rPr lang="en-US" altLang="zh-CN"/>
              <a:pPr/>
              <a:t>6</a:t>
            </a:fld>
            <a:endParaRPr lang="en-US" altLang="zh-CN"/>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879272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60</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63563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12994B-54E6-4512-BAF4-1B4237D2C25A}" type="slidenum">
              <a:rPr lang="en-US" altLang="zh-CN"/>
              <a:pPr/>
              <a:t>61</a:t>
            </a:fld>
            <a:endParaRPr lang="en-US" altLang="zh-CN"/>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1453917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6339B8-BA44-43F7-B64C-A9F1AB59BC63}" type="slidenum">
              <a:rPr lang="en-US" altLang="zh-CN"/>
              <a:pPr/>
              <a:t>62</a:t>
            </a:fld>
            <a:endParaRPr lang="en-US" altLang="zh-CN"/>
          </a:p>
        </p:txBody>
      </p:sp>
      <p:sp>
        <p:nvSpPr>
          <p:cNvPr id="340994" name="Rectangle 2"/>
          <p:cNvSpPr>
            <a:spLocks noGrp="1" noRot="1" noChangeAspect="1"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497455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2CD270-6615-4B6E-9B95-C38E6A6F7B2B}" type="slidenum">
              <a:rPr lang="en-US" altLang="zh-CN"/>
              <a:pPr/>
              <a:t>63</a:t>
            </a:fld>
            <a:endParaRPr lang="en-US" altLang="zh-CN"/>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80389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64</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594114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65</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14533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66</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243419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67</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83430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68</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264073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69</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44917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04B75C-1C27-4DFE-95BC-FB213E443F85}" type="slidenum">
              <a:rPr lang="en-US" altLang="zh-CN"/>
              <a:pPr/>
              <a:t>7</a:t>
            </a:fld>
            <a:endParaRPr lang="en-US" altLang="zh-CN"/>
          </a:p>
        </p:txBody>
      </p:sp>
      <p:sp>
        <p:nvSpPr>
          <p:cNvPr id="353282" name="Rectangle 2"/>
          <p:cNvSpPr>
            <a:spLocks noGrp="1" noRot="1" noChangeAspect="1" noChangeArrowheads="1" noTextEdit="1"/>
          </p:cNvSpPr>
          <p:nvPr>
            <p:ph type="sldImg"/>
          </p:nvPr>
        </p:nvSpPr>
        <p:spPr>
          <a:ln/>
        </p:spPr>
      </p:sp>
      <p:sp>
        <p:nvSpPr>
          <p:cNvPr id="35328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603505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A6E59D-8E7F-4537-84E6-386696EBCA7C}" type="slidenum">
              <a:rPr lang="en-US" altLang="zh-CN" smtClean="0"/>
              <a:pPr/>
              <a:t>70</a:t>
            </a:fld>
            <a:endParaRPr lang="en-US" altLang="zh-CN"/>
          </a:p>
        </p:txBody>
      </p:sp>
    </p:spTree>
    <p:extLst>
      <p:ext uri="{BB962C8B-B14F-4D97-AF65-F5344CB8AC3E}">
        <p14:creationId xmlns:p14="http://schemas.microsoft.com/office/powerpoint/2010/main" val="769527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B85197-A2FE-4A6A-9582-9DA6D9CD4F79}" type="slidenum">
              <a:rPr lang="en-US" altLang="zh-CN"/>
              <a:pPr/>
              <a:t>71</a:t>
            </a:fld>
            <a:endParaRPr lang="en-US" altLang="zh-CN"/>
          </a:p>
        </p:txBody>
      </p:sp>
      <p:sp>
        <p:nvSpPr>
          <p:cNvPr id="345090" name="Rectangle 2"/>
          <p:cNvSpPr>
            <a:spLocks noGrp="1" noRot="1" noChangeAspect="1" noChangeArrowheads="1" noTextEdit="1"/>
          </p:cNvSpPr>
          <p:nvPr>
            <p:ph type="sldImg"/>
          </p:nvPr>
        </p:nvSpPr>
        <p:spPr>
          <a:ln/>
        </p:spPr>
      </p:sp>
      <p:sp>
        <p:nvSpPr>
          <p:cNvPr id="345091"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296005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1EC9BA2-5D88-4443-B897-6851E2734F20}" type="slidenum">
              <a:rPr lang="en-US" altLang="zh-CN"/>
              <a:pPr/>
              <a:t>72</a:t>
            </a:fld>
            <a:endParaRPr lang="en-US" altLang="zh-CN"/>
          </a:p>
        </p:txBody>
      </p:sp>
      <p:sp>
        <p:nvSpPr>
          <p:cNvPr id="365570" name="Rectangle 2"/>
          <p:cNvSpPr>
            <a:spLocks noGrp="1" noRot="1" noChangeAspect="1" noChangeArrowheads="1" noTextEdit="1"/>
          </p:cNvSpPr>
          <p:nvPr>
            <p:ph type="sldImg"/>
          </p:nvPr>
        </p:nvSpPr>
        <p:spPr>
          <a:ln/>
        </p:spPr>
      </p:sp>
      <p:sp>
        <p:nvSpPr>
          <p:cNvPr id="365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5A2815-AAC4-40ED-BCEE-8DF5288D4D37}" type="slidenum">
              <a:rPr lang="en-US" altLang="zh-CN"/>
              <a:pPr/>
              <a:t>73</a:t>
            </a:fld>
            <a:endParaRPr lang="en-US" altLang="zh-CN"/>
          </a:p>
        </p:txBody>
      </p:sp>
      <p:sp>
        <p:nvSpPr>
          <p:cNvPr id="438274" name="Rectangle 2"/>
          <p:cNvSpPr>
            <a:spLocks noGrp="1" noRot="1" noChangeAspect="1" noChangeArrowheads="1" noTextEdit="1"/>
          </p:cNvSpPr>
          <p:nvPr>
            <p:ph type="sldImg"/>
          </p:nvPr>
        </p:nvSpPr>
        <p:spPr>
          <a:ln/>
        </p:spPr>
      </p:sp>
      <p:sp>
        <p:nvSpPr>
          <p:cNvPr id="438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5AF2E6-AAA7-4461-B59C-99FCCE4031E5}" type="slidenum">
              <a:rPr lang="en-US" altLang="zh-CN"/>
              <a:pPr/>
              <a:t>74</a:t>
            </a:fld>
            <a:endParaRPr lang="en-US" altLang="zh-CN"/>
          </a:p>
        </p:txBody>
      </p:sp>
      <p:sp>
        <p:nvSpPr>
          <p:cNvPr id="371714" name="Rectangle 2"/>
          <p:cNvSpPr>
            <a:spLocks noGrp="1" noRot="1" noChangeAspect="1" noChangeArrowheads="1" noTextEdit="1"/>
          </p:cNvSpPr>
          <p:nvPr>
            <p:ph type="sldImg"/>
          </p:nvPr>
        </p:nvSpPr>
        <p:spPr>
          <a:ln/>
        </p:spPr>
      </p:sp>
      <p:sp>
        <p:nvSpPr>
          <p:cNvPr id="371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69D589-6626-4833-B23A-6CAB20D9D93C}" type="slidenum">
              <a:rPr lang="en-US" altLang="zh-CN"/>
              <a:pPr/>
              <a:t>75</a:t>
            </a:fld>
            <a:endParaRPr lang="en-US" altLang="zh-CN"/>
          </a:p>
        </p:txBody>
      </p:sp>
      <p:sp>
        <p:nvSpPr>
          <p:cNvPr id="373762" name="Rectangle 2"/>
          <p:cNvSpPr>
            <a:spLocks noGrp="1" noRot="1" noChangeAspect="1" noChangeArrowheads="1" noTextEdit="1"/>
          </p:cNvSpPr>
          <p:nvPr>
            <p:ph type="sldImg"/>
          </p:nvPr>
        </p:nvSpPr>
        <p:spPr>
          <a:ln/>
        </p:spPr>
      </p:sp>
      <p:sp>
        <p:nvSpPr>
          <p:cNvPr id="373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69C87-A57A-4FA4-815E-77C8E2608A2A}" type="slidenum">
              <a:rPr lang="en-US" altLang="zh-CN"/>
              <a:pPr/>
              <a:t>76</a:t>
            </a:fld>
            <a:endParaRPr lang="en-US" altLang="zh-CN"/>
          </a:p>
        </p:txBody>
      </p:sp>
      <p:sp>
        <p:nvSpPr>
          <p:cNvPr id="375810" name="Rectangle 2"/>
          <p:cNvSpPr>
            <a:spLocks noGrp="1" noRot="1" noChangeAspect="1" noChangeArrowheads="1" noTextEdit="1"/>
          </p:cNvSpPr>
          <p:nvPr>
            <p:ph type="sldImg"/>
          </p:nvPr>
        </p:nvSpPr>
        <p:spPr>
          <a:ln/>
        </p:spPr>
      </p:sp>
      <p:sp>
        <p:nvSpPr>
          <p:cNvPr id="375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429CB1-F42E-4D04-90D3-C04796BCFF08}" type="slidenum">
              <a:rPr lang="en-US" altLang="zh-CN"/>
              <a:pPr/>
              <a:t>77</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971A0-0AE0-4067-85A1-88A43781E610}" type="slidenum">
              <a:rPr lang="en-US" altLang="zh-CN"/>
              <a:pPr/>
              <a:t>78</a:t>
            </a:fld>
            <a:endParaRPr lang="en-US" altLang="zh-CN"/>
          </a:p>
        </p:txBody>
      </p:sp>
      <p:sp>
        <p:nvSpPr>
          <p:cNvPr id="381954" name="Rectangle 2"/>
          <p:cNvSpPr>
            <a:spLocks noGrp="1" noRot="1" noChangeAspect="1" noChangeArrowheads="1" noTextEdit="1"/>
          </p:cNvSpPr>
          <p:nvPr>
            <p:ph type="sldImg"/>
          </p:nvPr>
        </p:nvSpPr>
        <p:spPr>
          <a:ln/>
        </p:spPr>
      </p:sp>
      <p:sp>
        <p:nvSpPr>
          <p:cNvPr id="381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252A0D-BE95-4642-823D-7D64F87B383A}" type="slidenum">
              <a:rPr lang="en-US" altLang="zh-CN"/>
              <a:pPr/>
              <a:t>79</a:t>
            </a:fld>
            <a:endParaRPr lang="en-US" altLang="zh-CN"/>
          </a:p>
        </p:txBody>
      </p:sp>
      <p:sp>
        <p:nvSpPr>
          <p:cNvPr id="440322" name="Rectangle 2"/>
          <p:cNvSpPr>
            <a:spLocks noGrp="1" noRot="1" noChangeAspect="1" noChangeArrowheads="1" noTextEdit="1"/>
          </p:cNvSpPr>
          <p:nvPr>
            <p:ph type="sldImg"/>
          </p:nvPr>
        </p:nvSpPr>
        <p:spPr>
          <a:ln/>
        </p:spPr>
      </p:sp>
      <p:sp>
        <p:nvSpPr>
          <p:cNvPr id="4403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8</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230484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1D9B53-769F-4A05-A501-E16939DA6906}" type="slidenum">
              <a:rPr lang="en-US" altLang="zh-CN"/>
              <a:pPr/>
              <a:t>80</a:t>
            </a:fld>
            <a:endParaRPr lang="en-US" altLang="zh-CN"/>
          </a:p>
        </p:txBody>
      </p:sp>
      <p:sp>
        <p:nvSpPr>
          <p:cNvPr id="386050" name="Rectangle 2"/>
          <p:cNvSpPr>
            <a:spLocks noGrp="1" noRot="1" noChangeAspect="1" noChangeArrowheads="1" noTextEdit="1"/>
          </p:cNvSpPr>
          <p:nvPr>
            <p:ph type="sldImg"/>
          </p:nvPr>
        </p:nvSpPr>
        <p:spPr>
          <a:ln/>
        </p:spPr>
      </p:sp>
      <p:sp>
        <p:nvSpPr>
          <p:cNvPr id="386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AD803B-031A-4C00-BE3A-2390294FBDD8}" type="slidenum">
              <a:rPr lang="en-US" altLang="zh-CN"/>
              <a:pPr/>
              <a:t>9</a:t>
            </a:fld>
            <a:endParaRPr lang="en-US" altLang="zh-CN"/>
          </a:p>
        </p:txBody>
      </p:sp>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640521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78A2FF4-ED16-409B-83CB-CA619F737040}" type="slidenum">
              <a:rPr lang="en-US" altLang="zh-CN"/>
              <a:pPr/>
              <a:t>‹#›</a:t>
            </a:fld>
            <a:endParaRPr lang="en-US" altLang="zh-CN"/>
          </a:p>
        </p:txBody>
      </p:sp>
    </p:spTree>
    <p:extLst>
      <p:ext uri="{BB962C8B-B14F-4D97-AF65-F5344CB8AC3E}">
        <p14:creationId xmlns:p14="http://schemas.microsoft.com/office/powerpoint/2010/main" val="4176187634"/>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7AEB03D-6ACF-4F50-A205-B509CE97FB5B}" type="slidenum">
              <a:rPr lang="en-US" altLang="zh-CN"/>
              <a:pPr/>
              <a:t>‹#›</a:t>
            </a:fld>
            <a:endParaRPr lang="en-US" altLang="zh-CN"/>
          </a:p>
        </p:txBody>
      </p:sp>
    </p:spTree>
    <p:extLst>
      <p:ext uri="{BB962C8B-B14F-4D97-AF65-F5344CB8AC3E}">
        <p14:creationId xmlns:p14="http://schemas.microsoft.com/office/powerpoint/2010/main" val="1497620922"/>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60350"/>
            <a:ext cx="2057400" cy="58658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60350"/>
            <a:ext cx="6019800" cy="586581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2E34504-09FA-460A-8471-08897F48F287}" type="slidenum">
              <a:rPr lang="en-US" altLang="zh-CN"/>
              <a:pPr/>
              <a:t>‹#›</a:t>
            </a:fld>
            <a:endParaRPr lang="en-US" altLang="zh-CN"/>
          </a:p>
        </p:txBody>
      </p:sp>
    </p:spTree>
    <p:extLst>
      <p:ext uri="{BB962C8B-B14F-4D97-AF65-F5344CB8AC3E}">
        <p14:creationId xmlns:p14="http://schemas.microsoft.com/office/powerpoint/2010/main" val="1934958234"/>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979613" y="260350"/>
            <a:ext cx="6121400" cy="417513"/>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9DACA497-C4BE-45AA-92BB-66AE51676BE3}" type="slidenum">
              <a:rPr lang="en-US" altLang="zh-CN"/>
              <a:pPr/>
              <a:t>‹#›</a:t>
            </a:fld>
            <a:endParaRPr lang="en-US" altLang="zh-CN"/>
          </a:p>
        </p:txBody>
      </p:sp>
    </p:spTree>
    <p:extLst>
      <p:ext uri="{BB962C8B-B14F-4D97-AF65-F5344CB8AC3E}">
        <p14:creationId xmlns:p14="http://schemas.microsoft.com/office/powerpoint/2010/main" val="2861187936"/>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FBD7DCF-C75C-431D-B995-067459C8B42F}" type="slidenum">
              <a:rPr lang="en-US" altLang="zh-CN"/>
              <a:pPr/>
              <a:t>‹#›</a:t>
            </a:fld>
            <a:endParaRPr lang="en-US" altLang="zh-CN"/>
          </a:p>
        </p:txBody>
      </p:sp>
    </p:spTree>
    <p:extLst>
      <p:ext uri="{BB962C8B-B14F-4D97-AF65-F5344CB8AC3E}">
        <p14:creationId xmlns:p14="http://schemas.microsoft.com/office/powerpoint/2010/main" val="2247574594"/>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F3A11A75-11DD-47D2-B875-30B9F2CAE6DD}" type="slidenum">
              <a:rPr lang="en-US" altLang="zh-CN"/>
              <a:pPr/>
              <a:t>‹#›</a:t>
            </a:fld>
            <a:endParaRPr lang="en-US" altLang="zh-CN"/>
          </a:p>
        </p:txBody>
      </p:sp>
    </p:spTree>
    <p:extLst>
      <p:ext uri="{BB962C8B-B14F-4D97-AF65-F5344CB8AC3E}">
        <p14:creationId xmlns:p14="http://schemas.microsoft.com/office/powerpoint/2010/main" val="4282750423"/>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AB03A6B-D59B-4352-99CE-4E7B405775D9}" type="slidenum">
              <a:rPr lang="en-US" altLang="zh-CN"/>
              <a:pPr/>
              <a:t>‹#›</a:t>
            </a:fld>
            <a:endParaRPr lang="en-US" altLang="zh-CN"/>
          </a:p>
        </p:txBody>
      </p:sp>
    </p:spTree>
    <p:extLst>
      <p:ext uri="{BB962C8B-B14F-4D97-AF65-F5344CB8AC3E}">
        <p14:creationId xmlns:p14="http://schemas.microsoft.com/office/powerpoint/2010/main" val="837013435"/>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0CC758BE-72B5-45B1-8B40-733777E2B6B4}" type="slidenum">
              <a:rPr lang="en-US" altLang="zh-CN"/>
              <a:pPr/>
              <a:t>‹#›</a:t>
            </a:fld>
            <a:endParaRPr lang="en-US" altLang="zh-CN"/>
          </a:p>
        </p:txBody>
      </p:sp>
    </p:spTree>
    <p:extLst>
      <p:ext uri="{BB962C8B-B14F-4D97-AF65-F5344CB8AC3E}">
        <p14:creationId xmlns:p14="http://schemas.microsoft.com/office/powerpoint/2010/main" val="1552717655"/>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D1636AFD-68A5-4824-BA23-E722A0AA294E}" type="slidenum">
              <a:rPr lang="en-US" altLang="zh-CN"/>
              <a:pPr/>
              <a:t>‹#›</a:t>
            </a:fld>
            <a:endParaRPr lang="en-US" altLang="zh-CN"/>
          </a:p>
        </p:txBody>
      </p:sp>
    </p:spTree>
    <p:extLst>
      <p:ext uri="{BB962C8B-B14F-4D97-AF65-F5344CB8AC3E}">
        <p14:creationId xmlns:p14="http://schemas.microsoft.com/office/powerpoint/2010/main" val="4179054507"/>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AF53A68F-0993-4D6D-8D43-3D1235A1236A}" type="slidenum">
              <a:rPr lang="en-US" altLang="zh-CN"/>
              <a:pPr/>
              <a:t>‹#›</a:t>
            </a:fld>
            <a:endParaRPr lang="en-US" altLang="zh-CN"/>
          </a:p>
        </p:txBody>
      </p:sp>
    </p:spTree>
    <p:extLst>
      <p:ext uri="{BB962C8B-B14F-4D97-AF65-F5344CB8AC3E}">
        <p14:creationId xmlns:p14="http://schemas.microsoft.com/office/powerpoint/2010/main" val="32675760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9096473-C0AD-484A-8DF3-F3DE0DDC0CAD}" type="slidenum">
              <a:rPr lang="en-US" altLang="zh-CN"/>
              <a:pPr/>
              <a:t>‹#›</a:t>
            </a:fld>
            <a:endParaRPr lang="en-US" altLang="zh-CN"/>
          </a:p>
        </p:txBody>
      </p:sp>
    </p:spTree>
    <p:extLst>
      <p:ext uri="{BB962C8B-B14F-4D97-AF65-F5344CB8AC3E}">
        <p14:creationId xmlns:p14="http://schemas.microsoft.com/office/powerpoint/2010/main" val="2123065217"/>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6A2EA-9AE0-4DC5-8E78-BB22952C0403}" type="slidenum">
              <a:rPr lang="en-US" altLang="zh-CN"/>
              <a:pPr/>
              <a:t>‹#›</a:t>
            </a:fld>
            <a:endParaRPr lang="en-US" altLang="zh-CN"/>
          </a:p>
        </p:txBody>
      </p:sp>
    </p:spTree>
    <p:extLst>
      <p:ext uri="{BB962C8B-B14F-4D97-AF65-F5344CB8AC3E}">
        <p14:creationId xmlns:p14="http://schemas.microsoft.com/office/powerpoint/2010/main" val="319713773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endParaRPr lang="zh-CN" altLang="zh-CN"/>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9C292861-58B3-4AE4-9868-884A540EC27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hf hdr="0" ftr="0" dt="0"/>
  <p:txStyles>
    <p:titleStyle>
      <a:lvl1pPr algn="r" rtl="0" fontAlgn="base">
        <a:spcBef>
          <a:spcPct val="0"/>
        </a:spcBef>
        <a:spcAft>
          <a:spcPct val="0"/>
        </a:spcAft>
        <a:defRPr sz="3200" b="1" kern="1200">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2pPr>
      <a:lvl3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3pPr>
      <a:lvl4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4pPr>
      <a:lvl5pPr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5pPr>
      <a:lvl6pPr marL="4572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lr>
          <a:srgbClr val="69B3F1"/>
        </a:buClr>
        <a:buFont typeface="Wingdings" panose="05000000000000000000" pitchFamily="2" charset="2"/>
        <a:defRPr sz="2400" b="1" kern="1200">
          <a:solidFill>
            <a:schemeClr val="tx1"/>
          </a:solidFill>
          <a:latin typeface="+mn-lt"/>
          <a:ea typeface="+mn-ea"/>
          <a:cs typeface="+mn-cs"/>
        </a:defRPr>
      </a:lvl1pPr>
      <a:lvl2pPr marL="742950" indent="-28575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2pPr>
      <a:lvl3pPr marL="11430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3pPr>
      <a:lvl4pPr marL="16002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4pPr>
      <a:lvl5pPr marL="2057400" indent="-228600" algn="l" rtl="0" fontAlgn="base">
        <a:spcBef>
          <a:spcPct val="20000"/>
        </a:spcBef>
        <a:spcAft>
          <a:spcPct val="0"/>
        </a:spcAft>
        <a:buChar char="»"/>
        <a:defRPr sz="2200" kern="1200">
          <a:solidFill>
            <a:schemeClr val="tx1"/>
          </a:solidFill>
          <a:latin typeface="+mn-lt"/>
          <a:ea typeface="华文中宋"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1.xml"/><Relationship Id="rId7"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0.wmf"/><Relationship Id="rId4" Type="http://schemas.openxmlformats.org/officeDocument/2006/relationships/oleObject" Target="../embeddings/oleObject2.bin"/><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4.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bin"/><Relationship Id="rId5" Type="http://schemas.openxmlformats.org/officeDocument/2006/relationships/image" Target="../media/image15.wmf"/><Relationship Id="rId4" Type="http://schemas.openxmlformats.org/officeDocument/2006/relationships/oleObject" Target="../embeddings/oleObject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7.w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23.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19.wmf"/><Relationship Id="rId4" Type="http://schemas.openxmlformats.org/officeDocument/2006/relationships/oleObject" Target="../embeddings/oleObject10.bin"/><Relationship Id="rId9" Type="http://schemas.openxmlformats.org/officeDocument/2006/relationships/image" Target="../media/image21.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32.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22.wmf"/><Relationship Id="rId4" Type="http://schemas.openxmlformats.org/officeDocument/2006/relationships/oleObject" Target="../embeddings/oleObject13.bin"/><Relationship Id="rId9" Type="http://schemas.openxmlformats.org/officeDocument/2006/relationships/image" Target="../media/image24.w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5.wmf"/><Relationship Id="rId5" Type="http://schemas.openxmlformats.org/officeDocument/2006/relationships/oleObject" Target="../embeddings/oleObject16.bin"/><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30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7.wmf"/><Relationship Id="rId3" Type="http://schemas.openxmlformats.org/officeDocument/2006/relationships/notesSlide" Target="../notesSlides/notesSlide46.xml"/><Relationship Id="rId7" Type="http://schemas.openxmlformats.org/officeDocument/2006/relationships/image" Target="../media/image34.wmf"/><Relationship Id="rId12"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8.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w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35.wmf"/><Relationship Id="rId14" Type="http://schemas.openxmlformats.org/officeDocument/2006/relationships/oleObject" Target="../embeddings/oleObject22.bin"/></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9.png"/><Relationship Id="rId5" Type="http://schemas.openxmlformats.org/officeDocument/2006/relationships/image" Target="../media/image40.wmf"/><Relationship Id="rId4" Type="http://schemas.openxmlformats.org/officeDocument/2006/relationships/oleObject" Target="../embeddings/oleObject23.bin"/></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49.xml"/><Relationship Id="rId7"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25.bin"/><Relationship Id="rId5" Type="http://schemas.openxmlformats.org/officeDocument/2006/relationships/image" Target="../media/image41.wmf"/><Relationship Id="rId4" Type="http://schemas.openxmlformats.org/officeDocument/2006/relationships/oleObject" Target="../embeddings/oleObject24.bin"/><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hyperlink" Target="https://docs.qq.com/form/page/DZk5uZ2xFZlFVVWts" TargetMode="External"/><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hyperlink" Target="https://docs.qq.com/form/page/DZmFPY0tsbWtSeHd4"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76.xml"/><Relationship Id="rId7" Type="http://schemas.openxmlformats.org/officeDocument/2006/relationships/image" Target="../media/image57.png"/><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6.png"/><Relationship Id="rId11" Type="http://schemas.openxmlformats.org/officeDocument/2006/relationships/image" Target="../media/image54.wmf"/><Relationship Id="rId5" Type="http://schemas.openxmlformats.org/officeDocument/2006/relationships/image" Target="../media/image55.png"/><Relationship Id="rId10" Type="http://schemas.openxmlformats.org/officeDocument/2006/relationships/oleObject" Target="../embeddings/oleObject27.bin"/><Relationship Id="rId4" Type="http://schemas.openxmlformats.org/officeDocument/2006/relationships/audio" Target="../media/audio1.wav"/><Relationship Id="rId9" Type="http://schemas.openxmlformats.org/officeDocument/2006/relationships/image" Target="../media/image53.wmf"/></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9.wmf"/><Relationship Id="rId4" Type="http://schemas.openxmlformats.org/officeDocument/2006/relationships/oleObject" Target="../embeddings/oleObject28.bin"/></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1</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2024-03-27</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3844193248"/>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E134398-C414-4BF0-8921-4692F0FD5A7C}" type="slidenum">
              <a:rPr lang="en-US" altLang="zh-CN"/>
              <a:pPr/>
              <a:t>10</a:t>
            </a:fld>
            <a:endParaRPr lang="en-US" altLang="zh-CN"/>
          </a:p>
        </p:txBody>
      </p:sp>
      <p:sp>
        <p:nvSpPr>
          <p:cNvPr id="280583" name="Rectangle 7"/>
          <p:cNvSpPr>
            <a:spLocks noGrp="1" noChangeArrowheads="1"/>
          </p:cNvSpPr>
          <p:nvPr>
            <p:ph type="title"/>
          </p:nvPr>
        </p:nvSpPr>
        <p:spPr/>
        <p:txBody>
          <a:bodyPr/>
          <a:lstStyle/>
          <a:p>
            <a:pPr algn="ctr"/>
            <a:r>
              <a:rPr lang="zh-CN" altLang="en-US"/>
              <a:t>相关概念</a:t>
            </a:r>
          </a:p>
        </p:txBody>
      </p:sp>
      <p:sp>
        <p:nvSpPr>
          <p:cNvPr id="280584" name="Rectangle 8"/>
          <p:cNvSpPr>
            <a:spLocks noGrp="1" noChangeArrowheads="1"/>
          </p:cNvSpPr>
          <p:nvPr>
            <p:ph type="body" idx="1"/>
          </p:nvPr>
        </p:nvSpPr>
        <p:spPr>
          <a:xfrm>
            <a:off x="468313" y="981075"/>
            <a:ext cx="8229600" cy="5472113"/>
          </a:xfrm>
        </p:spPr>
        <p:txBody>
          <a:bodyPr/>
          <a:lstStyle/>
          <a:p>
            <a:pPr marL="457200" indent="-457200">
              <a:lnSpc>
                <a:spcPct val="90000"/>
              </a:lnSpc>
            </a:pPr>
            <a:r>
              <a:rPr lang="en-US" altLang="zh-CN" dirty="0">
                <a:latin typeface="Times New Roman" panose="02020603050405020304" pitchFamily="18" charset="0"/>
              </a:rPr>
              <a:t>1.  </a:t>
            </a:r>
            <a:r>
              <a:rPr lang="zh-CN" altLang="en-US" dirty="0">
                <a:latin typeface="Times New Roman" panose="02020603050405020304" pitchFamily="18" charset="0"/>
              </a:rPr>
              <a:t>图</a:t>
            </a:r>
          </a:p>
          <a:p>
            <a:pPr marL="457200" indent="-457200">
              <a:lnSpc>
                <a:spcPct val="90000"/>
              </a:lnSpc>
            </a:pPr>
            <a:r>
              <a:rPr lang="zh-CN" altLang="en-US" dirty="0">
                <a:latin typeface="Times New Roman" panose="02020603050405020304" pitchFamily="18" charset="0"/>
              </a:rPr>
              <a:t>     ① 可用</a:t>
            </a:r>
            <a:r>
              <a:rPr lang="en-US" altLang="zh-CN" i="1" dirty="0">
                <a:latin typeface="Times New Roman" panose="02020603050405020304" pitchFamily="18" charset="0"/>
              </a:rPr>
              <a:t>G</a:t>
            </a:r>
            <a:r>
              <a:rPr lang="zh-CN" altLang="en-US" dirty="0">
                <a:latin typeface="Times New Roman" panose="02020603050405020304" pitchFamily="18" charset="0"/>
              </a:rPr>
              <a:t>泛指图（无向的或有向的）</a:t>
            </a:r>
          </a:p>
          <a:p>
            <a:pPr marL="457200" indent="-457200">
              <a:lnSpc>
                <a:spcPct val="90000"/>
              </a:lnSpc>
            </a:pPr>
            <a:r>
              <a:rPr lang="zh-CN" altLang="en-US" dirty="0">
                <a:latin typeface="Times New Roman" panose="02020603050405020304" pitchFamily="18" charset="0"/>
              </a:rPr>
              <a:t>     ②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p>
          <a:p>
            <a:pPr marL="457200" indent="-457200">
              <a:lnSpc>
                <a:spcPct val="90000"/>
              </a:lnSpc>
            </a:pPr>
            <a:r>
              <a:rPr lang="en-US" altLang="zh-CN" dirty="0">
                <a:latin typeface="Times New Roman" panose="02020603050405020304" pitchFamily="18" charset="0"/>
              </a:rPr>
              <a:t>     ③ </a:t>
            </a:r>
            <a:r>
              <a:rPr lang="en-US" altLang="zh-CN" i="1" dirty="0">
                <a:latin typeface="Times New Roman" panose="02020603050405020304" pitchFamily="18" charset="0"/>
              </a:rPr>
              <a:t>n</a:t>
            </a:r>
            <a:r>
              <a:rPr lang="zh-CN" altLang="en-US" dirty="0">
                <a:latin typeface="Times New Roman" panose="02020603050405020304" pitchFamily="18" charset="0"/>
              </a:rPr>
              <a:t>阶图</a:t>
            </a:r>
          </a:p>
          <a:p>
            <a:pPr marL="457200" indent="-457200">
              <a:lnSpc>
                <a:spcPct val="90000"/>
              </a:lnSpc>
            </a:pPr>
            <a:r>
              <a:rPr lang="en-US" altLang="zh-CN" dirty="0">
                <a:latin typeface="Times New Roman" panose="02020603050405020304" pitchFamily="18" charset="0"/>
              </a:rPr>
              <a:t>2.  </a:t>
            </a:r>
            <a:r>
              <a:rPr lang="zh-CN" altLang="en-US" dirty="0">
                <a:latin typeface="Times New Roman" panose="02020603050405020304" pitchFamily="18" charset="0"/>
              </a:rPr>
              <a:t>有限图</a:t>
            </a: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4.  </a:t>
            </a:r>
            <a:r>
              <a:rPr lang="zh-CN" altLang="en-US" dirty="0">
                <a:latin typeface="Times New Roman" panose="02020603050405020304" pitchFamily="18" charset="0"/>
              </a:rPr>
              <a:t>空图</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5.  </a:t>
            </a:r>
            <a:r>
              <a:rPr lang="zh-CN" altLang="en-US" dirty="0">
                <a:latin typeface="Times New Roman" panose="02020603050405020304" pitchFamily="18" charset="0"/>
              </a:rPr>
              <a:t>用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k</a:t>
            </a:r>
            <a:r>
              <a:rPr lang="en-US" altLang="zh-CN" i="1" baseline="-25000" dirty="0">
                <a:latin typeface="Times New Roman" panose="02020603050405020304" pitchFamily="18" charset="0"/>
              </a:rPr>
              <a:t> </a:t>
            </a:r>
            <a:r>
              <a:rPr lang="zh-CN" altLang="en-US" dirty="0">
                <a:latin typeface="Times New Roman" panose="02020603050405020304" pitchFamily="18" charset="0"/>
              </a:rPr>
              <a:t>表示无向边或有向边</a:t>
            </a:r>
          </a:p>
          <a:p>
            <a:pPr marL="457200" indent="-457200">
              <a:lnSpc>
                <a:spcPct val="90000"/>
              </a:lnSpc>
            </a:pPr>
            <a:r>
              <a:rPr lang="en-US" altLang="zh-CN" dirty="0">
                <a:latin typeface="Times New Roman" panose="02020603050405020304" pitchFamily="18" charset="0"/>
              </a:rPr>
              <a:t>6.  </a:t>
            </a:r>
            <a:r>
              <a:rPr lang="zh-CN" altLang="en-US" dirty="0">
                <a:latin typeface="Times New Roman" panose="02020603050405020304" pitchFamily="18" charset="0"/>
              </a:rPr>
              <a:t>顶点与边的关联关系</a:t>
            </a:r>
          </a:p>
          <a:p>
            <a:pPr marL="457200" indent="-457200">
              <a:lnSpc>
                <a:spcPct val="90000"/>
              </a:lnSpc>
            </a:pPr>
            <a:r>
              <a:rPr lang="zh-CN" altLang="en-US" dirty="0">
                <a:latin typeface="Times New Roman" panose="02020603050405020304" pitchFamily="18" charset="0"/>
              </a:rPr>
              <a:t>     ① 关联、关联次数</a:t>
            </a:r>
          </a:p>
          <a:p>
            <a:pPr marL="457200" indent="-457200">
              <a:lnSpc>
                <a:spcPct val="90000"/>
              </a:lnSpc>
            </a:pPr>
            <a:r>
              <a:rPr lang="zh-CN" altLang="en-US" dirty="0">
                <a:latin typeface="Times New Roman" panose="02020603050405020304" pitchFamily="18" charset="0"/>
              </a:rPr>
              <a:t>     ② 环</a:t>
            </a:r>
          </a:p>
          <a:p>
            <a:pPr marL="457200" indent="-457200">
              <a:lnSpc>
                <a:spcPct val="90000"/>
              </a:lnSpc>
            </a:pPr>
            <a:r>
              <a:rPr lang="zh-CN" altLang="en-US" dirty="0">
                <a:latin typeface="Times New Roman" panose="02020603050405020304" pitchFamily="18" charset="0"/>
              </a:rPr>
              <a:t>     ③ 孤立点</a:t>
            </a:r>
          </a:p>
          <a:p>
            <a:pPr marL="457200" indent="-457200">
              <a:lnSpc>
                <a:spcPct val="90000"/>
              </a:lnSpc>
            </a:pPr>
            <a:r>
              <a:rPr lang="en-US" altLang="zh-CN" dirty="0">
                <a:latin typeface="Times New Roman" panose="02020603050405020304" pitchFamily="18" charset="0"/>
              </a:rPr>
              <a:t>3.</a:t>
            </a:r>
            <a:r>
              <a:rPr lang="en-US" altLang="zh-CN" i="1" dirty="0">
                <a:latin typeface="Times New Roman" panose="02020603050405020304" pitchFamily="18" charset="0"/>
              </a:rPr>
              <a:t>  n </a:t>
            </a:r>
            <a:r>
              <a:rPr lang="zh-CN" altLang="en-US" dirty="0">
                <a:latin typeface="Times New Roman" panose="02020603050405020304" pitchFamily="18" charset="0"/>
              </a:rPr>
              <a:t>阶零图与平凡图</a:t>
            </a:r>
          </a:p>
          <a:p>
            <a:pPr marL="457200" indent="-457200">
              <a:lnSpc>
                <a:spcPct val="90000"/>
              </a:lnSpc>
            </a:pPr>
            <a:r>
              <a:rPr lang="en-US" altLang="zh-CN" dirty="0">
                <a:latin typeface="Times New Roman" panose="02020603050405020304" pitchFamily="18" charset="0"/>
              </a:rPr>
              <a:t>7.  </a:t>
            </a:r>
            <a:r>
              <a:rPr lang="zh-CN" altLang="en-US" dirty="0">
                <a:latin typeface="Times New Roman" panose="02020603050405020304" pitchFamily="18" charset="0"/>
              </a:rPr>
              <a:t>顶点之间的相邻与邻接关系</a:t>
            </a:r>
          </a:p>
        </p:txBody>
      </p:sp>
      <p:sp>
        <p:nvSpPr>
          <p:cNvPr id="5" name="文本框 4">
            <a:extLst>
              <a:ext uri="{FF2B5EF4-FFF2-40B4-BE49-F238E27FC236}">
                <a16:creationId xmlns:a16="http://schemas.microsoft.com/office/drawing/2014/main" id="{3C184465-3BE2-4EBA-82AB-0940B1DF6BF2}"/>
              </a:ext>
            </a:extLst>
          </p:cNvPr>
          <p:cNvSpPr txBox="1"/>
          <p:nvPr/>
        </p:nvSpPr>
        <p:spPr>
          <a:xfrm>
            <a:off x="2123728" y="2164794"/>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阶数对应顶点数</a:t>
            </a:r>
          </a:p>
        </p:txBody>
      </p:sp>
      <p:sp>
        <p:nvSpPr>
          <p:cNvPr id="7" name="文本框 6">
            <a:extLst>
              <a:ext uri="{FF2B5EF4-FFF2-40B4-BE49-F238E27FC236}">
                <a16:creationId xmlns:a16="http://schemas.microsoft.com/office/drawing/2014/main" id="{8687C17D-8747-43DF-9189-CC01FA2AC79A}"/>
              </a:ext>
            </a:extLst>
          </p:cNvPr>
          <p:cNvSpPr txBox="1"/>
          <p:nvPr/>
        </p:nvSpPr>
        <p:spPr>
          <a:xfrm>
            <a:off x="1475656" y="4579828"/>
            <a:ext cx="5976664"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起止点均为同一节点，为避免歧义建议称为自环</a:t>
            </a:r>
          </a:p>
        </p:txBody>
      </p:sp>
      <p:sp>
        <p:nvSpPr>
          <p:cNvPr id="8" name="文本框 7">
            <a:extLst>
              <a:ext uri="{FF2B5EF4-FFF2-40B4-BE49-F238E27FC236}">
                <a16:creationId xmlns:a16="http://schemas.microsoft.com/office/drawing/2014/main" id="{619D91D7-0761-40BF-8175-B669AEB6E30E}"/>
              </a:ext>
            </a:extLst>
          </p:cNvPr>
          <p:cNvSpPr txBox="1"/>
          <p:nvPr/>
        </p:nvSpPr>
        <p:spPr>
          <a:xfrm>
            <a:off x="3131840" y="5412526"/>
            <a:ext cx="421297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仅有孤立节点、仅有一个节点</a:t>
            </a:r>
          </a:p>
        </p:txBody>
      </p:sp>
      <p:sp>
        <p:nvSpPr>
          <p:cNvPr id="9" name="文本框 8">
            <a:extLst>
              <a:ext uri="{FF2B5EF4-FFF2-40B4-BE49-F238E27FC236}">
                <a16:creationId xmlns:a16="http://schemas.microsoft.com/office/drawing/2014/main" id="{94BBB9B7-7863-43E5-AC5A-4E73FD872ADA}"/>
              </a:ext>
            </a:extLst>
          </p:cNvPr>
          <p:cNvSpPr txBox="1"/>
          <p:nvPr/>
        </p:nvSpPr>
        <p:spPr>
          <a:xfrm>
            <a:off x="2339752" y="5013176"/>
            <a:ext cx="2520019"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不和任何边关联</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2"/>
          </p:nvPr>
        </p:nvSpPr>
        <p:spPr/>
        <p:txBody>
          <a:bodyPr/>
          <a:lstStyle/>
          <a:p>
            <a:fld id="{90445F1D-12BB-4FE9-A60F-847B0B0A46D6}" type="slidenum">
              <a:rPr lang="en-US" altLang="zh-CN"/>
              <a:pPr/>
              <a:t>11</a:t>
            </a:fld>
            <a:endParaRPr lang="en-US" altLang="zh-CN"/>
          </a:p>
        </p:txBody>
      </p:sp>
      <p:graphicFrame>
        <p:nvGraphicFramePr>
          <p:cNvPr id="282633" name="Object 9"/>
          <p:cNvGraphicFramePr>
            <a:graphicFrameLocks noChangeAspect="1"/>
          </p:cNvGraphicFramePr>
          <p:nvPr/>
        </p:nvGraphicFramePr>
        <p:xfrm>
          <a:off x="1116013" y="1889125"/>
          <a:ext cx="7200900" cy="917575"/>
        </p:xfrm>
        <a:graphic>
          <a:graphicData uri="http://schemas.openxmlformats.org/presentationml/2006/ole">
            <mc:AlternateContent xmlns:mc="http://schemas.openxmlformats.org/markup-compatibility/2006">
              <mc:Choice xmlns:v="urn:schemas-microsoft-com:vml" Requires="v">
                <p:oleObj spid="_x0000_s282952" name="公式" r:id="rId4" imgW="3809880" imgH="482400" progId="Equation.3">
                  <p:embed/>
                </p:oleObj>
              </mc:Choice>
              <mc:Fallback>
                <p:oleObj name="公式" r:id="rId4" imgW="3809880" imgH="4824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889125"/>
                        <a:ext cx="72009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2632" name="Object 8"/>
          <p:cNvGraphicFramePr>
            <a:graphicFrameLocks noChangeAspect="1"/>
          </p:cNvGraphicFramePr>
          <p:nvPr/>
        </p:nvGraphicFramePr>
        <p:xfrm>
          <a:off x="2771775" y="2798763"/>
          <a:ext cx="4224338" cy="433387"/>
        </p:xfrm>
        <a:graphic>
          <a:graphicData uri="http://schemas.openxmlformats.org/presentationml/2006/ole">
            <mc:AlternateContent xmlns:mc="http://schemas.openxmlformats.org/markup-compatibility/2006">
              <mc:Choice xmlns:v="urn:schemas-microsoft-com:vml" Requires="v">
                <p:oleObj spid="_x0000_s282953" name="公式" r:id="rId6" imgW="2070000" imgH="215640" progId="Equation.3">
                  <p:embed/>
                </p:oleObj>
              </mc:Choice>
              <mc:Fallback>
                <p:oleObj name="公式" r:id="rId6" imgW="2070000" imgH="21564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1775" y="2798763"/>
                        <a:ext cx="4224338"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2631" name="Object 7"/>
          <p:cNvGraphicFramePr>
            <a:graphicFrameLocks noChangeAspect="1"/>
          </p:cNvGraphicFramePr>
          <p:nvPr/>
        </p:nvGraphicFramePr>
        <p:xfrm>
          <a:off x="1042988" y="3730625"/>
          <a:ext cx="7180262" cy="1855788"/>
        </p:xfrm>
        <a:graphic>
          <a:graphicData uri="http://schemas.openxmlformats.org/presentationml/2006/ole">
            <mc:AlternateContent xmlns:mc="http://schemas.openxmlformats.org/markup-compatibility/2006">
              <mc:Choice xmlns:v="urn:schemas-microsoft-com:vml" Requires="v">
                <p:oleObj spid="_x0000_s282954" name="公式" r:id="rId8" imgW="3949560" imgH="1015920" progId="Equation.3">
                  <p:embed/>
                </p:oleObj>
              </mc:Choice>
              <mc:Fallback>
                <p:oleObj name="公式" r:id="rId8" imgW="3949560" imgH="101592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3730625"/>
                        <a:ext cx="7180262" cy="185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2641" name="Rectangle 17"/>
          <p:cNvSpPr>
            <a:spLocks noChangeArrowheads="1"/>
          </p:cNvSpPr>
          <p:nvPr/>
        </p:nvSpPr>
        <p:spPr bwMode="auto">
          <a:xfrm>
            <a:off x="395288" y="1052513"/>
            <a:ext cx="8064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anose="02020603050405020304" pitchFamily="18" charset="0"/>
              </a:rPr>
              <a:t>8. </a:t>
            </a:r>
            <a:r>
              <a:rPr lang="zh-CN" altLang="en-US" b="1">
                <a:latin typeface="Times New Roman" panose="02020603050405020304" pitchFamily="18" charset="0"/>
              </a:rPr>
              <a:t>邻域与关联集</a:t>
            </a:r>
          </a:p>
          <a:p>
            <a:r>
              <a:rPr lang="zh-CN" altLang="en-US" b="1">
                <a:latin typeface="Times New Roman" panose="02020603050405020304" pitchFamily="18" charset="0"/>
              </a:rPr>
              <a:t>    ① </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G</a:t>
            </a:r>
            <a:r>
              <a:rPr lang="en-US" altLang="zh-CN" b="1">
                <a:latin typeface="Times New Roman" panose="02020603050405020304" pitchFamily="18" charset="0"/>
                <a:sym typeface="Symbol" panose="05050102010706020507" pitchFamily="18" charset="2"/>
              </a:rPr>
              <a:t>) (</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为无向图</a:t>
            </a:r>
            <a:r>
              <a:rPr lang="en-US" altLang="zh-CN" b="1">
                <a:latin typeface="Times New Roman" panose="02020603050405020304" pitchFamily="18" charset="0"/>
                <a:sym typeface="Symbol" panose="05050102010706020507" pitchFamily="18" charset="2"/>
              </a:rPr>
              <a:t>)</a:t>
            </a:r>
            <a:r>
              <a:rPr lang="en-US" altLang="zh-CN">
                <a:sym typeface="Symbol" panose="05050102010706020507" pitchFamily="18" charset="2"/>
              </a:rPr>
              <a:t>   </a:t>
            </a:r>
          </a:p>
        </p:txBody>
      </p:sp>
      <p:sp>
        <p:nvSpPr>
          <p:cNvPr id="282642" name="Rectangle 18"/>
          <p:cNvSpPr>
            <a:spLocks noChangeArrowheads="1"/>
          </p:cNvSpPr>
          <p:nvPr/>
        </p:nvSpPr>
        <p:spPr bwMode="auto">
          <a:xfrm>
            <a:off x="1079500" y="2781300"/>
            <a:ext cx="162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dirty="0">
                <a:latin typeface="Times New Roman" panose="02020603050405020304" pitchFamily="18" charset="0"/>
              </a:rPr>
              <a:t>v </a:t>
            </a:r>
            <a:r>
              <a:rPr lang="zh-CN" altLang="en-US" b="1" dirty="0">
                <a:latin typeface="Times New Roman" panose="02020603050405020304" pitchFamily="18" charset="0"/>
              </a:rPr>
              <a:t>的关联集</a:t>
            </a:r>
          </a:p>
        </p:txBody>
      </p:sp>
      <p:sp>
        <p:nvSpPr>
          <p:cNvPr id="282643" name="Rectangle 19"/>
          <p:cNvSpPr>
            <a:spLocks noChangeArrowheads="1"/>
          </p:cNvSpPr>
          <p:nvPr/>
        </p:nvSpPr>
        <p:spPr bwMode="auto">
          <a:xfrm>
            <a:off x="684213" y="3213100"/>
            <a:ext cx="3271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anose="02020603050405020304" pitchFamily="18" charset="0"/>
              </a:rPr>
              <a:t>② </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V</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D</a:t>
            </a:r>
            <a:r>
              <a:rPr lang="en-US" altLang="zh-CN" b="1">
                <a:latin typeface="Times New Roman" panose="02020603050405020304" pitchFamily="18" charset="0"/>
                <a:sym typeface="Symbol" panose="05050102010706020507" pitchFamily="18" charset="2"/>
              </a:rPr>
              <a:t>) (</a:t>
            </a:r>
            <a:r>
              <a:rPr lang="en-US" altLang="zh-CN" b="1" i="1">
                <a:latin typeface="Times New Roman" panose="02020603050405020304" pitchFamily="18" charset="0"/>
                <a:sym typeface="Symbol" panose="05050102010706020507" pitchFamily="18" charset="2"/>
              </a:rPr>
              <a:t>D</a:t>
            </a:r>
            <a:r>
              <a:rPr lang="zh-CN" altLang="en-US" b="1">
                <a:latin typeface="Times New Roman" panose="02020603050405020304" pitchFamily="18" charset="0"/>
                <a:sym typeface="Symbol" panose="05050102010706020507" pitchFamily="18" charset="2"/>
              </a:rPr>
              <a:t>为有向图</a:t>
            </a:r>
            <a:r>
              <a:rPr lang="en-US" altLang="zh-CN" b="1">
                <a:latin typeface="Times New Roman" panose="02020603050405020304" pitchFamily="18" charset="0"/>
                <a:sym typeface="Symbol" panose="05050102010706020507" pitchFamily="18" charset="2"/>
              </a:rPr>
              <a:t>)</a:t>
            </a:r>
          </a:p>
        </p:txBody>
      </p:sp>
      <p:sp>
        <p:nvSpPr>
          <p:cNvPr id="282644" name="Rectangle 20"/>
          <p:cNvSpPr>
            <a:spLocks noChangeArrowheads="1"/>
          </p:cNvSpPr>
          <p:nvPr/>
        </p:nvSpPr>
        <p:spPr bwMode="auto">
          <a:xfrm>
            <a:off x="539750" y="5516563"/>
            <a:ext cx="4572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a:latin typeface="Times New Roman" panose="02020603050405020304" pitchFamily="18" charset="0"/>
              </a:rPr>
              <a:t>9.   </a:t>
            </a:r>
            <a:r>
              <a:rPr lang="zh-CN" altLang="en-US" b="1" dirty="0">
                <a:latin typeface="Times New Roman" panose="02020603050405020304" pitchFamily="18" charset="0"/>
              </a:rPr>
              <a:t>标定图与非标定图</a:t>
            </a:r>
          </a:p>
          <a:p>
            <a:r>
              <a:rPr lang="en-US" altLang="zh-CN" b="1" dirty="0">
                <a:latin typeface="Times New Roman" panose="02020603050405020304" pitchFamily="18" charset="0"/>
              </a:rPr>
              <a:t>10. </a:t>
            </a:r>
            <a:r>
              <a:rPr lang="zh-CN" altLang="en-US" b="1" dirty="0">
                <a:latin typeface="Times New Roman" panose="02020603050405020304" pitchFamily="18" charset="0"/>
              </a:rPr>
              <a:t>基图</a:t>
            </a:r>
          </a:p>
        </p:txBody>
      </p:sp>
      <p:sp>
        <p:nvSpPr>
          <p:cNvPr id="282645" name="Rectangle 2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相关概念</a:t>
            </a:r>
          </a:p>
        </p:txBody>
      </p:sp>
      <p:sp>
        <p:nvSpPr>
          <p:cNvPr id="11" name="文本框 10">
            <a:extLst>
              <a:ext uri="{FF2B5EF4-FFF2-40B4-BE49-F238E27FC236}">
                <a16:creationId xmlns:a16="http://schemas.microsoft.com/office/drawing/2014/main" id="{FB15A9E2-3512-429E-B91B-8089E0148705}"/>
              </a:ext>
            </a:extLst>
          </p:cNvPr>
          <p:cNvSpPr txBox="1"/>
          <p:nvPr/>
        </p:nvSpPr>
        <p:spPr>
          <a:xfrm>
            <a:off x="3977060" y="5562540"/>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带标签</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属性，</a:t>
            </a:r>
            <a:r>
              <a:rPr lang="en-US" altLang="zh-CN" sz="2000" dirty="0">
                <a:solidFill>
                  <a:srgbClr val="FF9900"/>
                </a:solidFill>
                <a:latin typeface="Times New Roman" panose="02020603050405020304" pitchFamily="18" charset="0"/>
              </a:rPr>
              <a:t>labeled</a:t>
            </a:r>
            <a:endParaRPr lang="zh-CN" altLang="en-US"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0EE120E0-518C-4BB9-B3A5-21AD81670105}"/>
              </a:ext>
            </a:extLst>
          </p:cNvPr>
          <p:cNvSpPr txBox="1"/>
          <p:nvPr/>
        </p:nvSpPr>
        <p:spPr>
          <a:xfrm>
            <a:off x="4947903" y="236849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论文中</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v</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也很常见</a:t>
            </a:r>
          </a:p>
        </p:txBody>
      </p:sp>
      <p:sp>
        <p:nvSpPr>
          <p:cNvPr id="14" name="文本框 13">
            <a:extLst>
              <a:ext uri="{FF2B5EF4-FFF2-40B4-BE49-F238E27FC236}">
                <a16:creationId xmlns:a16="http://schemas.microsoft.com/office/drawing/2014/main" id="{D35FED25-CE30-4AF1-ADC5-42D0BE9CED8F}"/>
              </a:ext>
            </a:extLst>
          </p:cNvPr>
          <p:cNvSpPr txBox="1"/>
          <p:nvPr/>
        </p:nvSpPr>
        <p:spPr>
          <a:xfrm>
            <a:off x="4874086" y="154293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邻域中的节点称为其邻居</a:t>
            </a:r>
          </a:p>
        </p:txBody>
      </p:sp>
      <p:sp>
        <p:nvSpPr>
          <p:cNvPr id="15" name="文本框 14">
            <a:extLst>
              <a:ext uri="{FF2B5EF4-FFF2-40B4-BE49-F238E27FC236}">
                <a16:creationId xmlns:a16="http://schemas.microsoft.com/office/drawing/2014/main" id="{FB15A9E2-3512-429E-B91B-8089E0148705}"/>
              </a:ext>
            </a:extLst>
          </p:cNvPr>
          <p:cNvSpPr txBox="1"/>
          <p:nvPr/>
        </p:nvSpPr>
        <p:spPr>
          <a:xfrm>
            <a:off x="1753716" y="5915200"/>
            <a:ext cx="6706072"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用无向边替换有向边得到的无向图称为该有向图的基图</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1F7ED59-34CA-4C5B-9058-9F5A0DC6E93E}" type="slidenum">
              <a:rPr lang="en-US" altLang="zh-CN"/>
              <a:pPr/>
              <a:t>12</a:t>
            </a:fld>
            <a:endParaRPr lang="en-US" altLang="zh-CN"/>
          </a:p>
        </p:txBody>
      </p:sp>
      <p:sp>
        <p:nvSpPr>
          <p:cNvPr id="284680" name="Rectangle 8"/>
          <p:cNvSpPr>
            <a:spLocks noGrp="1" noChangeArrowheads="1"/>
          </p:cNvSpPr>
          <p:nvPr>
            <p:ph type="title"/>
          </p:nvPr>
        </p:nvSpPr>
        <p:spPr/>
        <p:txBody>
          <a:bodyPr/>
          <a:lstStyle/>
          <a:p>
            <a:pPr algn="ctr"/>
            <a:r>
              <a:rPr lang="zh-CN" altLang="en-US">
                <a:latin typeface="Times New Roman" panose="02020603050405020304" pitchFamily="18" charset="0"/>
              </a:rPr>
              <a:t>多重图与简单图</a:t>
            </a:r>
          </a:p>
        </p:txBody>
      </p:sp>
      <p:sp>
        <p:nvSpPr>
          <p:cNvPr id="284681" name="Rectangle 9"/>
          <p:cNvSpPr>
            <a:spLocks noGrp="1" noChangeArrowheads="1"/>
          </p:cNvSpPr>
          <p:nvPr>
            <p:ph type="body" idx="1"/>
          </p:nvPr>
        </p:nvSpPr>
        <p:spPr>
          <a:xfrm>
            <a:off x="395288" y="1196975"/>
            <a:ext cx="8229600" cy="4525963"/>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14.7 </a:t>
            </a:r>
          </a:p>
          <a:p>
            <a:r>
              <a:rPr lang="en-US" altLang="zh-CN" dirty="0">
                <a:latin typeface="Times New Roman" panose="02020603050405020304" pitchFamily="18" charset="0"/>
              </a:rPr>
              <a:t> (1) </a:t>
            </a:r>
            <a:r>
              <a:rPr lang="zh-CN" altLang="en-US" dirty="0">
                <a:latin typeface="Times New Roman" panose="02020603050405020304" pitchFamily="18" charset="0"/>
              </a:rPr>
              <a:t>无向图中的平行边及重数</a:t>
            </a:r>
          </a:p>
          <a:p>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有向图中的平行边及重数（注意方向性）</a:t>
            </a:r>
          </a:p>
          <a:p>
            <a:r>
              <a:rPr lang="zh-CN" altLang="en-US" dirty="0">
                <a:latin typeface="Times New Roman" panose="02020603050405020304" pitchFamily="18" charset="0"/>
              </a:rPr>
              <a:t> </a:t>
            </a:r>
            <a:r>
              <a:rPr lang="en-US" altLang="zh-CN" dirty="0">
                <a:latin typeface="Times New Roman" panose="02020603050405020304" pitchFamily="18" charset="0"/>
              </a:rPr>
              <a:t>(3) </a:t>
            </a:r>
            <a:r>
              <a:rPr lang="zh-CN" altLang="en-US" dirty="0">
                <a:latin typeface="Times New Roman" panose="02020603050405020304" pitchFamily="18" charset="0"/>
              </a:rPr>
              <a:t>多重图</a:t>
            </a:r>
          </a:p>
          <a:p>
            <a:r>
              <a:rPr lang="zh-CN" altLang="en-US" dirty="0">
                <a:latin typeface="Times New Roman" panose="02020603050405020304" pitchFamily="18" charset="0"/>
              </a:rPr>
              <a:t> </a:t>
            </a:r>
            <a:r>
              <a:rPr lang="en-US" altLang="zh-CN" dirty="0">
                <a:latin typeface="Times New Roman" panose="02020603050405020304" pitchFamily="18" charset="0"/>
              </a:rPr>
              <a:t>(4) </a:t>
            </a:r>
            <a:r>
              <a:rPr lang="zh-CN" altLang="en-US" dirty="0">
                <a:latin typeface="Times New Roman" panose="02020603050405020304" pitchFamily="18" charset="0"/>
              </a:rPr>
              <a:t>简单图</a:t>
            </a:r>
          </a:p>
        </p:txBody>
      </p:sp>
      <p:sp>
        <p:nvSpPr>
          <p:cNvPr id="10" name="文本框 9">
            <a:extLst>
              <a:ext uri="{FF2B5EF4-FFF2-40B4-BE49-F238E27FC236}">
                <a16:creationId xmlns:a16="http://schemas.microsoft.com/office/drawing/2014/main" id="{4017A13A-0E63-425F-A6D0-AEF4707DD989}"/>
              </a:ext>
            </a:extLst>
          </p:cNvPr>
          <p:cNvSpPr txBox="1"/>
          <p:nvPr/>
        </p:nvSpPr>
        <p:spPr>
          <a:xfrm>
            <a:off x="1619672" y="2961057"/>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无平行边且无自环</a:t>
            </a:r>
          </a:p>
        </p:txBody>
      </p:sp>
      <p:sp>
        <p:nvSpPr>
          <p:cNvPr id="12" name="文本框 11">
            <a:extLst>
              <a:ext uri="{FF2B5EF4-FFF2-40B4-BE49-F238E27FC236}">
                <a16:creationId xmlns:a16="http://schemas.microsoft.com/office/drawing/2014/main" id="{CE0BE5AC-6D10-4E3E-AA7E-973FD25E198A}"/>
              </a:ext>
            </a:extLst>
          </p:cNvPr>
          <p:cNvSpPr txBox="1"/>
          <p:nvPr/>
        </p:nvSpPr>
        <p:spPr>
          <a:xfrm>
            <a:off x="0" y="6449474"/>
            <a:ext cx="5724128" cy="400110"/>
          </a:xfrm>
          <a:prstGeom prst="rect">
            <a:avLst/>
          </a:prstGeom>
          <a:noFill/>
        </p:spPr>
        <p:txBody>
          <a:bodyPr wrap="square" rtlCol="0">
            <a:spAutoFit/>
          </a:bodyPr>
          <a:lstStyle/>
          <a:p>
            <a:r>
              <a:rPr lang="en-US" altLang="zh-CN" sz="2000" b="1"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en-US" altLang="zh-CN" sz="2000" b="1" i="1" dirty="0" err="1">
                <a:solidFill>
                  <a:srgbClr val="FF9900"/>
                </a:solidFill>
                <a:latin typeface="Times New Roman" panose="02020603050405020304" pitchFamily="18" charset="0"/>
              </a:rPr>
              <a:t>V</a:t>
            </a:r>
            <a:r>
              <a:rPr lang="en-US" altLang="zh-CN" sz="2000" dirty="0" err="1">
                <a:solidFill>
                  <a:srgbClr val="FF9900"/>
                </a:solidFill>
                <a:latin typeface="Times New Roman" panose="02020603050405020304" pitchFamily="18" charset="0"/>
              </a:rPr>
              <a:t>,</a:t>
            </a:r>
            <a:r>
              <a:rPr lang="en-US" altLang="zh-CN" sz="2000" b="1" i="1" dirty="0" err="1">
                <a:solidFill>
                  <a:srgbClr val="FF9900"/>
                </a:solidFill>
                <a:latin typeface="Times New Roman" panose="02020603050405020304" pitchFamily="18" charset="0"/>
              </a:rPr>
              <a:t>E</a:t>
            </a:r>
            <a:r>
              <a:rPr lang="en-US" altLang="zh-CN" sz="2000" dirty="0" err="1">
                <a:solidFill>
                  <a:srgbClr val="FF9900"/>
                </a:solidFill>
                <a:latin typeface="Times New Roman" panose="02020603050405020304" pitchFamily="18" charset="0"/>
              </a:rPr>
              <a:t>,</a:t>
            </a:r>
            <a:r>
              <a:rPr lang="en-US" altLang="zh-CN" sz="2000" i="1" dirty="0" err="1">
                <a:solidFill>
                  <a:srgbClr val="FF9900"/>
                </a:solidFill>
                <a:latin typeface="Times New Roman" panose="02020603050405020304" pitchFamily="18" charset="0"/>
              </a:rPr>
              <a:t>f</a:t>
            </a:r>
            <a:r>
              <a:rPr lang="en-US" altLang="zh-CN" sz="2000" dirty="0" err="1">
                <a:solidFill>
                  <a:srgbClr val="FF9900"/>
                </a:solidFill>
                <a:latin typeface="Times New Roman" panose="02020603050405020304" pitchFamily="18" charset="0"/>
              </a:rPr>
              <a:t>,</a:t>
            </a:r>
            <a:r>
              <a:rPr lang="en-US" altLang="zh-CN" sz="2000" i="1" dirty="0" err="1">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点权和边权</a:t>
            </a:r>
          </a:p>
        </p:txBody>
      </p:sp>
      <p:sp>
        <p:nvSpPr>
          <p:cNvPr id="8" name="文本框 7">
            <a:extLst>
              <a:ext uri="{FF2B5EF4-FFF2-40B4-BE49-F238E27FC236}">
                <a16:creationId xmlns:a16="http://schemas.microsoft.com/office/drawing/2014/main" id="{CE0BE5AC-6D10-4E3E-AA7E-973FD25E198A}"/>
              </a:ext>
            </a:extLst>
          </p:cNvPr>
          <p:cNvSpPr txBox="1"/>
          <p:nvPr/>
        </p:nvSpPr>
        <p:spPr>
          <a:xfrm>
            <a:off x="3059832" y="6449474"/>
            <a:ext cx="6084167"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无平行边称为线图，无自环称为多重图（不常用）</a:t>
            </a:r>
          </a:p>
        </p:txBody>
      </p:sp>
      <p:sp>
        <p:nvSpPr>
          <p:cNvPr id="11" name="文本框 10">
            <a:extLst>
              <a:ext uri="{FF2B5EF4-FFF2-40B4-BE49-F238E27FC236}">
                <a16:creationId xmlns:a16="http://schemas.microsoft.com/office/drawing/2014/main" id="{5A1F6495-33FF-493E-AA0B-E45D07476FFD}"/>
              </a:ext>
            </a:extLst>
          </p:cNvPr>
          <p:cNvSpPr txBox="1"/>
          <p:nvPr/>
        </p:nvSpPr>
        <p:spPr>
          <a:xfrm>
            <a:off x="7383271" y="4829634"/>
            <a:ext cx="1760729" cy="1323439"/>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线图在外文文献中也被用来表示点和边互换构成的图</a:t>
            </a:r>
          </a:p>
        </p:txBody>
      </p:sp>
      <p:pic>
        <p:nvPicPr>
          <p:cNvPr id="3" name="图片 2">
            <a:extLst>
              <a:ext uri="{FF2B5EF4-FFF2-40B4-BE49-F238E27FC236}">
                <a16:creationId xmlns:a16="http://schemas.microsoft.com/office/drawing/2014/main" id="{230DE23C-93F8-4C58-AD26-3B420355398A}"/>
              </a:ext>
            </a:extLst>
          </p:cNvPr>
          <p:cNvPicPr>
            <a:picLocks noChangeAspect="1"/>
          </p:cNvPicPr>
          <p:nvPr/>
        </p:nvPicPr>
        <p:blipFill>
          <a:blip r:embed="rId3"/>
          <a:stretch>
            <a:fillRect/>
          </a:stretch>
        </p:blipFill>
        <p:spPr>
          <a:xfrm>
            <a:off x="1435587" y="3561222"/>
            <a:ext cx="5774220" cy="2842232"/>
          </a:xfrm>
          <a:prstGeom prst="rect">
            <a:avLst/>
          </a:prstGeom>
        </p:spPr>
      </p:pic>
      <p:sp>
        <p:nvSpPr>
          <p:cNvPr id="13" name="文本框 12">
            <a:extLst>
              <a:ext uri="{FF2B5EF4-FFF2-40B4-BE49-F238E27FC236}">
                <a16:creationId xmlns:a16="http://schemas.microsoft.com/office/drawing/2014/main" id="{B14A132E-F238-449D-89B2-1EA2CE2E1BC1}"/>
              </a:ext>
            </a:extLst>
          </p:cNvPr>
          <p:cNvSpPr txBox="1"/>
          <p:nvPr/>
        </p:nvSpPr>
        <p:spPr>
          <a:xfrm>
            <a:off x="4958852" y="2956863"/>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简单图的应用最为广泛</a:t>
            </a:r>
          </a:p>
        </p:txBody>
      </p:sp>
      <p:sp>
        <p:nvSpPr>
          <p:cNvPr id="14" name="文本框 13">
            <a:extLst>
              <a:ext uri="{FF2B5EF4-FFF2-40B4-BE49-F238E27FC236}">
                <a16:creationId xmlns:a16="http://schemas.microsoft.com/office/drawing/2014/main" id="{F793BCC3-F040-4632-9D87-590FA7BB115D}"/>
              </a:ext>
            </a:extLst>
          </p:cNvPr>
          <p:cNvSpPr txBox="1"/>
          <p:nvPr/>
        </p:nvSpPr>
        <p:spPr>
          <a:xfrm>
            <a:off x="5206723" y="3379796"/>
            <a:ext cx="3275856" cy="70788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大多数非简单图上的问题可转换为简单图上的问题</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13</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14.8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删除边</a:t>
            </a:r>
            <a:r>
              <a:rPr lang="en-US" altLang="zh-CN" i="1" dirty="0">
                <a:latin typeface="Times New Roman" panose="02020603050405020304" pitchFamily="18" charset="0"/>
              </a:rPr>
              <a:t>e</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14.9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新增边</a:t>
            </a:r>
            <a:r>
              <a:rPr lang="en-US" altLang="zh-CN" i="1" dirty="0">
                <a:latin typeface="Times New Roman" panose="02020603050405020304" pitchFamily="18" charset="0"/>
              </a:rPr>
              <a:t>e</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b="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14.10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删除节点</a:t>
            </a:r>
            <a:r>
              <a:rPr lang="en-US" altLang="zh-CN" i="1" dirty="0">
                <a:latin typeface="Times New Roman" panose="02020603050405020304" pitchFamily="18" charset="0"/>
              </a:rPr>
              <a:t>v</a:t>
            </a:r>
            <a:r>
              <a:rPr lang="zh-CN" altLang="en-US" dirty="0">
                <a:latin typeface="Times New Roman" panose="02020603050405020304" pitchFamily="18" charset="0"/>
              </a:rPr>
              <a:t>表示删除该节点及其关联的边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14.11  </a:t>
            </a:r>
            <a:r>
              <a:rPr lang="zh-CN" altLang="en-US" dirty="0">
                <a:latin typeface="Times New Roman" panose="02020603050405020304" pitchFamily="18" charset="0"/>
              </a:rPr>
              <a:t>对图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solidFill>
                  <a:srgbClr val="A50021"/>
                </a:solidFill>
                <a:latin typeface="Times New Roman" panose="02020603050405020304" pitchFamily="18" charset="0"/>
              </a:rPr>
              <a:t>收缩边</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u, v</a:t>
            </a:r>
            <a:r>
              <a:rPr lang="en-US" altLang="zh-CN" dirty="0">
                <a:latin typeface="Times New Roman" panose="02020603050405020304" pitchFamily="18" charset="0"/>
              </a:rPr>
              <a:t>)</a:t>
            </a:r>
            <a:r>
              <a:rPr lang="zh-CN" altLang="en-US" dirty="0">
                <a:latin typeface="Times New Roman" panose="02020603050405020304" pitchFamily="18" charset="0"/>
              </a:rPr>
              <a:t>表示将两端的节点合并为一个节点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w</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zh-CN" altLang="en-US"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dirty="0">
                <a:latin typeface="Times New Roman" panose="02020603050405020304" pitchFamily="18" charset="0"/>
              </a:rPr>
              <a:t>)−</a:t>
            </a:r>
            <a:r>
              <a:rPr lang="en-US" altLang="zh-CN" i="1"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591359177"/>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14</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14.12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并</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为点集和边集分别取并集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若两个图无公共节点</a:t>
            </a:r>
            <a:r>
              <a:rPr lang="en-US" altLang="zh-CN" dirty="0">
                <a:latin typeface="Times New Roman" panose="02020603050405020304" pitchFamily="18" charset="0"/>
              </a:rPr>
              <a:t>, </a:t>
            </a:r>
            <a:r>
              <a:rPr lang="zh-CN" altLang="en-US" dirty="0">
                <a:latin typeface="Times New Roman" panose="02020603050405020304" pitchFamily="18" charset="0"/>
              </a:rPr>
              <a:t>称为直接并</a:t>
            </a:r>
            <a:r>
              <a:rPr lang="en-US" altLang="zh-CN" dirty="0">
                <a:latin typeface="Times New Roman" panose="02020603050405020304" pitchFamily="18" charset="0"/>
              </a:rPr>
              <a:t>, </a:t>
            </a:r>
            <a:r>
              <a:rPr lang="zh-CN" altLang="en-US" dirty="0">
                <a:latin typeface="Times New Roman" panose="02020603050405020304" pitchFamily="18" charset="0"/>
              </a:rPr>
              <a:t>记为</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14.13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交</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为点集和边集分别取交集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14.14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差</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为边集分别取差集</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14.15  </a:t>
            </a:r>
            <a:r>
              <a:rPr lang="zh-CN" altLang="en-US" dirty="0">
                <a:latin typeface="Times New Roman" panose="02020603050405020304" pitchFamily="18" charset="0"/>
              </a:rPr>
              <a:t>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对称差</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b="0" dirty="0">
                <a:latin typeface="Times New Roman" panose="02020603050405020304" pitchFamily="18" charset="0"/>
              </a:rPr>
              <a:t>)</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a:endParaRPr lang="zh-CN" altLang="en-US" dirty="0">
              <a:latin typeface="Times New Roman" panose="02020603050405020304" pitchFamily="18" charset="0"/>
            </a:endParaRPr>
          </a:p>
        </p:txBody>
      </p:sp>
      <p:sp>
        <p:nvSpPr>
          <p:cNvPr id="7" name="文本框 6">
            <a:extLst>
              <a:ext uri="{FF2B5EF4-FFF2-40B4-BE49-F238E27FC236}">
                <a16:creationId xmlns:a16="http://schemas.microsoft.com/office/drawing/2014/main" id="{6B2C73C0-1551-4431-AB27-F7D5948D9D45}"/>
              </a:ext>
            </a:extLst>
          </p:cNvPr>
          <p:cNvSpPr txBox="1"/>
          <p:nvPr/>
        </p:nvSpPr>
        <p:spPr>
          <a:xfrm>
            <a:off x="3059832" y="6449474"/>
            <a:ext cx="6084167" cy="400110"/>
          </a:xfrm>
          <a:prstGeom prst="rect">
            <a:avLst/>
          </a:prstGeom>
          <a:noFill/>
        </p:spPr>
        <p:txBody>
          <a:bodyPr wrap="square" rtlCol="0">
            <a:spAutoFit/>
          </a:bodyPr>
          <a:lstStyle/>
          <a:p>
            <a:pPr algn="r"/>
            <a:r>
              <a:rPr lang="en-US" altLang="zh-CN" sz="2000" i="1" dirty="0">
                <a:solidFill>
                  <a:srgbClr val="FF9900"/>
                </a:solidFill>
                <a:latin typeface="Times New Roman" panose="02020603050405020304" pitchFamily="18" charset="0"/>
              </a:rPr>
              <a:t>V</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表示图</a:t>
            </a:r>
            <a:r>
              <a:rPr lang="en-US" altLang="zh-CN" sz="2000" i="1"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的点集，</a:t>
            </a:r>
            <a:r>
              <a:rPr lang="en-US" altLang="zh-CN" sz="2000" i="1" dirty="0">
                <a:solidFill>
                  <a:srgbClr val="FF9900"/>
                </a:solidFill>
                <a:latin typeface="Times New Roman" panose="02020603050405020304" pitchFamily="18" charset="0"/>
              </a:rPr>
              <a:t> E</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表示图</a:t>
            </a:r>
            <a:r>
              <a:rPr lang="en-US" altLang="zh-CN" sz="2000" i="1"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的边集</a:t>
            </a:r>
          </a:p>
        </p:txBody>
      </p:sp>
      <p:sp>
        <p:nvSpPr>
          <p:cNvPr id="8" name="文本框 7">
            <a:extLst>
              <a:ext uri="{FF2B5EF4-FFF2-40B4-BE49-F238E27FC236}">
                <a16:creationId xmlns:a16="http://schemas.microsoft.com/office/drawing/2014/main" id="{F218B8F0-D384-49BD-8879-D53118934EE5}"/>
              </a:ext>
            </a:extLst>
          </p:cNvPr>
          <p:cNvSpPr txBox="1"/>
          <p:nvPr/>
        </p:nvSpPr>
        <p:spPr>
          <a:xfrm>
            <a:off x="4139952" y="4509120"/>
            <a:ext cx="4320480"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除非另行说明，差集仅移除重合边</a:t>
            </a:r>
          </a:p>
        </p:txBody>
      </p:sp>
    </p:spTree>
    <p:extLst>
      <p:ext uri="{BB962C8B-B14F-4D97-AF65-F5344CB8AC3E}">
        <p14:creationId xmlns:p14="http://schemas.microsoft.com/office/powerpoint/2010/main" val="3053614162"/>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15</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14.16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联</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为在两个图的并集的基础上</a:t>
            </a:r>
            <a:r>
              <a:rPr lang="en-US" altLang="zh-CN" dirty="0">
                <a:latin typeface="Times New Roman" panose="02020603050405020304" pitchFamily="18" charset="0"/>
              </a:rPr>
              <a:t>, </a:t>
            </a:r>
            <a:r>
              <a:rPr lang="zh-CN" altLang="en-US" dirty="0">
                <a:latin typeface="Times New Roman" panose="02020603050405020304" pitchFamily="18" charset="0"/>
              </a:rPr>
              <a:t>为两图间的所有节点对连边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p>
          <a:p>
            <a:pPr marL="0" indent="0"/>
            <a:endParaRPr lang="en-US" altLang="zh-CN" dirty="0">
              <a:solidFill>
                <a:srgbClr val="A50021"/>
              </a:solidFill>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14.17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积</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b="0"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的节点集为两个图的节点集的笛卡尔积</a:t>
            </a:r>
            <a:r>
              <a:rPr lang="en-US" altLang="zh-CN" dirty="0">
                <a:latin typeface="Times New Roman" panose="02020603050405020304" pitchFamily="18" charset="0"/>
              </a:rPr>
              <a:t>, </a:t>
            </a:r>
            <a:r>
              <a:rPr lang="zh-CN" altLang="en-US" dirty="0">
                <a:latin typeface="Times New Roman" panose="02020603050405020304" pitchFamily="18" charset="0"/>
              </a:rPr>
              <a:t>任意两个新节点二元组中有一个原节点相同另一个原节点相邻则连一条边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且</a:t>
            </a:r>
            <a:endParaRPr lang="en-US" altLang="zh-CN" dirty="0">
              <a:latin typeface="Times New Roman" panose="02020603050405020304" pitchFamily="18" charset="0"/>
            </a:endParaRP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或</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p:txBody>
      </p:sp>
    </p:spTree>
    <p:extLst>
      <p:ext uri="{BB962C8B-B14F-4D97-AF65-F5344CB8AC3E}">
        <p14:creationId xmlns:p14="http://schemas.microsoft.com/office/powerpoint/2010/main" val="341537584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16</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14.18  </a:t>
            </a:r>
            <a:r>
              <a:rPr lang="zh-CN" altLang="en-US" dirty="0">
                <a:latin typeface="Times New Roman" panose="02020603050405020304" pitchFamily="18" charset="0"/>
              </a:rPr>
              <a:t>两个无公共节点的图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和</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合成</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的节点集为两个图的节点集的笛卡尔积</a:t>
            </a:r>
            <a:r>
              <a:rPr lang="en-US" altLang="zh-CN" dirty="0">
                <a:latin typeface="Times New Roman" panose="02020603050405020304" pitchFamily="18" charset="0"/>
              </a:rPr>
              <a:t>, </a:t>
            </a:r>
            <a:r>
              <a:rPr lang="zh-CN" altLang="en-US" dirty="0">
                <a:latin typeface="Times New Roman" panose="02020603050405020304" pitchFamily="18" charset="0"/>
              </a:rPr>
              <a:t>任意两个新节点二元组中有一个原节点相同另一个原节点相邻则连一条边</a:t>
            </a:r>
            <a:r>
              <a:rPr lang="en-US" altLang="zh-CN" dirty="0">
                <a:latin typeface="Times New Roman" panose="02020603050405020304" pitchFamily="18" charset="0"/>
              </a:rPr>
              <a:t>, </a:t>
            </a:r>
            <a:r>
              <a:rPr lang="zh-CN" altLang="en-US" dirty="0">
                <a:latin typeface="Times New Roman" panose="02020603050405020304" pitchFamily="18" charset="0"/>
              </a:rPr>
              <a:t>即</a:t>
            </a:r>
            <a:r>
              <a:rPr lang="en-US" altLang="zh-CN" i="1" dirty="0">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b="0"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a:p>
            <a:pPr marL="0" indent="0"/>
            <a:r>
              <a:rPr lang="en-US" altLang="zh-CN" i="1" dirty="0">
                <a:latin typeface="Times New Roman" panose="02020603050405020304" pitchFamily="18" charset="0"/>
              </a:rPr>
              <a:t>E</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且</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且</a:t>
            </a:r>
            <a:endParaRPr lang="en-US" altLang="zh-CN" dirty="0">
              <a:latin typeface="Times New Roman" panose="02020603050405020304" pitchFamily="18" charset="0"/>
            </a:endParaRP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且</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或</a:t>
            </a:r>
            <a:r>
              <a:rPr lang="en-US" altLang="zh-CN" dirty="0">
                <a:latin typeface="Times New Roman" panose="02020603050405020304" pitchFamily="18" charset="0"/>
              </a:rPr>
              <a:t>((</a:t>
            </a:r>
            <a:r>
              <a:rPr lang="en-US" altLang="zh-CN" i="1" dirty="0">
                <a:latin typeface="Times New Roman" panose="02020603050405020304" pitchFamily="18" charset="0"/>
              </a:rPr>
              <a:t>u</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p:txBody>
      </p:sp>
      <p:sp>
        <p:nvSpPr>
          <p:cNvPr id="7" name="文本框 6">
            <a:extLst>
              <a:ext uri="{FF2B5EF4-FFF2-40B4-BE49-F238E27FC236}">
                <a16:creationId xmlns:a16="http://schemas.microsoft.com/office/drawing/2014/main" id="{1529931D-301F-4D0E-B809-59648709354E}"/>
              </a:ext>
            </a:extLst>
          </p:cNvPr>
          <p:cNvSpPr txBox="1"/>
          <p:nvPr/>
        </p:nvSpPr>
        <p:spPr>
          <a:xfrm>
            <a:off x="2699792" y="3645024"/>
            <a:ext cx="4320480"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不要求</a:t>
            </a:r>
            <a:r>
              <a:rPr lang="en-US" altLang="zh-CN" sz="2000" i="1" dirty="0">
                <a:solidFill>
                  <a:srgbClr val="FF9900"/>
                </a:solidFill>
                <a:latin typeface="Times New Roman" panose="02020603050405020304" pitchFamily="18" charset="0"/>
              </a:rPr>
              <a:t>u</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8" name="椭圆 7">
            <a:extLst>
              <a:ext uri="{FF2B5EF4-FFF2-40B4-BE49-F238E27FC236}">
                <a16:creationId xmlns:a16="http://schemas.microsoft.com/office/drawing/2014/main" id="{380A8DEF-E766-4443-99D5-7ABC8E20DD34}"/>
              </a:ext>
            </a:extLst>
          </p:cNvPr>
          <p:cNvSpPr/>
          <p:nvPr/>
        </p:nvSpPr>
        <p:spPr>
          <a:xfrm>
            <a:off x="490117" y="5589587"/>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0</a:t>
            </a:r>
            <a:endParaRPr lang="zh-CN" altLang="en-US" sz="1200" dirty="0">
              <a:solidFill>
                <a:schemeClr val="tx1"/>
              </a:solidFill>
            </a:endParaRPr>
          </a:p>
        </p:txBody>
      </p:sp>
      <p:sp>
        <p:nvSpPr>
          <p:cNvPr id="10" name="椭圆 9">
            <a:extLst>
              <a:ext uri="{FF2B5EF4-FFF2-40B4-BE49-F238E27FC236}">
                <a16:creationId xmlns:a16="http://schemas.microsoft.com/office/drawing/2014/main" id="{361C2DF4-4519-44C8-95C3-5873AC78EB0A}"/>
              </a:ext>
            </a:extLst>
          </p:cNvPr>
          <p:cNvSpPr/>
          <p:nvPr/>
        </p:nvSpPr>
        <p:spPr>
          <a:xfrm>
            <a:off x="489816" y="482251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a:t>
            </a:r>
            <a:endParaRPr lang="zh-CN" altLang="en-US" sz="1200" dirty="0">
              <a:solidFill>
                <a:schemeClr val="tx1"/>
              </a:solidFill>
            </a:endParaRPr>
          </a:p>
        </p:txBody>
      </p:sp>
      <p:sp>
        <p:nvSpPr>
          <p:cNvPr id="11" name="椭圆 10">
            <a:extLst>
              <a:ext uri="{FF2B5EF4-FFF2-40B4-BE49-F238E27FC236}">
                <a16:creationId xmlns:a16="http://schemas.microsoft.com/office/drawing/2014/main" id="{E4A53A32-FCF0-43A2-88C2-3DFEBDA3A78D}"/>
              </a:ext>
            </a:extLst>
          </p:cNvPr>
          <p:cNvSpPr/>
          <p:nvPr/>
        </p:nvSpPr>
        <p:spPr>
          <a:xfrm>
            <a:off x="1285912" y="444731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2</a:t>
            </a:r>
            <a:endParaRPr lang="zh-CN" altLang="en-US" sz="1200" dirty="0">
              <a:solidFill>
                <a:schemeClr val="tx1"/>
              </a:solidFill>
            </a:endParaRPr>
          </a:p>
        </p:txBody>
      </p:sp>
      <p:sp>
        <p:nvSpPr>
          <p:cNvPr id="12" name="椭圆 11">
            <a:extLst>
              <a:ext uri="{FF2B5EF4-FFF2-40B4-BE49-F238E27FC236}">
                <a16:creationId xmlns:a16="http://schemas.microsoft.com/office/drawing/2014/main" id="{4A8EFD66-572A-4B56-9428-8263EFCA8821}"/>
              </a:ext>
            </a:extLst>
          </p:cNvPr>
          <p:cNvSpPr/>
          <p:nvPr/>
        </p:nvSpPr>
        <p:spPr>
          <a:xfrm>
            <a:off x="1285912" y="521259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3</a:t>
            </a:r>
            <a:endParaRPr lang="zh-CN" altLang="en-US" sz="1200" dirty="0">
              <a:solidFill>
                <a:schemeClr val="tx1"/>
              </a:solidFill>
            </a:endParaRPr>
          </a:p>
        </p:txBody>
      </p:sp>
      <p:sp>
        <p:nvSpPr>
          <p:cNvPr id="13" name="椭圆 12">
            <a:extLst>
              <a:ext uri="{FF2B5EF4-FFF2-40B4-BE49-F238E27FC236}">
                <a16:creationId xmlns:a16="http://schemas.microsoft.com/office/drawing/2014/main" id="{3447CAE8-64FD-4BB3-AA6E-A892DA80E35E}"/>
              </a:ext>
            </a:extLst>
          </p:cNvPr>
          <p:cNvSpPr/>
          <p:nvPr/>
        </p:nvSpPr>
        <p:spPr>
          <a:xfrm>
            <a:off x="1285912" y="597788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14" name="直接箭头连接符 13">
            <a:extLst>
              <a:ext uri="{FF2B5EF4-FFF2-40B4-BE49-F238E27FC236}">
                <a16:creationId xmlns:a16="http://schemas.microsoft.com/office/drawing/2014/main" id="{C410A2FE-ED2F-4CEB-A11C-42CDB4CFDCB2}"/>
              </a:ext>
            </a:extLst>
          </p:cNvPr>
          <p:cNvCxnSpPr>
            <a:cxnSpLocks/>
            <a:stCxn id="12" idx="4"/>
            <a:endCxn id="13" idx="0"/>
          </p:cNvCxnSpPr>
          <p:nvPr/>
        </p:nvCxnSpPr>
        <p:spPr>
          <a:xfrm>
            <a:off x="1513239" y="5667250"/>
            <a:ext cx="0" cy="3106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416CF371-4EA2-452F-B513-0D7378F0D0C7}"/>
              </a:ext>
            </a:extLst>
          </p:cNvPr>
          <p:cNvCxnSpPr>
            <a:cxnSpLocks/>
            <a:stCxn id="8" idx="0"/>
            <a:endCxn id="10" idx="4"/>
          </p:cNvCxnSpPr>
          <p:nvPr/>
        </p:nvCxnSpPr>
        <p:spPr>
          <a:xfrm flipH="1" flipV="1">
            <a:off x="717143" y="5277167"/>
            <a:ext cx="301" cy="31242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F61133C-DBD2-4E66-BABC-69DB984898EC}"/>
              </a:ext>
            </a:extLst>
          </p:cNvPr>
          <p:cNvCxnSpPr>
            <a:cxnSpLocks/>
            <a:stCxn id="11" idx="4"/>
            <a:endCxn id="12" idx="0"/>
          </p:cNvCxnSpPr>
          <p:nvPr/>
        </p:nvCxnSpPr>
        <p:spPr>
          <a:xfrm>
            <a:off x="1513239" y="4901966"/>
            <a:ext cx="0" cy="3106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0F725D5-9EFD-4851-A1A3-161DC1D1E54E}"/>
              </a:ext>
            </a:extLst>
          </p:cNvPr>
          <p:cNvSpPr txBox="1"/>
          <p:nvPr/>
        </p:nvSpPr>
        <p:spPr>
          <a:xfrm>
            <a:off x="213037" y="6433061"/>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21" name="文本框 20">
            <a:extLst>
              <a:ext uri="{FF2B5EF4-FFF2-40B4-BE49-F238E27FC236}">
                <a16:creationId xmlns:a16="http://schemas.microsoft.com/office/drawing/2014/main" id="{FBD91071-406D-4429-B829-964A463124C2}"/>
              </a:ext>
            </a:extLst>
          </p:cNvPr>
          <p:cNvSpPr txBox="1"/>
          <p:nvPr/>
        </p:nvSpPr>
        <p:spPr>
          <a:xfrm>
            <a:off x="1009133" y="6433061"/>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22" name="椭圆 21">
            <a:extLst>
              <a:ext uri="{FF2B5EF4-FFF2-40B4-BE49-F238E27FC236}">
                <a16:creationId xmlns:a16="http://schemas.microsoft.com/office/drawing/2014/main" id="{EEEF75F4-FCE4-4DCA-A4AF-E96E3F1052CD}"/>
              </a:ext>
            </a:extLst>
          </p:cNvPr>
          <p:cNvSpPr/>
          <p:nvPr/>
        </p:nvSpPr>
        <p:spPr>
          <a:xfrm>
            <a:off x="2534746" y="51349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23" name="椭圆 22">
            <a:extLst>
              <a:ext uri="{FF2B5EF4-FFF2-40B4-BE49-F238E27FC236}">
                <a16:creationId xmlns:a16="http://schemas.microsoft.com/office/drawing/2014/main" id="{E0887E3A-6413-4CA1-8E86-3C44410803AF}"/>
              </a:ext>
            </a:extLst>
          </p:cNvPr>
          <p:cNvSpPr/>
          <p:nvPr/>
        </p:nvSpPr>
        <p:spPr>
          <a:xfrm>
            <a:off x="3193111" y="433596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24" name="椭圆 23">
            <a:extLst>
              <a:ext uri="{FF2B5EF4-FFF2-40B4-BE49-F238E27FC236}">
                <a16:creationId xmlns:a16="http://schemas.microsoft.com/office/drawing/2014/main" id="{D91DA415-3323-45C2-AAA5-C4C7252CEEC7}"/>
              </a:ext>
            </a:extLst>
          </p:cNvPr>
          <p:cNvSpPr/>
          <p:nvPr/>
        </p:nvSpPr>
        <p:spPr>
          <a:xfrm>
            <a:off x="4186147" y="43484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25" name="椭圆 24">
            <a:extLst>
              <a:ext uri="{FF2B5EF4-FFF2-40B4-BE49-F238E27FC236}">
                <a16:creationId xmlns:a16="http://schemas.microsoft.com/office/drawing/2014/main" id="{366BA356-9DC6-414E-A771-A5BA34E57E87}"/>
              </a:ext>
            </a:extLst>
          </p:cNvPr>
          <p:cNvSpPr/>
          <p:nvPr/>
        </p:nvSpPr>
        <p:spPr>
          <a:xfrm>
            <a:off x="4860032" y="513493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sp>
        <p:nvSpPr>
          <p:cNvPr id="26" name="椭圆 25">
            <a:extLst>
              <a:ext uri="{FF2B5EF4-FFF2-40B4-BE49-F238E27FC236}">
                <a16:creationId xmlns:a16="http://schemas.microsoft.com/office/drawing/2014/main" id="{C3C24EE7-01B5-4698-B49A-192C9C750C26}"/>
              </a:ext>
            </a:extLst>
          </p:cNvPr>
          <p:cNvSpPr/>
          <p:nvPr/>
        </p:nvSpPr>
        <p:spPr>
          <a:xfrm>
            <a:off x="4186147" y="58790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14</a:t>
            </a:r>
            <a:endParaRPr lang="zh-CN" altLang="en-US" sz="1200" dirty="0">
              <a:solidFill>
                <a:schemeClr val="tx1"/>
              </a:solidFill>
            </a:endParaRPr>
          </a:p>
        </p:txBody>
      </p:sp>
      <p:cxnSp>
        <p:nvCxnSpPr>
          <p:cNvPr id="27" name="直接箭头连接符 26">
            <a:extLst>
              <a:ext uri="{FF2B5EF4-FFF2-40B4-BE49-F238E27FC236}">
                <a16:creationId xmlns:a16="http://schemas.microsoft.com/office/drawing/2014/main" id="{640C09A2-8AC5-4A78-A3AC-52CDFD7BF3E4}"/>
              </a:ext>
            </a:extLst>
          </p:cNvPr>
          <p:cNvCxnSpPr>
            <a:cxnSpLocks/>
            <a:stCxn id="25" idx="3"/>
            <a:endCxn id="26" idx="7"/>
          </p:cNvCxnSpPr>
          <p:nvPr/>
        </p:nvCxnSpPr>
        <p:spPr>
          <a:xfrm flipH="1">
            <a:off x="4574218" y="5523004"/>
            <a:ext cx="352397"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C6A8818-4808-406E-9ECF-72A9F40A1D53}"/>
              </a:ext>
            </a:extLst>
          </p:cNvPr>
          <p:cNvCxnSpPr>
            <a:cxnSpLocks/>
            <a:stCxn id="22" idx="7"/>
            <a:endCxn id="23" idx="3"/>
          </p:cNvCxnSpPr>
          <p:nvPr/>
        </p:nvCxnSpPr>
        <p:spPr>
          <a:xfrm flipV="1">
            <a:off x="2922817" y="4724035"/>
            <a:ext cx="336877" cy="47748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4A48304-22B1-4C62-A8B2-3C19CCEA3687}"/>
              </a:ext>
            </a:extLst>
          </p:cNvPr>
          <p:cNvCxnSpPr>
            <a:cxnSpLocks/>
            <a:stCxn id="24" idx="5"/>
            <a:endCxn id="25" idx="1"/>
          </p:cNvCxnSpPr>
          <p:nvPr/>
        </p:nvCxnSpPr>
        <p:spPr>
          <a:xfrm>
            <a:off x="4574218" y="4736504"/>
            <a:ext cx="352397" cy="46501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DD9AF8C0-DCA0-4EB3-BBA8-A9ED7EC5001D}"/>
              </a:ext>
            </a:extLst>
          </p:cNvPr>
          <p:cNvSpPr/>
          <p:nvPr/>
        </p:nvSpPr>
        <p:spPr>
          <a:xfrm>
            <a:off x="3190684" y="58790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04</a:t>
            </a:r>
            <a:endParaRPr lang="zh-CN" altLang="en-US" sz="1200" dirty="0">
              <a:solidFill>
                <a:schemeClr val="tx1"/>
              </a:solidFill>
            </a:endParaRPr>
          </a:p>
        </p:txBody>
      </p:sp>
      <p:cxnSp>
        <p:nvCxnSpPr>
          <p:cNvPr id="49" name="直接箭头连接符 48">
            <a:extLst>
              <a:ext uri="{FF2B5EF4-FFF2-40B4-BE49-F238E27FC236}">
                <a16:creationId xmlns:a16="http://schemas.microsoft.com/office/drawing/2014/main" id="{A1165539-105E-443A-90DB-268CE6CA9F8C}"/>
              </a:ext>
            </a:extLst>
          </p:cNvPr>
          <p:cNvCxnSpPr>
            <a:cxnSpLocks/>
            <a:stCxn id="22" idx="5"/>
            <a:endCxn id="31" idx="1"/>
          </p:cNvCxnSpPr>
          <p:nvPr/>
        </p:nvCxnSpPr>
        <p:spPr>
          <a:xfrm>
            <a:off x="2922817" y="5523004"/>
            <a:ext cx="334450"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2842B790-87F2-4383-8E8C-8A7AB8F9AB27}"/>
              </a:ext>
            </a:extLst>
          </p:cNvPr>
          <p:cNvCxnSpPr>
            <a:cxnSpLocks/>
            <a:stCxn id="26" idx="2"/>
            <a:endCxn id="31" idx="6"/>
          </p:cNvCxnSpPr>
          <p:nvPr/>
        </p:nvCxnSpPr>
        <p:spPr>
          <a:xfrm flipH="1">
            <a:off x="3645338" y="6106328"/>
            <a:ext cx="54080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CB1A7F-E136-47D3-B4D6-F6DF270FBBDF}"/>
              </a:ext>
            </a:extLst>
          </p:cNvPr>
          <p:cNvCxnSpPr>
            <a:cxnSpLocks/>
            <a:stCxn id="24" idx="2"/>
            <a:endCxn id="23" idx="6"/>
          </p:cNvCxnSpPr>
          <p:nvPr/>
        </p:nvCxnSpPr>
        <p:spPr>
          <a:xfrm flipH="1" flipV="1">
            <a:off x="3647765" y="4563291"/>
            <a:ext cx="538382" cy="124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C779010-0246-4C35-8433-315C79F1AB78}"/>
              </a:ext>
            </a:extLst>
          </p:cNvPr>
          <p:cNvCxnSpPr>
            <a:cxnSpLocks/>
            <a:stCxn id="25" idx="2"/>
            <a:endCxn id="22" idx="6"/>
          </p:cNvCxnSpPr>
          <p:nvPr/>
        </p:nvCxnSpPr>
        <p:spPr>
          <a:xfrm flipH="1">
            <a:off x="2989400" y="5362260"/>
            <a:ext cx="187063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椭圆 60">
            <a:extLst>
              <a:ext uri="{FF2B5EF4-FFF2-40B4-BE49-F238E27FC236}">
                <a16:creationId xmlns:a16="http://schemas.microsoft.com/office/drawing/2014/main" id="{A717C445-C210-4D75-AD39-EB09EA43AE8E}"/>
              </a:ext>
            </a:extLst>
          </p:cNvPr>
          <p:cNvSpPr/>
          <p:nvPr/>
        </p:nvSpPr>
        <p:spPr>
          <a:xfrm>
            <a:off x="5744012" y="51279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62" name="椭圆 61">
            <a:extLst>
              <a:ext uri="{FF2B5EF4-FFF2-40B4-BE49-F238E27FC236}">
                <a16:creationId xmlns:a16="http://schemas.microsoft.com/office/drawing/2014/main" id="{84916F20-26AF-432C-AE8F-7BB159C7412C}"/>
              </a:ext>
            </a:extLst>
          </p:cNvPr>
          <p:cNvSpPr/>
          <p:nvPr/>
        </p:nvSpPr>
        <p:spPr>
          <a:xfrm>
            <a:off x="6402377" y="432897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63" name="椭圆 62">
            <a:extLst>
              <a:ext uri="{FF2B5EF4-FFF2-40B4-BE49-F238E27FC236}">
                <a16:creationId xmlns:a16="http://schemas.microsoft.com/office/drawing/2014/main" id="{3A28CAC9-3350-4C91-81A5-DED7548B91AC}"/>
              </a:ext>
            </a:extLst>
          </p:cNvPr>
          <p:cNvSpPr/>
          <p:nvPr/>
        </p:nvSpPr>
        <p:spPr>
          <a:xfrm>
            <a:off x="7395413" y="43414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64" name="椭圆 63">
            <a:extLst>
              <a:ext uri="{FF2B5EF4-FFF2-40B4-BE49-F238E27FC236}">
                <a16:creationId xmlns:a16="http://schemas.microsoft.com/office/drawing/2014/main" id="{09677459-080A-4B29-BD24-43839CC6B4F3}"/>
              </a:ext>
            </a:extLst>
          </p:cNvPr>
          <p:cNvSpPr/>
          <p:nvPr/>
        </p:nvSpPr>
        <p:spPr>
          <a:xfrm>
            <a:off x="8069298" y="51279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sp>
        <p:nvSpPr>
          <p:cNvPr id="65" name="椭圆 64">
            <a:extLst>
              <a:ext uri="{FF2B5EF4-FFF2-40B4-BE49-F238E27FC236}">
                <a16:creationId xmlns:a16="http://schemas.microsoft.com/office/drawing/2014/main" id="{F9654D6A-F172-451C-92C9-59053B7D1900}"/>
              </a:ext>
            </a:extLst>
          </p:cNvPr>
          <p:cNvSpPr/>
          <p:nvPr/>
        </p:nvSpPr>
        <p:spPr>
          <a:xfrm>
            <a:off x="7395413" y="587200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14</a:t>
            </a:r>
            <a:endParaRPr lang="zh-CN" altLang="en-US" sz="1200" dirty="0">
              <a:solidFill>
                <a:schemeClr val="tx1"/>
              </a:solidFill>
            </a:endParaRPr>
          </a:p>
        </p:txBody>
      </p:sp>
      <p:cxnSp>
        <p:nvCxnSpPr>
          <p:cNvPr id="66" name="直接箭头连接符 65">
            <a:extLst>
              <a:ext uri="{FF2B5EF4-FFF2-40B4-BE49-F238E27FC236}">
                <a16:creationId xmlns:a16="http://schemas.microsoft.com/office/drawing/2014/main" id="{2F448627-D527-48B0-AFA8-C5F8D5AB2E7C}"/>
              </a:ext>
            </a:extLst>
          </p:cNvPr>
          <p:cNvCxnSpPr>
            <a:cxnSpLocks/>
            <a:stCxn id="64" idx="3"/>
            <a:endCxn id="65" idx="7"/>
          </p:cNvCxnSpPr>
          <p:nvPr/>
        </p:nvCxnSpPr>
        <p:spPr>
          <a:xfrm flipH="1">
            <a:off x="7783484" y="5516011"/>
            <a:ext cx="352397"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3AAABE7B-C082-4937-959B-265678EBA243}"/>
              </a:ext>
            </a:extLst>
          </p:cNvPr>
          <p:cNvCxnSpPr>
            <a:cxnSpLocks/>
            <a:stCxn id="61" idx="7"/>
            <a:endCxn id="62" idx="3"/>
          </p:cNvCxnSpPr>
          <p:nvPr/>
        </p:nvCxnSpPr>
        <p:spPr>
          <a:xfrm flipV="1">
            <a:off x="6132083" y="4717042"/>
            <a:ext cx="336877" cy="47748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4FA64153-1F28-4453-B6A5-13B32F9F9C65}"/>
              </a:ext>
            </a:extLst>
          </p:cNvPr>
          <p:cNvCxnSpPr>
            <a:cxnSpLocks/>
            <a:stCxn id="63" idx="5"/>
            <a:endCxn id="64" idx="1"/>
          </p:cNvCxnSpPr>
          <p:nvPr/>
        </p:nvCxnSpPr>
        <p:spPr>
          <a:xfrm>
            <a:off x="7783484" y="4729511"/>
            <a:ext cx="352397" cy="46501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椭圆 68">
            <a:extLst>
              <a:ext uri="{FF2B5EF4-FFF2-40B4-BE49-F238E27FC236}">
                <a16:creationId xmlns:a16="http://schemas.microsoft.com/office/drawing/2014/main" id="{23F6EA7C-809D-41CA-BF54-2A5A0BFE018F}"/>
              </a:ext>
            </a:extLst>
          </p:cNvPr>
          <p:cNvSpPr/>
          <p:nvPr/>
        </p:nvSpPr>
        <p:spPr>
          <a:xfrm>
            <a:off x="6399950" y="587200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04</a:t>
            </a:r>
            <a:endParaRPr lang="zh-CN" altLang="en-US" sz="1200" dirty="0">
              <a:solidFill>
                <a:schemeClr val="tx1"/>
              </a:solidFill>
            </a:endParaRPr>
          </a:p>
        </p:txBody>
      </p:sp>
      <p:cxnSp>
        <p:nvCxnSpPr>
          <p:cNvPr id="70" name="直接箭头连接符 69">
            <a:extLst>
              <a:ext uri="{FF2B5EF4-FFF2-40B4-BE49-F238E27FC236}">
                <a16:creationId xmlns:a16="http://schemas.microsoft.com/office/drawing/2014/main" id="{484739E9-050F-426E-AC76-30F597B75C0C}"/>
              </a:ext>
            </a:extLst>
          </p:cNvPr>
          <p:cNvCxnSpPr>
            <a:cxnSpLocks/>
            <a:stCxn id="61" idx="5"/>
            <a:endCxn id="69" idx="1"/>
          </p:cNvCxnSpPr>
          <p:nvPr/>
        </p:nvCxnSpPr>
        <p:spPr>
          <a:xfrm>
            <a:off x="6132083" y="5516011"/>
            <a:ext cx="334450"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CF6244E4-D57D-4CA0-B00E-890A4BBB37C4}"/>
              </a:ext>
            </a:extLst>
          </p:cNvPr>
          <p:cNvCxnSpPr>
            <a:cxnSpLocks/>
            <a:stCxn id="65" idx="2"/>
            <a:endCxn id="69" idx="6"/>
          </p:cNvCxnSpPr>
          <p:nvPr/>
        </p:nvCxnSpPr>
        <p:spPr>
          <a:xfrm flipH="1">
            <a:off x="6854604" y="6099335"/>
            <a:ext cx="54080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B9ED8676-67F5-4BDC-B488-633BE83B18B1}"/>
              </a:ext>
            </a:extLst>
          </p:cNvPr>
          <p:cNvCxnSpPr>
            <a:cxnSpLocks/>
            <a:stCxn id="63" idx="2"/>
            <a:endCxn id="62" idx="6"/>
          </p:cNvCxnSpPr>
          <p:nvPr/>
        </p:nvCxnSpPr>
        <p:spPr>
          <a:xfrm flipH="1" flipV="1">
            <a:off x="6857031" y="4556298"/>
            <a:ext cx="538382" cy="124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526FF6CA-BB28-4CE5-A08D-692B0B0C76C5}"/>
              </a:ext>
            </a:extLst>
          </p:cNvPr>
          <p:cNvCxnSpPr>
            <a:cxnSpLocks/>
            <a:stCxn id="64" idx="2"/>
            <a:endCxn id="61" idx="6"/>
          </p:cNvCxnSpPr>
          <p:nvPr/>
        </p:nvCxnSpPr>
        <p:spPr>
          <a:xfrm flipH="1">
            <a:off x="6198666" y="5355267"/>
            <a:ext cx="187063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BD8E6647-41F0-43AB-8431-204280274B20}"/>
              </a:ext>
            </a:extLst>
          </p:cNvPr>
          <p:cNvCxnSpPr>
            <a:cxnSpLocks/>
            <a:stCxn id="65" idx="1"/>
            <a:endCxn id="62" idx="5"/>
          </p:cNvCxnSpPr>
          <p:nvPr/>
        </p:nvCxnSpPr>
        <p:spPr>
          <a:xfrm flipH="1" flipV="1">
            <a:off x="6790448" y="4717042"/>
            <a:ext cx="671548" cy="1221549"/>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3898DAD4-F8AC-4DC0-87AA-3A1D0868F200}"/>
              </a:ext>
            </a:extLst>
          </p:cNvPr>
          <p:cNvCxnSpPr>
            <a:cxnSpLocks/>
            <a:stCxn id="63" idx="3"/>
            <a:endCxn id="69" idx="7"/>
          </p:cNvCxnSpPr>
          <p:nvPr/>
        </p:nvCxnSpPr>
        <p:spPr>
          <a:xfrm flipH="1">
            <a:off x="6788021" y="4729511"/>
            <a:ext cx="673975" cy="1209080"/>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94DBCBFE-DB5F-453E-B287-EABDE4BA113E}"/>
              </a:ext>
            </a:extLst>
          </p:cNvPr>
          <p:cNvCxnSpPr>
            <a:cxnSpLocks/>
            <a:stCxn id="62" idx="5"/>
            <a:endCxn id="64" idx="2"/>
          </p:cNvCxnSpPr>
          <p:nvPr/>
        </p:nvCxnSpPr>
        <p:spPr>
          <a:xfrm>
            <a:off x="6790448" y="4717042"/>
            <a:ext cx="1278850" cy="638225"/>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A22BEC19-1464-48DD-90F8-7E7FBA73E8D1}"/>
              </a:ext>
            </a:extLst>
          </p:cNvPr>
          <p:cNvCxnSpPr>
            <a:cxnSpLocks/>
            <a:stCxn id="69" idx="7"/>
            <a:endCxn id="64" idx="2"/>
          </p:cNvCxnSpPr>
          <p:nvPr/>
        </p:nvCxnSpPr>
        <p:spPr>
          <a:xfrm flipV="1">
            <a:off x="6788021" y="5355267"/>
            <a:ext cx="1281277" cy="583324"/>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0E609059-612F-47AF-A18F-36FEEA6B2E73}"/>
              </a:ext>
            </a:extLst>
          </p:cNvPr>
          <p:cNvCxnSpPr>
            <a:cxnSpLocks/>
            <a:stCxn id="61" idx="6"/>
            <a:endCxn id="65" idx="1"/>
          </p:cNvCxnSpPr>
          <p:nvPr/>
        </p:nvCxnSpPr>
        <p:spPr>
          <a:xfrm>
            <a:off x="6198666" y="5355267"/>
            <a:ext cx="1263330" cy="583324"/>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DF07051B-047F-43E7-8C80-51B619BB09CC}"/>
              </a:ext>
            </a:extLst>
          </p:cNvPr>
          <p:cNvCxnSpPr>
            <a:cxnSpLocks/>
            <a:stCxn id="61" idx="6"/>
            <a:endCxn id="63" idx="3"/>
          </p:cNvCxnSpPr>
          <p:nvPr/>
        </p:nvCxnSpPr>
        <p:spPr>
          <a:xfrm flipV="1">
            <a:off x="6198666" y="4729511"/>
            <a:ext cx="1263330" cy="625756"/>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662BE66-4031-4F55-9E17-05C38E7130EC}"/>
              </a:ext>
            </a:extLst>
          </p:cNvPr>
          <p:cNvSpPr txBox="1"/>
          <p:nvPr/>
        </p:nvSpPr>
        <p:spPr>
          <a:xfrm>
            <a:off x="3465683" y="6483350"/>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4" name="文本框 93">
            <a:extLst>
              <a:ext uri="{FF2B5EF4-FFF2-40B4-BE49-F238E27FC236}">
                <a16:creationId xmlns:a16="http://schemas.microsoft.com/office/drawing/2014/main" id="{27604A9C-255F-407C-B3BE-138C07C43016}"/>
              </a:ext>
            </a:extLst>
          </p:cNvPr>
          <p:cNvSpPr txBox="1"/>
          <p:nvPr/>
        </p:nvSpPr>
        <p:spPr>
          <a:xfrm>
            <a:off x="6629876" y="6433425"/>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spTree>
    <p:extLst>
      <p:ext uri="{BB962C8B-B14F-4D97-AF65-F5344CB8AC3E}">
        <p14:creationId xmlns:p14="http://schemas.microsoft.com/office/powerpoint/2010/main" val="240979490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17</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图的运算的应用</a:t>
            </a:r>
          </a:p>
        </p:txBody>
      </p:sp>
      <p:sp>
        <p:nvSpPr>
          <p:cNvPr id="286728" name="Rectangle 8"/>
          <p:cNvSpPr>
            <a:spLocks noGrp="1" noChangeArrowheads="1"/>
          </p:cNvSpPr>
          <p:nvPr>
            <p:ph type="body" idx="1"/>
          </p:nvPr>
        </p:nvSpPr>
        <p:spPr>
          <a:xfrm>
            <a:off x="323850" y="1268413"/>
            <a:ext cx="8229600" cy="4525962"/>
          </a:xfrm>
        </p:spPr>
        <p:txBody>
          <a:bodyPr/>
          <a:lstStyle/>
          <a:p>
            <a:pPr marL="0" indent="0"/>
            <a:r>
              <a:rPr lang="zh-CN" altLang="en-US" dirty="0">
                <a:latin typeface="Times New Roman" panose="02020603050405020304" pitchFamily="18" charset="0"/>
              </a:rPr>
              <a:t>图的积运算是网络构造的常用方法</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并行计算机中的网络拓扑常采用所谓的 </a:t>
            </a:r>
            <a:r>
              <a:rPr lang="en-US" altLang="zh-CN" dirty="0">
                <a:latin typeface="Times New Roman" panose="02020603050405020304" pitchFamily="18" charset="0"/>
              </a:rPr>
              <a:t>“</a:t>
            </a:r>
            <a:r>
              <a:rPr lang="zh-CN" altLang="en-US" dirty="0">
                <a:latin typeface="Times New Roman" panose="02020603050405020304" pitchFamily="18" charset="0"/>
              </a:rPr>
              <a:t>超立方体</a:t>
            </a:r>
            <a:r>
              <a:rPr lang="en-US" altLang="zh-CN" dirty="0">
                <a:latin typeface="Times New Roman" panose="02020603050405020304" pitchFamily="18" charset="0"/>
              </a:rPr>
              <a:t>” </a:t>
            </a:r>
            <a:r>
              <a:rPr lang="zh-CN" altLang="en-US" dirty="0">
                <a:latin typeface="Times New Roman" panose="02020603050405020304" pitchFamily="18" charset="0"/>
              </a:rPr>
              <a:t>结构</a:t>
            </a:r>
            <a:r>
              <a:rPr lang="en-US" altLang="zh-CN" dirty="0">
                <a:latin typeface="Times New Roman" panose="02020603050405020304" pitchFamily="18" charset="0"/>
              </a:rPr>
              <a:t>,</a:t>
            </a:r>
            <a:r>
              <a:rPr lang="zh-CN" altLang="en-US" dirty="0">
                <a:latin typeface="Times New Roman" panose="02020603050405020304" pitchFamily="18" charset="0"/>
              </a:rPr>
              <a:t> 使网络具有较高的可靠性和可扩展</a:t>
            </a:r>
            <a:r>
              <a:rPr lang="en-US" altLang="zh-CN" dirty="0">
                <a:latin typeface="Times New Roman" panose="02020603050405020304" pitchFamily="18" charset="0"/>
              </a:rPr>
              <a:t>, </a:t>
            </a:r>
            <a:r>
              <a:rPr lang="zh-CN" altLang="en-US" dirty="0">
                <a:latin typeface="Times New Roman" panose="02020603050405020304" pitchFamily="18" charset="0"/>
              </a:rPr>
              <a:t>以及通信延迟较小且便于并行编程等优点</a:t>
            </a:r>
            <a:r>
              <a:rPr lang="en-US" altLang="zh-CN" dirty="0">
                <a:latin typeface="Times New Roman" panose="02020603050405020304" pitchFamily="18" charset="0"/>
              </a:rPr>
              <a:t>.</a:t>
            </a:r>
          </a:p>
          <a:p>
            <a:pPr marL="0" indent="0"/>
            <a:r>
              <a:rPr lang="en-US" altLang="zh-CN" dirty="0">
                <a:latin typeface="Times New Roman" panose="02020603050405020304" pitchFamily="18" charset="0"/>
              </a:rPr>
              <a:t>“</a:t>
            </a:r>
            <a:r>
              <a:rPr lang="zh-CN" altLang="en-US" dirty="0">
                <a:latin typeface="Times New Roman" panose="02020603050405020304" pitchFamily="18" charset="0"/>
              </a:rPr>
              <a:t>超立方体</a:t>
            </a:r>
            <a:r>
              <a:rPr lang="en-US" altLang="zh-CN" dirty="0">
                <a:latin typeface="Times New Roman" panose="02020603050405020304" pitchFamily="18" charset="0"/>
              </a:rPr>
              <a:t>” </a:t>
            </a:r>
            <a:r>
              <a:rPr lang="zh-CN" altLang="en-US" dirty="0">
                <a:latin typeface="Times New Roman" panose="02020603050405020304" pitchFamily="18" charset="0"/>
              </a:rPr>
              <a:t>可以采用积图来递归构造</a:t>
            </a:r>
            <a:r>
              <a:rPr lang="en-US" altLang="zh-CN" dirty="0">
                <a:latin typeface="Times New Roman" panose="02020603050405020304" pitchFamily="18" charset="0"/>
              </a:rPr>
              <a:t>. </a:t>
            </a:r>
            <a:r>
              <a:rPr lang="zh-CN" altLang="en-US" dirty="0">
                <a:latin typeface="Times New Roman" panose="02020603050405020304" pitchFamily="18" charset="0"/>
              </a:rPr>
              <a:t>定义如下</a:t>
            </a:r>
            <a:r>
              <a:rPr lang="en-US" altLang="zh-CN" dirty="0">
                <a:latin typeface="Times New Roman" panose="02020603050405020304" pitchFamily="18" charset="0"/>
              </a:rPr>
              <a:t>:</a:t>
            </a:r>
          </a:p>
          <a:p>
            <a:pPr marL="0" indent="0"/>
            <a:r>
              <a:rPr lang="en-US" altLang="zh-CN" i="1" dirty="0">
                <a:latin typeface="Times New Roman" panose="02020603050405020304" pitchFamily="18" charset="0"/>
              </a:rPr>
              <a:t>Q</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baseline="-25000" dirty="0">
                <a:latin typeface="Times New Roman" panose="02020603050405020304" pitchFamily="18" charset="0"/>
              </a:rPr>
              <a:t>2</a:t>
            </a:r>
          </a:p>
          <a:p>
            <a:pPr marL="0" indent="0"/>
            <a:r>
              <a:rPr lang="en-US" altLang="zh-CN" i="1" dirty="0" err="1">
                <a:latin typeface="Times New Roman" panose="02020603050405020304" pitchFamily="18" charset="0"/>
              </a:rPr>
              <a:t>Q</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baseline="-25000" dirty="0">
                <a:latin typeface="Times New Roman" panose="02020603050405020304" pitchFamily="18" charset="0"/>
              </a:rPr>
              <a:t>2</a:t>
            </a:r>
            <a:r>
              <a:rPr lang="en-US" altLang="zh-CN" b="0" dirty="0">
                <a:latin typeface="Times New Roman" panose="02020603050405020304" pitchFamily="18" charset="0"/>
              </a:rPr>
              <a:t>×</a:t>
            </a:r>
            <a:r>
              <a:rPr lang="en-US" altLang="zh-CN" i="1" dirty="0">
                <a:latin typeface="Times New Roman" panose="02020603050405020304" pitchFamily="18" charset="0"/>
              </a:rPr>
              <a:t>Q</a:t>
            </a:r>
            <a:r>
              <a:rPr lang="en-US" altLang="zh-CN" i="1" baseline="-25000" dirty="0">
                <a:latin typeface="Times New Roman" panose="02020603050405020304" pitchFamily="18" charset="0"/>
              </a:rPr>
              <a:t>n</a:t>
            </a:r>
            <a:r>
              <a:rPr lang="en-US" altLang="zh-CN" baseline="-25000" dirty="0">
                <a:latin typeface="Times New Roman" panose="02020603050405020304" pitchFamily="18" charset="0"/>
              </a:rPr>
              <a:t>−1</a:t>
            </a:r>
          </a:p>
        </p:txBody>
      </p:sp>
      <p:sp>
        <p:nvSpPr>
          <p:cNvPr id="8" name="椭圆 7">
            <a:extLst>
              <a:ext uri="{FF2B5EF4-FFF2-40B4-BE49-F238E27FC236}">
                <a16:creationId xmlns:a16="http://schemas.microsoft.com/office/drawing/2014/main" id="{380A8DEF-E766-4443-99D5-7ABC8E20DD34}"/>
              </a:ext>
            </a:extLst>
          </p:cNvPr>
          <p:cNvSpPr/>
          <p:nvPr/>
        </p:nvSpPr>
        <p:spPr>
          <a:xfrm>
            <a:off x="3284112" y="515662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0</a:t>
            </a:r>
            <a:endParaRPr lang="zh-CN" altLang="en-US" sz="1200" dirty="0">
              <a:solidFill>
                <a:schemeClr val="tx1"/>
              </a:solidFill>
            </a:endParaRPr>
          </a:p>
        </p:txBody>
      </p:sp>
      <p:sp>
        <p:nvSpPr>
          <p:cNvPr id="10" name="椭圆 9">
            <a:extLst>
              <a:ext uri="{FF2B5EF4-FFF2-40B4-BE49-F238E27FC236}">
                <a16:creationId xmlns:a16="http://schemas.microsoft.com/office/drawing/2014/main" id="{361C2DF4-4519-44C8-95C3-5873AC78EB0A}"/>
              </a:ext>
            </a:extLst>
          </p:cNvPr>
          <p:cNvSpPr/>
          <p:nvPr/>
        </p:nvSpPr>
        <p:spPr>
          <a:xfrm>
            <a:off x="3283811"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1</a:t>
            </a:r>
            <a:endParaRPr lang="zh-CN" altLang="en-US" sz="1200" dirty="0">
              <a:solidFill>
                <a:schemeClr val="tx1"/>
              </a:solidFill>
            </a:endParaRPr>
          </a:p>
        </p:txBody>
      </p:sp>
      <p:cxnSp>
        <p:nvCxnSpPr>
          <p:cNvPr id="15" name="直接箭头连接符 14">
            <a:extLst>
              <a:ext uri="{FF2B5EF4-FFF2-40B4-BE49-F238E27FC236}">
                <a16:creationId xmlns:a16="http://schemas.microsoft.com/office/drawing/2014/main" id="{416CF371-4EA2-452F-B513-0D7378F0D0C7}"/>
              </a:ext>
            </a:extLst>
          </p:cNvPr>
          <p:cNvCxnSpPr>
            <a:cxnSpLocks/>
            <a:stCxn id="8" idx="0"/>
            <a:endCxn id="10" idx="4"/>
          </p:cNvCxnSpPr>
          <p:nvPr/>
        </p:nvCxnSpPr>
        <p:spPr>
          <a:xfrm flipH="1" flipV="1">
            <a:off x="3511138" y="4844200"/>
            <a:ext cx="301" cy="31242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40F725D5-9EFD-4851-A1A3-161DC1D1E54E}"/>
              </a:ext>
            </a:extLst>
          </p:cNvPr>
          <p:cNvSpPr txBox="1"/>
          <p:nvPr/>
        </p:nvSpPr>
        <p:spPr>
          <a:xfrm>
            <a:off x="3007032" y="6000094"/>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22" name="椭圆 21">
            <a:extLst>
              <a:ext uri="{FF2B5EF4-FFF2-40B4-BE49-F238E27FC236}">
                <a16:creationId xmlns:a16="http://schemas.microsoft.com/office/drawing/2014/main" id="{EEEF75F4-FCE4-4DCA-A4AF-E96E3F1052CD}"/>
              </a:ext>
            </a:extLst>
          </p:cNvPr>
          <p:cNvSpPr/>
          <p:nvPr/>
        </p:nvSpPr>
        <p:spPr>
          <a:xfrm>
            <a:off x="4542275" y="51321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endParaRPr lang="zh-CN" altLang="en-US" sz="1200" dirty="0">
              <a:solidFill>
                <a:schemeClr val="tx1"/>
              </a:solidFill>
            </a:endParaRPr>
          </a:p>
        </p:txBody>
      </p:sp>
      <p:sp>
        <p:nvSpPr>
          <p:cNvPr id="23" name="椭圆 22">
            <a:extLst>
              <a:ext uri="{FF2B5EF4-FFF2-40B4-BE49-F238E27FC236}">
                <a16:creationId xmlns:a16="http://schemas.microsoft.com/office/drawing/2014/main" id="{E0887E3A-6413-4CA1-8E86-3C44410803AF}"/>
              </a:ext>
            </a:extLst>
          </p:cNvPr>
          <p:cNvSpPr/>
          <p:nvPr/>
        </p:nvSpPr>
        <p:spPr>
          <a:xfrm>
            <a:off x="4536679"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24" name="椭圆 23">
            <a:extLst>
              <a:ext uri="{FF2B5EF4-FFF2-40B4-BE49-F238E27FC236}">
                <a16:creationId xmlns:a16="http://schemas.microsoft.com/office/drawing/2014/main" id="{D91DA415-3323-45C2-AAA5-C4C7252CEEC7}"/>
              </a:ext>
            </a:extLst>
          </p:cNvPr>
          <p:cNvSpPr/>
          <p:nvPr/>
        </p:nvSpPr>
        <p:spPr>
          <a:xfrm>
            <a:off x="5328936" y="439519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25" name="椭圆 24">
            <a:extLst>
              <a:ext uri="{FF2B5EF4-FFF2-40B4-BE49-F238E27FC236}">
                <a16:creationId xmlns:a16="http://schemas.microsoft.com/office/drawing/2014/main" id="{366BA356-9DC6-414E-A771-A5BA34E57E87}"/>
              </a:ext>
            </a:extLst>
          </p:cNvPr>
          <p:cNvSpPr/>
          <p:nvPr/>
        </p:nvSpPr>
        <p:spPr>
          <a:xfrm>
            <a:off x="5331156" y="51321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cxnSp>
        <p:nvCxnSpPr>
          <p:cNvPr id="28" name="直接箭头连接符 27">
            <a:extLst>
              <a:ext uri="{FF2B5EF4-FFF2-40B4-BE49-F238E27FC236}">
                <a16:creationId xmlns:a16="http://schemas.microsoft.com/office/drawing/2014/main" id="{8C6A8818-4808-406E-9ECF-72A9F40A1D53}"/>
              </a:ext>
            </a:extLst>
          </p:cNvPr>
          <p:cNvCxnSpPr>
            <a:cxnSpLocks/>
            <a:stCxn id="22" idx="0"/>
            <a:endCxn id="23" idx="4"/>
          </p:cNvCxnSpPr>
          <p:nvPr/>
        </p:nvCxnSpPr>
        <p:spPr>
          <a:xfrm flipH="1" flipV="1">
            <a:off x="4764006" y="4844200"/>
            <a:ext cx="5596" cy="28797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4A48304-22B1-4C62-A8B2-3C19CCEA3687}"/>
              </a:ext>
            </a:extLst>
          </p:cNvPr>
          <p:cNvCxnSpPr>
            <a:cxnSpLocks/>
            <a:stCxn id="24" idx="4"/>
            <a:endCxn id="25" idx="0"/>
          </p:cNvCxnSpPr>
          <p:nvPr/>
        </p:nvCxnSpPr>
        <p:spPr>
          <a:xfrm>
            <a:off x="5556263" y="4849845"/>
            <a:ext cx="2220" cy="28233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50CB1A7F-E136-47D3-B4D6-F6DF270FBBDF}"/>
              </a:ext>
            </a:extLst>
          </p:cNvPr>
          <p:cNvCxnSpPr>
            <a:cxnSpLocks/>
            <a:stCxn id="24" idx="2"/>
            <a:endCxn id="23" idx="6"/>
          </p:cNvCxnSpPr>
          <p:nvPr/>
        </p:nvCxnSpPr>
        <p:spPr>
          <a:xfrm flipH="1" flipV="1">
            <a:off x="4991333" y="4616873"/>
            <a:ext cx="337603" cy="56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CC779010-0246-4C35-8433-315C79F1AB78}"/>
              </a:ext>
            </a:extLst>
          </p:cNvPr>
          <p:cNvCxnSpPr>
            <a:cxnSpLocks/>
            <a:stCxn id="25" idx="2"/>
            <a:endCxn id="22" idx="6"/>
          </p:cNvCxnSpPr>
          <p:nvPr/>
        </p:nvCxnSpPr>
        <p:spPr>
          <a:xfrm flipH="1">
            <a:off x="4996929" y="5359506"/>
            <a:ext cx="33422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4662BE66-4031-4F55-9E17-05C38E7130EC}"/>
              </a:ext>
            </a:extLst>
          </p:cNvPr>
          <p:cNvSpPr txBox="1"/>
          <p:nvPr/>
        </p:nvSpPr>
        <p:spPr>
          <a:xfrm>
            <a:off x="4656028" y="5996844"/>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4" name="文本框 93">
            <a:extLst>
              <a:ext uri="{FF2B5EF4-FFF2-40B4-BE49-F238E27FC236}">
                <a16:creationId xmlns:a16="http://schemas.microsoft.com/office/drawing/2014/main" id="{27604A9C-255F-407C-B3BE-138C07C43016}"/>
              </a:ext>
            </a:extLst>
          </p:cNvPr>
          <p:cNvSpPr txBox="1"/>
          <p:nvPr/>
        </p:nvSpPr>
        <p:spPr>
          <a:xfrm>
            <a:off x="6937938" y="6000458"/>
            <a:ext cx="1008211" cy="400110"/>
          </a:xfrm>
          <a:prstGeom prst="rect">
            <a:avLst/>
          </a:prstGeom>
          <a:noFill/>
        </p:spPr>
        <p:txBody>
          <a:bodyPr wrap="square" rtlCol="0">
            <a:spAutoFit/>
          </a:bodyPr>
          <a:lstStyle/>
          <a:p>
            <a:pPr algn="ctr"/>
            <a:r>
              <a:rPr lang="en-US" altLang="zh-CN" sz="2000" i="1" dirty="0">
                <a:solidFill>
                  <a:srgbClr val="FF9900"/>
                </a:solidFill>
                <a:latin typeface="Times New Roman" panose="02020603050405020304" pitchFamily="18" charset="0"/>
              </a:rPr>
              <a:t>Q</a:t>
            </a:r>
            <a:r>
              <a:rPr lang="en-US" altLang="zh-CN" sz="2000" baseline="-25000" dirty="0">
                <a:solidFill>
                  <a:srgbClr val="FF9900"/>
                </a:solidFill>
                <a:latin typeface="Times New Roman" panose="02020603050405020304" pitchFamily="18" charset="0"/>
              </a:rPr>
              <a:t>3</a:t>
            </a:r>
            <a:endParaRPr lang="zh-CN" altLang="en-US" sz="2000" dirty="0">
              <a:solidFill>
                <a:srgbClr val="FF9900"/>
              </a:solidFill>
              <a:latin typeface="Times New Roman" panose="02020603050405020304" pitchFamily="18" charset="0"/>
            </a:endParaRPr>
          </a:p>
        </p:txBody>
      </p:sp>
      <p:sp>
        <p:nvSpPr>
          <p:cNvPr id="86" name="椭圆 85">
            <a:extLst>
              <a:ext uri="{FF2B5EF4-FFF2-40B4-BE49-F238E27FC236}">
                <a16:creationId xmlns:a16="http://schemas.microsoft.com/office/drawing/2014/main" id="{909CCB57-D2C3-4D78-A48F-535229463A74}"/>
              </a:ext>
            </a:extLst>
          </p:cNvPr>
          <p:cNvSpPr/>
          <p:nvPr/>
        </p:nvSpPr>
        <p:spPr>
          <a:xfrm>
            <a:off x="6799349" y="512653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010</a:t>
            </a:r>
            <a:endParaRPr lang="zh-CN" altLang="en-US" sz="1200" dirty="0">
              <a:solidFill>
                <a:schemeClr val="tx1"/>
              </a:solidFill>
            </a:endParaRPr>
          </a:p>
        </p:txBody>
      </p:sp>
      <p:sp>
        <p:nvSpPr>
          <p:cNvPr id="88" name="椭圆 87">
            <a:extLst>
              <a:ext uri="{FF2B5EF4-FFF2-40B4-BE49-F238E27FC236}">
                <a16:creationId xmlns:a16="http://schemas.microsoft.com/office/drawing/2014/main" id="{E4CE6E08-413B-4FE6-B1E8-55B984F96929}"/>
              </a:ext>
            </a:extLst>
          </p:cNvPr>
          <p:cNvSpPr/>
          <p:nvPr/>
        </p:nvSpPr>
        <p:spPr>
          <a:xfrm>
            <a:off x="6793753" y="438390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011</a:t>
            </a:r>
            <a:endParaRPr lang="zh-CN" altLang="en-US" sz="1200" dirty="0">
              <a:solidFill>
                <a:schemeClr val="tx1"/>
              </a:solidFill>
            </a:endParaRPr>
          </a:p>
        </p:txBody>
      </p:sp>
      <p:sp>
        <p:nvSpPr>
          <p:cNvPr id="89" name="椭圆 88">
            <a:extLst>
              <a:ext uri="{FF2B5EF4-FFF2-40B4-BE49-F238E27FC236}">
                <a16:creationId xmlns:a16="http://schemas.microsoft.com/office/drawing/2014/main" id="{48B22232-D023-45F1-B249-AA8290844770}"/>
              </a:ext>
            </a:extLst>
          </p:cNvPr>
          <p:cNvSpPr/>
          <p:nvPr/>
        </p:nvSpPr>
        <p:spPr>
          <a:xfrm>
            <a:off x="7586010" y="43895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111</a:t>
            </a:r>
            <a:endParaRPr lang="zh-CN" altLang="en-US" sz="1200" dirty="0">
              <a:solidFill>
                <a:schemeClr val="tx1"/>
              </a:solidFill>
            </a:endParaRPr>
          </a:p>
        </p:txBody>
      </p:sp>
      <p:sp>
        <p:nvSpPr>
          <p:cNvPr id="91" name="椭圆 90">
            <a:extLst>
              <a:ext uri="{FF2B5EF4-FFF2-40B4-BE49-F238E27FC236}">
                <a16:creationId xmlns:a16="http://schemas.microsoft.com/office/drawing/2014/main" id="{3FF287CF-7743-49E3-9107-613FBB4E911F}"/>
              </a:ext>
            </a:extLst>
          </p:cNvPr>
          <p:cNvSpPr/>
          <p:nvPr/>
        </p:nvSpPr>
        <p:spPr>
          <a:xfrm>
            <a:off x="7588230" y="512653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110</a:t>
            </a:r>
            <a:endParaRPr lang="zh-CN" altLang="en-US" sz="1200" dirty="0">
              <a:solidFill>
                <a:schemeClr val="tx1"/>
              </a:solidFill>
            </a:endParaRPr>
          </a:p>
        </p:txBody>
      </p:sp>
      <p:cxnSp>
        <p:nvCxnSpPr>
          <p:cNvPr id="92" name="直接箭头连接符 91">
            <a:extLst>
              <a:ext uri="{FF2B5EF4-FFF2-40B4-BE49-F238E27FC236}">
                <a16:creationId xmlns:a16="http://schemas.microsoft.com/office/drawing/2014/main" id="{880E36C1-3A0C-4450-B159-923E50D96F1E}"/>
              </a:ext>
            </a:extLst>
          </p:cNvPr>
          <p:cNvCxnSpPr>
            <a:cxnSpLocks/>
            <a:stCxn id="86" idx="0"/>
            <a:endCxn id="88" idx="4"/>
          </p:cNvCxnSpPr>
          <p:nvPr/>
        </p:nvCxnSpPr>
        <p:spPr>
          <a:xfrm flipH="1" flipV="1">
            <a:off x="7021080" y="4838555"/>
            <a:ext cx="5596" cy="28797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67152737-ED95-4FA7-84FD-3523A785E8DD}"/>
              </a:ext>
            </a:extLst>
          </p:cNvPr>
          <p:cNvCxnSpPr>
            <a:cxnSpLocks/>
            <a:stCxn id="89" idx="4"/>
            <a:endCxn id="91" idx="0"/>
          </p:cNvCxnSpPr>
          <p:nvPr/>
        </p:nvCxnSpPr>
        <p:spPr>
          <a:xfrm>
            <a:off x="7813337" y="4844200"/>
            <a:ext cx="2220" cy="28233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6F09B681-923F-4A19-876E-EE62B379299F}"/>
              </a:ext>
            </a:extLst>
          </p:cNvPr>
          <p:cNvCxnSpPr>
            <a:cxnSpLocks/>
            <a:stCxn id="89" idx="2"/>
            <a:endCxn id="88" idx="6"/>
          </p:cNvCxnSpPr>
          <p:nvPr/>
        </p:nvCxnSpPr>
        <p:spPr>
          <a:xfrm flipH="1" flipV="1">
            <a:off x="7248407" y="4611228"/>
            <a:ext cx="337603" cy="564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1BB5B25F-2767-4A0D-A29B-A5441FE2AB7F}"/>
              </a:ext>
            </a:extLst>
          </p:cNvPr>
          <p:cNvCxnSpPr>
            <a:cxnSpLocks/>
            <a:stCxn id="91" idx="2"/>
            <a:endCxn id="86" idx="6"/>
          </p:cNvCxnSpPr>
          <p:nvPr/>
        </p:nvCxnSpPr>
        <p:spPr>
          <a:xfrm flipH="1">
            <a:off x="7254003" y="5353861"/>
            <a:ext cx="33422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椭圆 97">
            <a:extLst>
              <a:ext uri="{FF2B5EF4-FFF2-40B4-BE49-F238E27FC236}">
                <a16:creationId xmlns:a16="http://schemas.microsoft.com/office/drawing/2014/main" id="{E9D75044-9CF3-463D-8256-5355C726E513}"/>
              </a:ext>
            </a:extLst>
          </p:cNvPr>
          <p:cNvSpPr/>
          <p:nvPr/>
        </p:nvSpPr>
        <p:spPr>
          <a:xfrm>
            <a:off x="6217858" y="56377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000</a:t>
            </a:r>
            <a:endParaRPr lang="zh-CN" altLang="en-US" sz="1200" dirty="0">
              <a:solidFill>
                <a:schemeClr val="tx1"/>
              </a:solidFill>
            </a:endParaRPr>
          </a:p>
        </p:txBody>
      </p:sp>
      <p:sp>
        <p:nvSpPr>
          <p:cNvPr id="99" name="椭圆 98">
            <a:extLst>
              <a:ext uri="{FF2B5EF4-FFF2-40B4-BE49-F238E27FC236}">
                <a16:creationId xmlns:a16="http://schemas.microsoft.com/office/drawing/2014/main" id="{104BA78A-CA6E-42CC-AA51-AD33878F6BC7}"/>
              </a:ext>
            </a:extLst>
          </p:cNvPr>
          <p:cNvSpPr/>
          <p:nvPr/>
        </p:nvSpPr>
        <p:spPr>
          <a:xfrm>
            <a:off x="6217858" y="386104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001</a:t>
            </a:r>
            <a:endParaRPr lang="zh-CN" altLang="en-US" sz="1200" dirty="0">
              <a:solidFill>
                <a:schemeClr val="tx1"/>
              </a:solidFill>
            </a:endParaRPr>
          </a:p>
        </p:txBody>
      </p:sp>
      <p:sp>
        <p:nvSpPr>
          <p:cNvPr id="100" name="椭圆 99">
            <a:extLst>
              <a:ext uri="{FF2B5EF4-FFF2-40B4-BE49-F238E27FC236}">
                <a16:creationId xmlns:a16="http://schemas.microsoft.com/office/drawing/2014/main" id="{F40A6A4A-35A8-4DB3-9419-BE87AA072AA7}"/>
              </a:ext>
            </a:extLst>
          </p:cNvPr>
          <p:cNvSpPr/>
          <p:nvPr/>
        </p:nvSpPr>
        <p:spPr>
          <a:xfrm>
            <a:off x="8149794" y="386104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101</a:t>
            </a:r>
            <a:endParaRPr lang="zh-CN" altLang="en-US" sz="1200" dirty="0">
              <a:solidFill>
                <a:schemeClr val="tx1"/>
              </a:solidFill>
            </a:endParaRPr>
          </a:p>
        </p:txBody>
      </p:sp>
      <p:sp>
        <p:nvSpPr>
          <p:cNvPr id="101" name="椭圆 100">
            <a:extLst>
              <a:ext uri="{FF2B5EF4-FFF2-40B4-BE49-F238E27FC236}">
                <a16:creationId xmlns:a16="http://schemas.microsoft.com/office/drawing/2014/main" id="{F4CC471B-BBC3-4E97-852A-37A1D8463055}"/>
              </a:ext>
            </a:extLst>
          </p:cNvPr>
          <p:cNvSpPr/>
          <p:nvPr/>
        </p:nvSpPr>
        <p:spPr>
          <a:xfrm>
            <a:off x="8149784" y="56377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100</a:t>
            </a:r>
            <a:endParaRPr lang="zh-CN" altLang="en-US" sz="1200" dirty="0">
              <a:solidFill>
                <a:schemeClr val="tx1"/>
              </a:solidFill>
            </a:endParaRPr>
          </a:p>
        </p:txBody>
      </p:sp>
      <p:cxnSp>
        <p:nvCxnSpPr>
          <p:cNvPr id="102" name="直接箭头连接符 101">
            <a:extLst>
              <a:ext uri="{FF2B5EF4-FFF2-40B4-BE49-F238E27FC236}">
                <a16:creationId xmlns:a16="http://schemas.microsoft.com/office/drawing/2014/main" id="{7BFD0AC8-3BA6-47A0-9D30-5A8D89C5BC6F}"/>
              </a:ext>
            </a:extLst>
          </p:cNvPr>
          <p:cNvCxnSpPr>
            <a:cxnSpLocks/>
            <a:stCxn id="98" idx="0"/>
            <a:endCxn id="99" idx="4"/>
          </p:cNvCxnSpPr>
          <p:nvPr/>
        </p:nvCxnSpPr>
        <p:spPr>
          <a:xfrm flipV="1">
            <a:off x="6445185" y="4315702"/>
            <a:ext cx="0" cy="132202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FF81F423-E5A4-4D16-B305-F16BE0A9A334}"/>
              </a:ext>
            </a:extLst>
          </p:cNvPr>
          <p:cNvCxnSpPr>
            <a:cxnSpLocks/>
            <a:stCxn id="100" idx="4"/>
            <a:endCxn id="101" idx="0"/>
          </p:cNvCxnSpPr>
          <p:nvPr/>
        </p:nvCxnSpPr>
        <p:spPr>
          <a:xfrm flipH="1">
            <a:off x="8377111" y="4315702"/>
            <a:ext cx="10" cy="132202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DE2C1F72-1976-4088-91C2-DD21A553D197}"/>
              </a:ext>
            </a:extLst>
          </p:cNvPr>
          <p:cNvCxnSpPr>
            <a:cxnSpLocks/>
            <a:stCxn id="100" idx="2"/>
            <a:endCxn id="99" idx="6"/>
          </p:cNvCxnSpPr>
          <p:nvPr/>
        </p:nvCxnSpPr>
        <p:spPr>
          <a:xfrm flipH="1">
            <a:off x="6672512" y="4088375"/>
            <a:ext cx="147728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338E21B6-9EF9-45A2-A844-A0BD2383A28C}"/>
              </a:ext>
            </a:extLst>
          </p:cNvPr>
          <p:cNvCxnSpPr>
            <a:cxnSpLocks/>
            <a:stCxn id="101" idx="2"/>
            <a:endCxn id="98" idx="6"/>
          </p:cNvCxnSpPr>
          <p:nvPr/>
        </p:nvCxnSpPr>
        <p:spPr>
          <a:xfrm flipH="1">
            <a:off x="6672512" y="5865050"/>
            <a:ext cx="14772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5E3BE3B9-A143-41FD-BF23-0297C970A19A}"/>
              </a:ext>
            </a:extLst>
          </p:cNvPr>
          <p:cNvCxnSpPr>
            <a:cxnSpLocks/>
            <a:stCxn id="99" idx="5"/>
            <a:endCxn id="88" idx="1"/>
          </p:cNvCxnSpPr>
          <p:nvPr/>
        </p:nvCxnSpPr>
        <p:spPr>
          <a:xfrm>
            <a:off x="6605929" y="4249119"/>
            <a:ext cx="254407" cy="20136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D9AC98EA-FA5B-4C44-9EB9-92A871152878}"/>
              </a:ext>
            </a:extLst>
          </p:cNvPr>
          <p:cNvCxnSpPr>
            <a:cxnSpLocks/>
            <a:stCxn id="89" idx="7"/>
            <a:endCxn id="100" idx="3"/>
          </p:cNvCxnSpPr>
          <p:nvPr/>
        </p:nvCxnSpPr>
        <p:spPr>
          <a:xfrm flipV="1">
            <a:off x="7974081" y="4249119"/>
            <a:ext cx="242296" cy="20701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5F11DF17-FA0F-4FB8-9E76-715F4056E5C8}"/>
              </a:ext>
            </a:extLst>
          </p:cNvPr>
          <p:cNvCxnSpPr>
            <a:cxnSpLocks/>
            <a:stCxn id="98" idx="7"/>
            <a:endCxn id="86" idx="3"/>
          </p:cNvCxnSpPr>
          <p:nvPr/>
        </p:nvCxnSpPr>
        <p:spPr>
          <a:xfrm flipV="1">
            <a:off x="6605929" y="5514605"/>
            <a:ext cx="260003" cy="1897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B0C71AEB-E296-4FBC-8331-83A8D6D672AC}"/>
              </a:ext>
            </a:extLst>
          </p:cNvPr>
          <p:cNvCxnSpPr>
            <a:cxnSpLocks/>
            <a:stCxn id="91" idx="5"/>
            <a:endCxn id="101" idx="1"/>
          </p:cNvCxnSpPr>
          <p:nvPr/>
        </p:nvCxnSpPr>
        <p:spPr>
          <a:xfrm>
            <a:off x="7976301" y="5514605"/>
            <a:ext cx="240066" cy="1897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文本框 120">
            <a:extLst>
              <a:ext uri="{FF2B5EF4-FFF2-40B4-BE49-F238E27FC236}">
                <a16:creationId xmlns:a16="http://schemas.microsoft.com/office/drawing/2014/main" id="{E450E88F-81CE-4F4E-B240-21FB81920DC9}"/>
              </a:ext>
            </a:extLst>
          </p:cNvPr>
          <p:cNvSpPr txBox="1"/>
          <p:nvPr/>
        </p:nvSpPr>
        <p:spPr>
          <a:xfrm>
            <a:off x="0" y="6457890"/>
            <a:ext cx="7380312" cy="400110"/>
          </a:xfrm>
          <a:prstGeom prst="rect">
            <a:avLst/>
          </a:prstGeom>
          <a:noFill/>
        </p:spPr>
        <p:txBody>
          <a:bodyPr wrap="square" rtlCol="0" anchor="b">
            <a:spAutoFit/>
          </a:bodyPr>
          <a:lstStyle/>
          <a:p>
            <a:r>
              <a:rPr lang="en-US" altLang="zh-CN" sz="2000" i="1" dirty="0" err="1">
                <a:solidFill>
                  <a:srgbClr val="FF9900"/>
                </a:solidFill>
                <a:latin typeface="Times New Roman" panose="02020603050405020304" pitchFamily="18" charset="0"/>
              </a:rPr>
              <a:t>Q</a:t>
            </a:r>
            <a:r>
              <a:rPr lang="en-US" altLang="zh-CN" sz="2000" i="1" baseline="-25000" dirty="0" err="1">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的节点数？度？任意两点间的最少跳数？</a:t>
            </a:r>
          </a:p>
        </p:txBody>
      </p:sp>
      <p:sp>
        <p:nvSpPr>
          <p:cNvPr id="122" name="文本框 121">
            <a:extLst>
              <a:ext uri="{FF2B5EF4-FFF2-40B4-BE49-F238E27FC236}">
                <a16:creationId xmlns:a16="http://schemas.microsoft.com/office/drawing/2014/main" id="{C6BDA5EA-59F5-4FE4-9B85-D4C0D3E5126B}"/>
              </a:ext>
            </a:extLst>
          </p:cNvPr>
          <p:cNvSpPr txBox="1"/>
          <p:nvPr/>
        </p:nvSpPr>
        <p:spPr>
          <a:xfrm>
            <a:off x="7524328" y="6457890"/>
            <a:ext cx="16196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格雷码</a:t>
            </a:r>
          </a:p>
        </p:txBody>
      </p:sp>
      <p:sp>
        <p:nvSpPr>
          <p:cNvPr id="123" name="文本框 122">
            <a:extLst>
              <a:ext uri="{FF2B5EF4-FFF2-40B4-BE49-F238E27FC236}">
                <a16:creationId xmlns:a16="http://schemas.microsoft.com/office/drawing/2014/main" id="{DD4C8FD8-C7F9-4FF1-8CEB-D5DCB311F652}"/>
              </a:ext>
            </a:extLst>
          </p:cNvPr>
          <p:cNvSpPr txBox="1"/>
          <p:nvPr/>
        </p:nvSpPr>
        <p:spPr>
          <a:xfrm>
            <a:off x="-1054" y="4849845"/>
            <a:ext cx="3218143"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左侧相同时，得到两个</a:t>
            </a:r>
            <a:r>
              <a:rPr lang="en-US" altLang="zh-CN" sz="2000" i="1" dirty="0">
                <a:solidFill>
                  <a:srgbClr val="FF9900"/>
                </a:solidFill>
                <a:latin typeface="Times New Roman" panose="02020603050405020304" pitchFamily="18" charset="0"/>
              </a:rPr>
              <a:t>Q</a:t>
            </a:r>
            <a:r>
              <a:rPr lang="en-US" altLang="zh-CN" sz="2000" i="1" baseline="-25000" dirty="0">
                <a:solidFill>
                  <a:srgbClr val="FF9900"/>
                </a:solidFill>
                <a:latin typeface="Times New Roman" panose="02020603050405020304" pitchFamily="18" charset="0"/>
              </a:rPr>
              <a:t>n</a:t>
            </a:r>
            <a:r>
              <a:rPr lang="en-US" altLang="zh-CN" sz="2000" baseline="-25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24" name="文本框 123">
            <a:extLst>
              <a:ext uri="{FF2B5EF4-FFF2-40B4-BE49-F238E27FC236}">
                <a16:creationId xmlns:a16="http://schemas.microsoft.com/office/drawing/2014/main" id="{0AFF455E-E12E-42FD-9D2E-B02D2F182FE3}"/>
              </a:ext>
            </a:extLst>
          </p:cNvPr>
          <p:cNvSpPr txBox="1"/>
          <p:nvPr/>
        </p:nvSpPr>
        <p:spPr>
          <a:xfrm>
            <a:off x="1491" y="5287388"/>
            <a:ext cx="3218143"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右侧相同时，上面两个</a:t>
            </a:r>
            <a:r>
              <a:rPr lang="en-US" altLang="zh-CN" sz="2000" i="1" dirty="0">
                <a:solidFill>
                  <a:srgbClr val="FF9900"/>
                </a:solidFill>
                <a:latin typeface="Times New Roman" panose="02020603050405020304" pitchFamily="18" charset="0"/>
              </a:rPr>
              <a:t>Q</a:t>
            </a:r>
            <a:r>
              <a:rPr lang="en-US" altLang="zh-CN" sz="2000" i="1" baseline="-25000" dirty="0">
                <a:solidFill>
                  <a:srgbClr val="FF9900"/>
                </a:solidFill>
                <a:latin typeface="Times New Roman" panose="02020603050405020304" pitchFamily="18" charset="0"/>
              </a:rPr>
              <a:t>n</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中编号相同的节点连边</a:t>
            </a:r>
          </a:p>
        </p:txBody>
      </p:sp>
    </p:spTree>
    <p:extLst>
      <p:ext uri="{BB962C8B-B14F-4D97-AF65-F5344CB8AC3E}">
        <p14:creationId xmlns:p14="http://schemas.microsoft.com/office/powerpoint/2010/main" val="269833900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18</a:t>
            </a:fld>
            <a:endParaRPr lang="en-US" altLang="zh-CN"/>
          </a:p>
        </p:txBody>
      </p:sp>
      <p:sp>
        <p:nvSpPr>
          <p:cNvPr id="286727" name="Rectangle 7"/>
          <p:cNvSpPr>
            <a:spLocks noGrp="1" noChangeArrowheads="1"/>
          </p:cNvSpPr>
          <p:nvPr>
            <p:ph type="title"/>
          </p:nvPr>
        </p:nvSpPr>
        <p:spPr/>
        <p:txBody>
          <a:bodyPr/>
          <a:lstStyle/>
          <a:p>
            <a:pPr algn="ctr"/>
            <a:r>
              <a:rPr lang="zh-CN" altLang="en-US">
                <a:latin typeface="Times New Roman" panose="02020603050405020304" pitchFamily="18" charset="0"/>
              </a:rPr>
              <a:t>顶点的度数</a:t>
            </a:r>
          </a:p>
        </p:txBody>
      </p:sp>
      <p:sp>
        <p:nvSpPr>
          <p:cNvPr id="286728" name="Rectangle 8"/>
          <p:cNvSpPr>
            <a:spLocks noGrp="1" noChangeArrowheads="1"/>
          </p:cNvSpPr>
          <p:nvPr>
            <p:ph type="body" idx="1"/>
          </p:nvPr>
        </p:nvSpPr>
        <p:spPr>
          <a:xfrm>
            <a:off x="323850" y="1268413"/>
            <a:ext cx="8229600" cy="4525962"/>
          </a:xfrm>
        </p:spPr>
        <p:txBody>
          <a:bodyPr/>
          <a:lstStyle/>
          <a:p>
            <a:pPr marL="609600" indent="-6096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14.19</a:t>
            </a:r>
            <a:endParaRPr lang="en-US" altLang="zh-CN" dirty="0">
              <a:latin typeface="Times New Roman" panose="02020603050405020304" pitchFamily="18" charset="0"/>
            </a:endParaRPr>
          </a:p>
          <a:p>
            <a:pPr marL="609600" indent="-609600"/>
            <a:r>
              <a:rPr lang="en-US" altLang="zh-CN" dirty="0">
                <a:latin typeface="Times New Roman" panose="02020603050405020304" pitchFamily="18" charset="0"/>
              </a:rPr>
              <a:t>  (1)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为无向图</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的度数</a:t>
            </a:r>
            <a:r>
              <a:rPr lang="en-US" altLang="zh-CN" dirty="0">
                <a:latin typeface="Times New Roman" panose="02020603050405020304" pitchFamily="18" charset="0"/>
              </a:rPr>
              <a:t>, </a:t>
            </a:r>
            <a:r>
              <a:rPr lang="zh-CN" altLang="en-US" dirty="0">
                <a:latin typeface="Times New Roman" panose="02020603050405020304" pitchFamily="18" charset="0"/>
              </a:rPr>
              <a:t>简称度</a:t>
            </a:r>
          </a:p>
          <a:p>
            <a:pPr marL="609600" indent="-609600"/>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p>
          <a:p>
            <a:pPr marL="609600" indent="-609600"/>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的出度</a:t>
            </a:r>
          </a:p>
          <a:p>
            <a:pPr marL="609600" indent="-609600"/>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的入度</a:t>
            </a:r>
          </a:p>
          <a:p>
            <a:pPr marL="609600" indent="-609600"/>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的度或度数</a:t>
            </a:r>
          </a:p>
          <a:p>
            <a:pPr marL="609600" indent="-609600"/>
            <a:r>
              <a:rPr lang="zh-CN" altLang="en-US" dirty="0">
                <a:latin typeface="Times New Roman" panose="02020603050405020304" pitchFamily="18" charset="0"/>
              </a:rPr>
              <a:t>  </a:t>
            </a:r>
            <a:r>
              <a:rPr lang="en-US" altLang="zh-CN" dirty="0">
                <a:latin typeface="Times New Roman" panose="02020603050405020304" pitchFamily="18" charset="0"/>
              </a:rPr>
              <a:t>(3)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marL="609600" indent="-609600"/>
            <a:r>
              <a:rPr lang="en-US" altLang="zh-CN" dirty="0">
                <a:latin typeface="Times New Roman" panose="02020603050405020304" pitchFamily="18" charset="0"/>
              </a:rPr>
              <a:t>  (4)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p>
          <a:p>
            <a:pPr marL="609600" indent="-609600"/>
            <a:r>
              <a:rPr lang="en-US" altLang="zh-CN" dirty="0">
                <a:latin typeface="Times New Roman" panose="02020603050405020304" pitchFamily="18" charset="0"/>
              </a:rPr>
              <a:t>  (5) </a:t>
            </a:r>
            <a:r>
              <a:rPr lang="zh-CN" altLang="en-US" dirty="0">
                <a:latin typeface="Times New Roman" panose="02020603050405020304" pitchFamily="18" charset="0"/>
              </a:rPr>
              <a:t>奇度顶点与偶度顶点</a:t>
            </a:r>
          </a:p>
        </p:txBody>
      </p:sp>
      <p:sp>
        <p:nvSpPr>
          <p:cNvPr id="5" name="文本框 4">
            <a:extLst>
              <a:ext uri="{FF2B5EF4-FFF2-40B4-BE49-F238E27FC236}">
                <a16:creationId xmlns:a16="http://schemas.microsoft.com/office/drawing/2014/main" id="{E9819D21-73B0-4D50-AFA1-CDF547CE7A7C}"/>
              </a:ext>
            </a:extLst>
          </p:cNvPr>
          <p:cNvSpPr txBox="1"/>
          <p:nvPr/>
        </p:nvSpPr>
        <p:spPr>
          <a:xfrm>
            <a:off x="2195736" y="3964994"/>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最大度、最小度</a:t>
            </a:r>
          </a:p>
        </p:txBody>
      </p:sp>
      <p:sp>
        <p:nvSpPr>
          <p:cNvPr id="7" name="文本框 6">
            <a:extLst>
              <a:ext uri="{FF2B5EF4-FFF2-40B4-BE49-F238E27FC236}">
                <a16:creationId xmlns:a16="http://schemas.microsoft.com/office/drawing/2014/main" id="{C390EE1C-29D1-425D-B4E5-E4CACF74CC8E}"/>
              </a:ext>
            </a:extLst>
          </p:cNvPr>
          <p:cNvSpPr txBox="1"/>
          <p:nvPr/>
        </p:nvSpPr>
        <p:spPr>
          <a:xfrm>
            <a:off x="5381359" y="1412776"/>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注意自环一般计度为</a:t>
            </a:r>
            <a:r>
              <a:rPr lang="en-US" altLang="zh-CN" sz="2000" dirty="0">
                <a:solidFill>
                  <a:srgbClr val="FF9900"/>
                </a:solidFill>
                <a:latin typeface="Times New Roman" panose="02020603050405020304" pitchFamily="18" charset="0"/>
              </a:rPr>
              <a:t>2</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CE0BE5AC-6D10-4E3E-AA7E-973FD25E198A}"/>
              </a:ext>
            </a:extLst>
          </p:cNvPr>
          <p:cNvSpPr txBox="1"/>
          <p:nvPr/>
        </p:nvSpPr>
        <p:spPr>
          <a:xfrm>
            <a:off x="3059832" y="6449474"/>
            <a:ext cx="6084167"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度为</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的点称为悬挂节点，其所连边为悬挂边</a:t>
            </a:r>
          </a:p>
        </p:txBody>
      </p:sp>
      <p:sp>
        <p:nvSpPr>
          <p:cNvPr id="10" name="文本框 9">
            <a:extLst>
              <a:ext uri="{FF2B5EF4-FFF2-40B4-BE49-F238E27FC236}">
                <a16:creationId xmlns:a16="http://schemas.microsoft.com/office/drawing/2014/main" id="{CE0BE5AC-6D10-4E3E-AA7E-973FD25E198A}"/>
              </a:ext>
            </a:extLst>
          </p:cNvPr>
          <p:cNvSpPr txBox="1"/>
          <p:nvPr/>
        </p:nvSpPr>
        <p:spPr>
          <a:xfrm>
            <a:off x="0" y="6449474"/>
            <a:ext cx="269979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邻接矩阵下节点的度？</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280CECB-7FA8-4D1B-8029-9D682885FFE2}" type="slidenum">
              <a:rPr lang="en-US" altLang="zh-CN"/>
              <a:pPr/>
              <a:t>19</a:t>
            </a:fld>
            <a:endParaRPr lang="en-US" altLang="zh-CN"/>
          </a:p>
        </p:txBody>
      </p:sp>
      <p:sp>
        <p:nvSpPr>
          <p:cNvPr id="350211" name="Rectangle 3"/>
          <p:cNvSpPr>
            <a:spLocks noGrp="1" noChangeArrowheads="1"/>
          </p:cNvSpPr>
          <p:nvPr>
            <p:ph type="title"/>
          </p:nvPr>
        </p:nvSpPr>
        <p:spPr/>
        <p:txBody>
          <a:bodyPr/>
          <a:lstStyle/>
          <a:p>
            <a:pPr algn="ctr"/>
            <a:r>
              <a:rPr lang="zh-CN" altLang="en-US" dirty="0">
                <a:solidFill>
                  <a:schemeClr val="tx1"/>
                </a:solidFill>
                <a:latin typeface="华文中宋" panose="02010600040101010101" pitchFamily="2" charset="-122"/>
              </a:rPr>
              <a:t>图的矩阵表示下度的计算</a:t>
            </a:r>
          </a:p>
        </p:txBody>
      </p:sp>
      <p:sp>
        <p:nvSpPr>
          <p:cNvPr id="350216" name="Rectangle 8"/>
          <p:cNvSpPr>
            <a:spLocks noGrp="1" noChangeArrowheads="1"/>
          </p:cNvSpPr>
          <p:nvPr>
            <p:ph type="body" idx="1"/>
          </p:nvPr>
        </p:nvSpPr>
        <p:spPr>
          <a:xfrm>
            <a:off x="395288" y="1125538"/>
            <a:ext cx="8229600" cy="4525962"/>
          </a:xfrm>
        </p:spPr>
        <p:txBody>
          <a:bodyPr/>
          <a:lstStyle/>
          <a:p>
            <a:r>
              <a:rPr lang="zh-CN" altLang="en-US" dirty="0">
                <a:latin typeface="Times New Roman" panose="02020603050405020304" pitchFamily="18" charset="0"/>
              </a:rPr>
              <a:t>无向图的关联矩阵（对图无限制）</a:t>
            </a:r>
          </a:p>
          <a:p>
            <a:pPr>
              <a:spcBef>
                <a:spcPct val="5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14.20</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m</a:t>
            </a:r>
            <a:r>
              <a:rPr lang="zh-CN" altLang="en-US" dirty="0">
                <a:latin typeface="Times New Roman" panose="02020603050405020304" pitchFamily="18" charset="0"/>
              </a:rPr>
              <a:t>，令 </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r>
              <a:rPr lang="zh-CN" altLang="en-US" dirty="0">
                <a:latin typeface="Times New Roman" panose="02020603050405020304" pitchFamily="18" charset="0"/>
              </a:rPr>
              <a:t>的关联次数，称</a:t>
            </a:r>
            <a:r>
              <a:rPr lang="en-US" altLang="zh-CN" dirty="0">
                <a:latin typeface="Times New Roman" panose="02020603050405020304" pitchFamily="18" charset="0"/>
              </a:rPr>
              <a:t>(</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sym typeface="Symbol" panose="05050102010706020507" pitchFamily="18" charset="2"/>
              </a:rPr>
              <a:t></a:t>
            </a:r>
            <a:r>
              <a:rPr lang="en-US" altLang="zh-CN" i="1" baseline="-25000" dirty="0" err="1">
                <a:latin typeface="Times New Roman" panose="02020603050405020304" pitchFamily="18" charset="0"/>
              </a:rPr>
              <a:t>m</a:t>
            </a:r>
            <a:r>
              <a:rPr lang="zh-CN" altLang="en-US" dirty="0">
                <a:latin typeface="Times New Roman" panose="02020603050405020304" pitchFamily="18" charset="0"/>
              </a:rPr>
              <a:t>为</a:t>
            </a:r>
            <a:r>
              <a:rPr lang="en-US" altLang="zh-CN" i="1" dirty="0">
                <a:latin typeface="Times New Roman" panose="02020603050405020304" pitchFamily="18" charset="0"/>
              </a:rPr>
              <a:t>G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关联矩阵</a:t>
            </a:r>
            <a:r>
              <a:rPr lang="zh-CN" altLang="en-US" dirty="0">
                <a:latin typeface="Times New Roman" panose="02020603050405020304" pitchFamily="18" charset="0"/>
              </a:rPr>
              <a:t>，记为</a:t>
            </a:r>
            <a:r>
              <a:rPr lang="en-US" altLang="zh-CN" i="1" dirty="0">
                <a:latin typeface="Times New Roman" panose="02020603050405020304" pitchFamily="18" charset="0"/>
              </a:rPr>
              <a:t>M</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p>
          <a:p>
            <a:pPr>
              <a:spcBef>
                <a:spcPct val="55000"/>
              </a:spcBef>
            </a:pPr>
            <a:r>
              <a:rPr lang="zh-CN" altLang="en-US" dirty="0">
                <a:latin typeface="Times New Roman" panose="02020603050405020304" pitchFamily="18" charset="0"/>
              </a:rPr>
              <a:t>性质</a:t>
            </a:r>
          </a:p>
        </p:txBody>
      </p:sp>
      <p:graphicFrame>
        <p:nvGraphicFramePr>
          <p:cNvPr id="350217" name="Object 9"/>
          <p:cNvGraphicFramePr>
            <a:graphicFrameLocks noChangeAspect="1"/>
          </p:cNvGraphicFramePr>
          <p:nvPr/>
        </p:nvGraphicFramePr>
        <p:xfrm>
          <a:off x="779463" y="3074988"/>
          <a:ext cx="4440237" cy="2476500"/>
        </p:xfrm>
        <a:graphic>
          <a:graphicData uri="http://schemas.openxmlformats.org/presentationml/2006/ole">
            <mc:AlternateContent xmlns:mc="http://schemas.openxmlformats.org/markup-compatibility/2006">
              <mc:Choice xmlns:v="urn:schemas-microsoft-com:vml" Requires="v">
                <p:oleObj spid="_x0000_s448589" name="公式" r:id="rId4" imgW="2234880" imgH="1244520" progId="Equation.3">
                  <p:embed/>
                </p:oleObj>
              </mc:Choice>
              <mc:Fallback>
                <p:oleObj name="公式" r:id="rId4" imgW="2234880" imgH="1244520" progId="Equation.3">
                  <p:embed/>
                  <p:pic>
                    <p:nvPicPr>
                      <p:cNvPr id="350217"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463" y="3074988"/>
                        <a:ext cx="4440237" cy="247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FFFE014A-006A-44E5-865C-3F5EA4C2C478}"/>
              </a:ext>
            </a:extLst>
          </p:cNvPr>
          <p:cNvSpPr txBox="1"/>
          <p:nvPr/>
        </p:nvSpPr>
        <p:spPr>
          <a:xfrm>
            <a:off x="4139952" y="2427258"/>
            <a:ext cx="1241623"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incident</a:t>
            </a:r>
            <a:endParaRPr lang="zh-CN" altLang="en-US" sz="2000" dirty="0">
              <a:solidFill>
                <a:srgbClr val="FF9900"/>
              </a:solidFill>
              <a:latin typeface="Times New Roman" panose="02020603050405020304" pitchFamily="18" charset="0"/>
            </a:endParaRPr>
          </a:p>
        </p:txBody>
      </p:sp>
      <p:sp>
        <p:nvSpPr>
          <p:cNvPr id="8" name="文本框 7">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关联次数非</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即</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09CB1417-2627-4090-9EAA-83603452D50C}"/>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关联矩阵为节点到边的关系</a:t>
            </a:r>
          </a:p>
        </p:txBody>
      </p:sp>
      <p:sp>
        <p:nvSpPr>
          <p:cNvPr id="10" name="文本框 9">
            <a:extLst>
              <a:ext uri="{FF2B5EF4-FFF2-40B4-BE49-F238E27FC236}">
                <a16:creationId xmlns:a16="http://schemas.microsoft.com/office/drawing/2014/main" id="{E77FDAAA-8852-448A-AF8E-BC01B700475E}"/>
              </a:ext>
            </a:extLst>
          </p:cNvPr>
          <p:cNvSpPr txBox="1"/>
          <p:nvPr/>
        </p:nvSpPr>
        <p:spPr>
          <a:xfrm>
            <a:off x="5239435" y="3188464"/>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每条边有两个端点（超图不满足）</a:t>
            </a:r>
          </a:p>
        </p:txBody>
      </p:sp>
      <p:sp>
        <p:nvSpPr>
          <p:cNvPr id="11" name="文本框 10">
            <a:extLst>
              <a:ext uri="{FF2B5EF4-FFF2-40B4-BE49-F238E27FC236}">
                <a16:creationId xmlns:a16="http://schemas.microsoft.com/office/drawing/2014/main" id="{B7A9CDBE-FFCE-4A3A-92CE-806E3055C216}"/>
              </a:ext>
            </a:extLst>
          </p:cNvPr>
          <p:cNvSpPr txBox="1"/>
          <p:nvPr/>
        </p:nvSpPr>
        <p:spPr>
          <a:xfrm>
            <a:off x="5239435" y="3782189"/>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每个节点关联的边数（度）</a:t>
            </a:r>
          </a:p>
        </p:txBody>
      </p:sp>
      <p:sp>
        <p:nvSpPr>
          <p:cNvPr id="12" name="文本框 11">
            <a:extLst>
              <a:ext uri="{FF2B5EF4-FFF2-40B4-BE49-F238E27FC236}">
                <a16:creationId xmlns:a16="http://schemas.microsoft.com/office/drawing/2014/main" id="{C4FDEA08-9D19-4EA9-9B08-701D852180FD}"/>
              </a:ext>
            </a:extLst>
          </p:cNvPr>
          <p:cNvSpPr txBox="1"/>
          <p:nvPr/>
        </p:nvSpPr>
        <p:spPr>
          <a:xfrm>
            <a:off x="4860033" y="4375914"/>
            <a:ext cx="4283968"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所有节点关联的边数之和为两倍边数</a:t>
            </a:r>
          </a:p>
        </p:txBody>
      </p:sp>
      <p:sp>
        <p:nvSpPr>
          <p:cNvPr id="13" name="文本框 12">
            <a:extLst>
              <a:ext uri="{FF2B5EF4-FFF2-40B4-BE49-F238E27FC236}">
                <a16:creationId xmlns:a16="http://schemas.microsoft.com/office/drawing/2014/main" id="{C7D76BE2-5875-4977-851E-F8E9673D85E8}"/>
              </a:ext>
            </a:extLst>
          </p:cNvPr>
          <p:cNvSpPr txBox="1"/>
          <p:nvPr/>
        </p:nvSpPr>
        <p:spPr>
          <a:xfrm>
            <a:off x="5244013" y="5057775"/>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多重图上两端点相同的边</a:t>
            </a:r>
          </a:p>
        </p:txBody>
      </p:sp>
    </p:spTree>
    <p:extLst>
      <p:ext uri="{BB962C8B-B14F-4D97-AF65-F5344CB8AC3E}">
        <p14:creationId xmlns:p14="http://schemas.microsoft.com/office/powerpoint/2010/main" val="396875541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0211"/>
                                        </p:tgtEl>
                                        <p:attrNameLst>
                                          <p:attrName>style.visibility</p:attrName>
                                        </p:attrNameLst>
                                      </p:cBhvr>
                                      <p:to>
                                        <p:strVal val="visible"/>
                                      </p:to>
                                    </p:set>
                                    <p:anim calcmode="lin" valueType="num">
                                      <p:cBhvr additive="base">
                                        <p:cTn id="7" dur="500" fill="hold"/>
                                        <p:tgtEl>
                                          <p:spTgt spid="350211"/>
                                        </p:tgtEl>
                                        <p:attrNameLst>
                                          <p:attrName>ppt_x</p:attrName>
                                        </p:attrNameLst>
                                      </p:cBhvr>
                                      <p:tavLst>
                                        <p:tav tm="0">
                                          <p:val>
                                            <p:strVal val="0-#ppt_w/2"/>
                                          </p:val>
                                        </p:tav>
                                        <p:tav tm="100000">
                                          <p:val>
                                            <p:strVal val="#ppt_x"/>
                                          </p:val>
                                        </p:tav>
                                      </p:tavLst>
                                    </p:anim>
                                    <p:anim calcmode="lin" valueType="num">
                                      <p:cBhvr additive="base">
                                        <p:cTn id="8" dur="500" fill="hold"/>
                                        <p:tgtEl>
                                          <p:spTgt spid="35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10D1A50-2DFB-4A68-8DAD-6AAA6D9AF485}" type="slidenum">
              <a:rPr lang="en-US" altLang="zh-CN"/>
              <a:pPr/>
              <a:t>2</a:t>
            </a:fld>
            <a:endParaRPr lang="en-US" altLang="zh-CN"/>
          </a:p>
        </p:txBody>
      </p:sp>
      <p:sp>
        <p:nvSpPr>
          <p:cNvPr id="268291"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第五部分</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图论</a:t>
            </a:r>
          </a:p>
        </p:txBody>
      </p:sp>
      <p:sp>
        <p:nvSpPr>
          <p:cNvPr id="268302" name="Rectangle 14"/>
          <p:cNvSpPr>
            <a:spLocks noChangeArrowheads="1"/>
          </p:cNvSpPr>
          <p:nvPr/>
        </p:nvSpPr>
        <p:spPr bwMode="auto">
          <a:xfrm>
            <a:off x="395288" y="1268413"/>
            <a:ext cx="7777162"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FF9900"/>
              </a:buClr>
              <a:buFont typeface="Wingdings" panose="05000000000000000000" pitchFamily="2" charset="2"/>
              <a:buNone/>
            </a:pPr>
            <a:r>
              <a:rPr lang="zh-CN" altLang="en-US" b="1" dirty="0"/>
              <a:t>本部分主要内容</a:t>
            </a:r>
          </a:p>
          <a:p>
            <a:pPr>
              <a:spcBef>
                <a:spcPct val="20000"/>
              </a:spcBef>
              <a:buClr>
                <a:srgbClr val="FF9900"/>
              </a:buClr>
              <a:buFont typeface="Wingdings" panose="05000000000000000000" pitchFamily="2" charset="2"/>
              <a:buChar char="l"/>
            </a:pPr>
            <a:r>
              <a:rPr lang="zh-CN" altLang="en-US" b="1" dirty="0"/>
              <a:t>  图的基本概念</a:t>
            </a:r>
          </a:p>
          <a:p>
            <a:pPr>
              <a:spcBef>
                <a:spcPct val="20000"/>
              </a:spcBef>
              <a:buClr>
                <a:srgbClr val="FF9900"/>
              </a:buClr>
              <a:buFont typeface="Wingdings" panose="05000000000000000000" pitchFamily="2" charset="2"/>
              <a:buChar char="l"/>
            </a:pPr>
            <a:r>
              <a:rPr lang="zh-CN" altLang="en-US" b="1" dirty="0"/>
              <a:t>  欧拉图、哈密顿图</a:t>
            </a:r>
          </a:p>
          <a:p>
            <a:pPr>
              <a:spcBef>
                <a:spcPct val="20000"/>
              </a:spcBef>
              <a:buClr>
                <a:srgbClr val="FF9900"/>
              </a:buClr>
              <a:buFont typeface="Wingdings" panose="05000000000000000000" pitchFamily="2" charset="2"/>
              <a:buChar char="l"/>
            </a:pPr>
            <a:r>
              <a:rPr lang="zh-CN" altLang="en-US" b="1" dirty="0"/>
              <a:t>  树</a:t>
            </a:r>
          </a:p>
          <a:p>
            <a:pPr>
              <a:spcBef>
                <a:spcPct val="20000"/>
              </a:spcBef>
              <a:buClr>
                <a:srgbClr val="FF9900"/>
              </a:buClr>
              <a:buFont typeface="Wingdings" panose="05000000000000000000" pitchFamily="2" charset="2"/>
              <a:buChar char="l"/>
            </a:pPr>
            <a:r>
              <a:rPr lang="zh-CN" altLang="en-US" b="1" dirty="0"/>
              <a:t>  平面图</a:t>
            </a:r>
          </a:p>
          <a:p>
            <a:pPr>
              <a:spcBef>
                <a:spcPct val="20000"/>
              </a:spcBef>
              <a:buClr>
                <a:srgbClr val="FF9900"/>
              </a:buClr>
              <a:buFont typeface="Wingdings" panose="05000000000000000000" pitchFamily="2" charset="2"/>
              <a:buChar char="l"/>
            </a:pPr>
            <a:r>
              <a:rPr lang="zh-CN" altLang="en-US" b="1" dirty="0"/>
              <a:t>  支配集、覆盖集、独立集、匹配与着色</a:t>
            </a:r>
          </a:p>
          <a:p>
            <a:endParaRPr lang="zh-CN" altLang="en-US" b="1" dirty="0"/>
          </a:p>
          <a:p>
            <a:pPr>
              <a:spcBef>
                <a:spcPct val="20000"/>
              </a:spcBef>
              <a:buClr>
                <a:srgbClr val="FF9900"/>
              </a:buClr>
              <a:buFont typeface="Wingdings" panose="05000000000000000000" pitchFamily="2" charset="2"/>
              <a:buChar char="l"/>
            </a:pPr>
            <a:endParaRPr lang="en-US" altLang="zh-CN" b="1"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68291"/>
                                        </p:tgtEl>
                                        <p:attrNameLst>
                                          <p:attrName>style.visibility</p:attrName>
                                        </p:attrNameLst>
                                      </p:cBhvr>
                                      <p:to>
                                        <p:strVal val="visible"/>
                                      </p:to>
                                    </p:set>
                                    <p:anim calcmode="lin" valueType="num">
                                      <p:cBhvr additive="base">
                                        <p:cTn id="7" dur="1000" fill="hold"/>
                                        <p:tgtEl>
                                          <p:spTgt spid="268291"/>
                                        </p:tgtEl>
                                        <p:attrNameLst>
                                          <p:attrName>ppt_x</p:attrName>
                                        </p:attrNameLst>
                                      </p:cBhvr>
                                      <p:tavLst>
                                        <p:tav tm="0">
                                          <p:val>
                                            <p:strVal val="0-#ppt_w/2"/>
                                          </p:val>
                                        </p:tav>
                                        <p:tav tm="100000">
                                          <p:val>
                                            <p:strVal val="#ppt_x"/>
                                          </p:val>
                                        </p:tav>
                                      </p:tavLst>
                                    </p:anim>
                                    <p:anim calcmode="lin" valueType="num">
                                      <p:cBhvr additive="base">
                                        <p:cTn id="8" dur="1000" fill="hold"/>
                                        <p:tgtEl>
                                          <p:spTgt spid="268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67B8A178-3641-4717-9D45-B0B07EF9429C}" type="slidenum">
              <a:rPr lang="en-US" altLang="zh-CN"/>
              <a:pPr/>
              <a:t>20</a:t>
            </a:fld>
            <a:endParaRPr lang="en-US" altLang="zh-CN"/>
          </a:p>
        </p:txBody>
      </p:sp>
      <p:graphicFrame>
        <p:nvGraphicFramePr>
          <p:cNvPr id="352263" name="Object 7"/>
          <p:cNvGraphicFramePr>
            <a:graphicFrameLocks noChangeAspect="1"/>
          </p:cNvGraphicFramePr>
          <p:nvPr/>
        </p:nvGraphicFramePr>
        <p:xfrm>
          <a:off x="900113" y="4437063"/>
          <a:ext cx="7693025" cy="1828800"/>
        </p:xfrm>
        <a:graphic>
          <a:graphicData uri="http://schemas.openxmlformats.org/presentationml/2006/ole">
            <mc:AlternateContent xmlns:mc="http://schemas.openxmlformats.org/markup-compatibility/2006">
              <mc:Choice xmlns:v="urn:schemas-microsoft-com:vml" Requires="v">
                <p:oleObj spid="_x0000_s449688" name="公式" r:id="rId4" imgW="4228920" imgH="1002960" progId="Equation.3">
                  <p:embed/>
                </p:oleObj>
              </mc:Choice>
              <mc:Fallback>
                <p:oleObj name="公式" r:id="rId4" imgW="4228920" imgH="1002960" progId="Equation.3">
                  <p:embed/>
                  <p:pic>
                    <p:nvPicPr>
                      <p:cNvPr id="35226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4437063"/>
                        <a:ext cx="7693025"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2265" name="Rectangle 9"/>
          <p:cNvSpPr>
            <a:spLocks noChangeArrowheads="1"/>
          </p:cNvSpPr>
          <p:nvPr/>
        </p:nvSpPr>
        <p:spPr bwMode="auto">
          <a:xfrm>
            <a:off x="250825" y="1125538"/>
            <a:ext cx="4870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有向图的关联矩阵（无环有向图）</a:t>
            </a:r>
            <a:endParaRPr lang="zh-CN" altLang="en-US">
              <a:ea typeface="华文中宋" panose="02010600040101010101" pitchFamily="2" charset="-122"/>
              <a:cs typeface="Times New Roman" panose="02020603050405020304" pitchFamily="18" charset="0"/>
            </a:endParaRPr>
          </a:p>
        </p:txBody>
      </p:sp>
      <p:sp>
        <p:nvSpPr>
          <p:cNvPr id="352266" name="Rectangle 10"/>
          <p:cNvSpPr>
            <a:spLocks noChangeArrowheads="1"/>
          </p:cNvSpPr>
          <p:nvPr/>
        </p:nvSpPr>
        <p:spPr bwMode="auto">
          <a:xfrm>
            <a:off x="323850" y="1557338"/>
            <a:ext cx="781208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spAutoFit/>
          </a:bodyPr>
          <a:lstStyle>
            <a:lvl1pPr indent="1143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dirty="0">
                <a:solidFill>
                  <a:srgbClr val="A50021"/>
                </a:solidFill>
                <a:latin typeface="Times New Roman" panose="02020603050405020304" pitchFamily="18" charset="0"/>
                <a:cs typeface="Times New Roman" panose="02020603050405020304" pitchFamily="18" charset="0"/>
              </a:rPr>
            </a:br>
            <a:r>
              <a:rPr lang="en-US" altLang="zh-CN" sz="1000"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solidFill>
                  <a:srgbClr val="A50021"/>
                </a:solidFill>
                <a:latin typeface="华文中宋" panose="02010600040101010101" pitchFamily="2" charset="-122"/>
                <a:ea typeface="华文中宋" panose="02010600040101010101" pitchFamily="2" charset="-122"/>
                <a:cs typeface="Times New Roman" panose="02020603050405020304" pitchFamily="18" charset="0"/>
              </a:rPr>
              <a:t>定义</a:t>
            </a:r>
            <a:r>
              <a:rPr lang="en-US" altLang="zh-CN" b="1"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14.21</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有向图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，令</a:t>
            </a: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endParaRPr>
          </a:p>
          <a:p>
            <a:pPr eaLnBrk="0" hangingPunct="0"/>
            <a:r>
              <a:rPr lang="zh-CN" altLang="en-US" b="1" dirty="0">
                <a:latin typeface="Times New Roman" panose="02020603050405020304" pitchFamily="18" charset="0"/>
              </a:rPr>
              <a:t>则称 </a:t>
            </a:r>
            <a:r>
              <a:rPr lang="en-US" altLang="zh-CN" b="1" dirty="0">
                <a:latin typeface="Times New Roman" panose="02020603050405020304" pitchFamily="18" charset="0"/>
              </a:rPr>
              <a:t>(</a:t>
            </a:r>
            <a:r>
              <a:rPr lang="en-US" altLang="zh-CN" b="1" i="1" dirty="0" err="1">
                <a:latin typeface="Times New Roman" panose="02020603050405020304" pitchFamily="18" charset="0"/>
              </a:rPr>
              <a:t>m</a:t>
            </a:r>
            <a:r>
              <a:rPr lang="en-US" altLang="zh-CN" b="1" i="1" baseline="-30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30000" dirty="0" err="1">
                <a:latin typeface="Times New Roman" panose="02020603050405020304" pitchFamily="18" charset="0"/>
              </a:rPr>
              <a:t>n</a:t>
            </a:r>
            <a:r>
              <a:rPr lang="en-US" altLang="zh-CN" b="1" baseline="-30000" dirty="0" err="1">
                <a:latin typeface="Times New Roman" panose="02020603050405020304" pitchFamily="18" charset="0"/>
                <a:sym typeface="Symbol" panose="05050102010706020507" pitchFamily="18" charset="2"/>
              </a:rPr>
              <a:t></a:t>
            </a:r>
            <a:r>
              <a:rPr lang="en-US" altLang="zh-CN" b="1" i="1" baseline="-30000" dirty="0" err="1">
                <a:latin typeface="Times New Roman" panose="02020603050405020304" pitchFamily="18" charset="0"/>
              </a:rPr>
              <a:t>m</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a:t>
            </a:r>
            <a:r>
              <a:rPr lang="zh-CN" altLang="en-US" b="1" dirty="0">
                <a:solidFill>
                  <a:srgbClr val="A50021"/>
                </a:solidFill>
                <a:latin typeface="Times New Roman" panose="02020603050405020304" pitchFamily="18" charset="0"/>
                <a:sym typeface="Symbol" panose="05050102010706020507" pitchFamily="18" charset="2"/>
              </a:rPr>
              <a:t>关联矩阵</a:t>
            </a:r>
            <a:r>
              <a:rPr lang="zh-CN" altLang="en-US" b="1" dirty="0">
                <a:latin typeface="Times New Roman" panose="02020603050405020304" pitchFamily="18" charset="0"/>
                <a:sym typeface="Symbol" panose="05050102010706020507" pitchFamily="18" charset="2"/>
              </a:rPr>
              <a:t>，记为</a:t>
            </a:r>
            <a:r>
              <a:rPr lang="en-US" altLang="zh-CN" b="1" i="1" dirty="0">
                <a:latin typeface="Times New Roman" panose="02020603050405020304" pitchFamily="18" charset="0"/>
                <a:sym typeface="Symbol" panose="05050102010706020507" pitchFamily="18" charset="2"/>
              </a:rPr>
              <a:t>M</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endParaRPr lang="en-US" altLang="zh-CN" b="1" dirty="0">
              <a:solidFill>
                <a:srgbClr val="A50021"/>
              </a:solidFill>
              <a:latin typeface="Times New Roman" panose="02020603050405020304" pitchFamily="18" charset="0"/>
              <a:sym typeface="Symbol" panose="05050102010706020507" pitchFamily="18" charset="2"/>
            </a:endParaRPr>
          </a:p>
          <a:p>
            <a:pPr eaLnBrk="0" hangingPunct="0"/>
            <a:r>
              <a:rPr lang="en-US" altLang="zh-CN" b="1" baseline="-30000" dirty="0">
                <a:latin typeface="Times New Roman" panose="02020603050405020304" pitchFamily="18" charset="0"/>
                <a:sym typeface="Symbol" panose="05050102010706020507" pitchFamily="18" charset="2"/>
              </a:rPr>
              <a:t>   </a:t>
            </a:r>
          </a:p>
        </p:txBody>
      </p:sp>
      <p:sp>
        <p:nvSpPr>
          <p:cNvPr id="352267" name="Rectangle 11"/>
          <p:cNvSpPr>
            <a:spLocks noChangeArrowheads="1"/>
          </p:cNvSpPr>
          <p:nvPr/>
        </p:nvSpPr>
        <p:spPr bwMode="auto">
          <a:xfrm>
            <a:off x="793623" y="6140450"/>
            <a:ext cx="35910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b="1" dirty="0">
                <a:latin typeface="+mn-ea"/>
                <a:ea typeface="+mn-ea"/>
                <a:cs typeface="Times New Roman" panose="02020603050405020304" pitchFamily="18" charset="0"/>
              </a:rPr>
              <a:t>(4) </a:t>
            </a:r>
            <a:r>
              <a:rPr lang="zh-CN" altLang="en-US" b="1" dirty="0">
                <a:latin typeface="+mn-ea"/>
                <a:ea typeface="+mn-ea"/>
                <a:cs typeface="Times New Roman" panose="02020603050405020304" pitchFamily="18" charset="0"/>
              </a:rPr>
              <a:t>平行边对应的列相同</a:t>
            </a:r>
          </a:p>
        </p:txBody>
      </p:sp>
      <p:sp>
        <p:nvSpPr>
          <p:cNvPr id="352268" name="Rectangle 12"/>
          <p:cNvSpPr>
            <a:spLocks noChangeArrowheads="1"/>
          </p:cNvSpPr>
          <p:nvPr/>
        </p:nvSpPr>
        <p:spPr bwMode="auto">
          <a:xfrm>
            <a:off x="468313" y="40767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ym typeface="Symbol" panose="05050102010706020507" pitchFamily="18" charset="2"/>
              </a:rPr>
              <a:t>性质</a:t>
            </a:r>
          </a:p>
        </p:txBody>
      </p:sp>
      <p:sp>
        <p:nvSpPr>
          <p:cNvPr id="352269" name="Rectangle 13"/>
          <p:cNvSpPr>
            <a:spLocks noChangeArrowheads="1"/>
          </p:cNvSpPr>
          <p:nvPr/>
        </p:nvSpPr>
        <p:spPr bwMode="auto">
          <a:xfrm>
            <a:off x="1908175" y="200025"/>
            <a:ext cx="5976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3200" dirty="0">
                <a:latin typeface="华文中宋" panose="02010600040101010101" pitchFamily="2" charset="-122"/>
                <a:ea typeface="华文中宋" panose="02010600040101010101" pitchFamily="2" charset="-122"/>
                <a:cs typeface="Times New Roman" panose="02020603050405020304" pitchFamily="18" charset="0"/>
              </a:rPr>
              <a:t>图的矩阵表示下度的计算</a:t>
            </a:r>
            <a:endParaRPr lang="zh-CN" altLang="en-US" sz="3200" dirty="0">
              <a:ea typeface="华文中宋" panose="0201060004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C1AF9C7-247F-42F2-A8BF-0A06B8B7569D}"/>
              </a:ext>
            </a:extLst>
          </p:cNvPr>
          <p:cNvSpPr txBox="1"/>
          <p:nvPr/>
        </p:nvSpPr>
        <p:spPr>
          <a:xfrm>
            <a:off x="5238461" y="4505495"/>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每条边有始有终</a:t>
            </a:r>
          </a:p>
        </p:txBody>
      </p:sp>
      <p:sp>
        <p:nvSpPr>
          <p:cNvPr id="12" name="文本框 11">
            <a:extLst>
              <a:ext uri="{FF2B5EF4-FFF2-40B4-BE49-F238E27FC236}">
                <a16:creationId xmlns:a16="http://schemas.microsoft.com/office/drawing/2014/main" id="{252728A5-64B3-4DC7-AC5E-33C8C166701E}"/>
              </a:ext>
            </a:extLst>
          </p:cNvPr>
          <p:cNvSpPr txBox="1"/>
          <p:nvPr/>
        </p:nvSpPr>
        <p:spPr>
          <a:xfrm>
            <a:off x="3563888" y="5398067"/>
            <a:ext cx="5580113"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每个节点的入射边数（入度）、射出边数（出度）</a:t>
            </a:r>
          </a:p>
        </p:txBody>
      </p:sp>
      <p:sp>
        <p:nvSpPr>
          <p:cNvPr id="13" name="文本框 12">
            <a:extLst>
              <a:ext uri="{FF2B5EF4-FFF2-40B4-BE49-F238E27FC236}">
                <a16:creationId xmlns:a16="http://schemas.microsoft.com/office/drawing/2014/main" id="{4B275804-B175-487F-8DA8-79A31DA6DEC4}"/>
              </a:ext>
            </a:extLst>
          </p:cNvPr>
          <p:cNvSpPr txBox="1"/>
          <p:nvPr/>
        </p:nvSpPr>
        <p:spPr>
          <a:xfrm>
            <a:off x="5121275" y="5740340"/>
            <a:ext cx="390456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出入平衡</a:t>
            </a:r>
          </a:p>
        </p:txBody>
      </p:sp>
      <p:graphicFrame>
        <p:nvGraphicFramePr>
          <p:cNvPr id="352264" name="Object 8"/>
          <p:cNvGraphicFramePr>
            <a:graphicFrameLocks noChangeAspect="1"/>
          </p:cNvGraphicFramePr>
          <p:nvPr/>
        </p:nvGraphicFramePr>
        <p:xfrm>
          <a:off x="2267744" y="2122468"/>
          <a:ext cx="3425701" cy="1461971"/>
        </p:xfrm>
        <a:graphic>
          <a:graphicData uri="http://schemas.openxmlformats.org/presentationml/2006/ole">
            <mc:AlternateContent xmlns:mc="http://schemas.openxmlformats.org/markup-compatibility/2006">
              <mc:Choice xmlns:v="urn:schemas-microsoft-com:vml" Requires="v">
                <p:oleObj spid="_x0000_s449689" name="公式" r:id="rId6" imgW="1688760" imgH="736560" progId="Equation.3">
                  <p:embed/>
                </p:oleObj>
              </mc:Choice>
              <mc:Fallback>
                <p:oleObj name="公式" r:id="rId6" imgW="1688760" imgH="736560" progId="Equation.3">
                  <p:embed/>
                  <p:pic>
                    <p:nvPicPr>
                      <p:cNvPr id="352264"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2122468"/>
                        <a:ext cx="3425701" cy="1461971"/>
                      </a:xfrm>
                      <a:prstGeom prst="rect">
                        <a:avLst/>
                      </a:prstGeom>
                      <a:noFill/>
                      <a:extLst/>
                    </p:spPr>
                  </p:pic>
                </p:oleObj>
              </mc:Fallback>
            </mc:AlternateContent>
          </a:graphicData>
        </a:graphic>
      </p:graphicFrame>
    </p:spTree>
    <p:extLst>
      <p:ext uri="{BB962C8B-B14F-4D97-AF65-F5344CB8AC3E}">
        <p14:creationId xmlns:p14="http://schemas.microsoft.com/office/powerpoint/2010/main" val="704015904"/>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21</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华文中宋" panose="02010600040101010101" pitchFamily="2" charset="-122"/>
                <a:ea typeface="华文中宋" panose="02010600040101010101" pitchFamily="2" charset="-122"/>
                <a:cs typeface="Times New Roman" panose="02020603050405020304" pitchFamily="18" charset="0"/>
              </a:rPr>
              <a:t>图的矩阵表示下度的计算</a:t>
            </a:r>
            <a:endParaRPr lang="zh-CN" altLang="en-US" dirty="0">
              <a:ea typeface="华文中宋" panose="02010600040101010101" pitchFamily="2" charset="-122"/>
              <a:cs typeface="Times New Roman" panose="02020603050405020304" pitchFamily="18" charset="0"/>
            </a:endParaRP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14.22</a:t>
            </a:r>
            <a:r>
              <a:rPr lang="en-US" altLang="zh-CN" dirty="0">
                <a:latin typeface="Times New Roman" panose="02020603050405020304" pitchFamily="18" charset="0"/>
              </a:rPr>
              <a:t>  </a:t>
            </a:r>
            <a:r>
              <a:rPr lang="zh-CN" altLang="en-US" dirty="0">
                <a:latin typeface="Times New Roman" panose="02020603050405020304" pitchFamily="18" charset="0"/>
              </a:rPr>
              <a:t>设有向图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p>
          <a:p>
            <a:pPr marL="0" indent="0"/>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zh-CN" altLang="en-US" dirty="0">
                <a:latin typeface="Times New Roman" panose="02020603050405020304" pitchFamily="18" charset="0"/>
              </a:rPr>
              <a:t>令</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为顶点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邻接到顶点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边的条数</a:t>
            </a:r>
            <a:r>
              <a:rPr lang="en-US" altLang="zh-CN" dirty="0">
                <a:latin typeface="Times New Roman" panose="02020603050405020304" pitchFamily="18" charset="0"/>
              </a:rPr>
              <a:t>, </a:t>
            </a:r>
            <a:r>
              <a:rPr lang="zh-CN" altLang="en-US" dirty="0">
                <a:latin typeface="Times New Roman" panose="02020603050405020304" pitchFamily="18" charset="0"/>
              </a:rPr>
              <a:t>称</a:t>
            </a:r>
            <a:r>
              <a:rPr lang="en-US" altLang="zh-CN" dirty="0">
                <a:latin typeface="Times New Roman" panose="02020603050405020304" pitchFamily="18" charset="0"/>
              </a:rPr>
              <a:t>(</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rPr>
              <a:t>×</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a:t>
            </a:r>
            <a:r>
              <a:rPr lang="en-US" altLang="zh-CN" i="1" dirty="0">
                <a:latin typeface="Times New Roman" panose="02020603050405020304" pitchFamily="18" charset="0"/>
              </a:rPr>
              <a:t>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邻接矩阵</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 </a:t>
            </a:r>
            <a:r>
              <a:rPr lang="zh-CN" altLang="en-US" dirty="0">
                <a:latin typeface="Times New Roman" panose="02020603050405020304" pitchFamily="18" charset="0"/>
              </a:rPr>
              <a:t>或简记为</a:t>
            </a:r>
            <a:r>
              <a:rPr lang="en-US" altLang="zh-CN" i="1" dirty="0">
                <a:latin typeface="Times New Roman" panose="02020603050405020304" pitchFamily="18" charset="0"/>
              </a:rPr>
              <a:t>A</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性质</a:t>
            </a:r>
          </a:p>
          <a:p>
            <a:pPr marL="0" indent="0" algn="just"/>
            <a:r>
              <a:rPr lang="zh-CN" altLang="en-US" dirty="0"/>
              <a:t> </a:t>
            </a:r>
          </a:p>
        </p:txBody>
      </p:sp>
      <p:graphicFrame>
        <p:nvGraphicFramePr>
          <p:cNvPr id="354313" name="Object 9"/>
          <p:cNvGraphicFramePr>
            <a:graphicFrameLocks noChangeAspect="1"/>
          </p:cNvGraphicFramePr>
          <p:nvPr/>
        </p:nvGraphicFramePr>
        <p:xfrm>
          <a:off x="971550" y="3500438"/>
          <a:ext cx="5688013" cy="2652712"/>
        </p:xfrm>
        <a:graphic>
          <a:graphicData uri="http://schemas.openxmlformats.org/presentationml/2006/ole">
            <mc:AlternateContent xmlns:mc="http://schemas.openxmlformats.org/markup-compatibility/2006">
              <mc:Choice xmlns:v="urn:schemas-microsoft-com:vml" Requires="v">
                <p:oleObj spid="_x0000_s450638" name="公式" r:id="rId4" imgW="2831760" imgH="1320480" progId="Equation.3">
                  <p:embed/>
                </p:oleObj>
              </mc:Choice>
              <mc:Fallback>
                <p:oleObj name="公式" r:id="rId4" imgW="2831760" imgH="1320480" progId="Equation.3">
                  <p:embed/>
                  <p:pic>
                    <p:nvPicPr>
                      <p:cNvPr id="354313"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3500438"/>
                        <a:ext cx="5688013" cy="2652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邻接矩阵为节点到节点的关系</a:t>
            </a:r>
          </a:p>
        </p:txBody>
      </p:sp>
      <p:sp>
        <p:nvSpPr>
          <p:cNvPr id="8" name="文本框 7">
            <a:extLst>
              <a:ext uri="{FF2B5EF4-FFF2-40B4-BE49-F238E27FC236}">
                <a16:creationId xmlns:a16="http://schemas.microsoft.com/office/drawing/2014/main" id="{545363DC-FA0A-4FE1-85CD-2EA75571A67A}"/>
              </a:ext>
            </a:extLst>
          </p:cNvPr>
          <p:cNvSpPr txBox="1"/>
          <p:nvPr/>
        </p:nvSpPr>
        <p:spPr>
          <a:xfrm>
            <a:off x="4016325" y="2348880"/>
            <a:ext cx="453712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更常用于记录简单图上的边权等信息</a:t>
            </a:r>
          </a:p>
        </p:txBody>
      </p:sp>
      <p:sp>
        <p:nvSpPr>
          <p:cNvPr id="9" name="文本框 8">
            <a:extLst>
              <a:ext uri="{FF2B5EF4-FFF2-40B4-BE49-F238E27FC236}">
                <a16:creationId xmlns:a16="http://schemas.microsoft.com/office/drawing/2014/main" id="{654CB6E8-FF80-4B98-B0D6-041F1BAC34DE}"/>
              </a:ext>
            </a:extLst>
          </p:cNvPr>
          <p:cNvSpPr txBox="1"/>
          <p:nvPr/>
        </p:nvSpPr>
        <p:spPr>
          <a:xfrm>
            <a:off x="6559252" y="4829969"/>
            <a:ext cx="2608421"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总边数</a:t>
            </a:r>
          </a:p>
        </p:txBody>
      </p:sp>
      <p:sp>
        <p:nvSpPr>
          <p:cNvPr id="10" name="文本框 9">
            <a:extLst>
              <a:ext uri="{FF2B5EF4-FFF2-40B4-BE49-F238E27FC236}">
                <a16:creationId xmlns:a16="http://schemas.microsoft.com/office/drawing/2014/main" id="{C193454D-2AD3-4816-96E7-CAB846D89E69}"/>
              </a:ext>
            </a:extLst>
          </p:cNvPr>
          <p:cNvSpPr txBox="1"/>
          <p:nvPr/>
        </p:nvSpPr>
        <p:spPr>
          <a:xfrm>
            <a:off x="6553200" y="5618897"/>
            <a:ext cx="2608421"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总自环数</a:t>
            </a:r>
          </a:p>
        </p:txBody>
      </p:sp>
      <p:sp>
        <p:nvSpPr>
          <p:cNvPr id="12" name="文本框 11">
            <a:extLst>
              <a:ext uri="{FF2B5EF4-FFF2-40B4-BE49-F238E27FC236}">
                <a16:creationId xmlns:a16="http://schemas.microsoft.com/office/drawing/2014/main" id="{FCB6CED5-D882-48E2-A72A-4C6074B41DC2}"/>
              </a:ext>
            </a:extLst>
          </p:cNvPr>
          <p:cNvSpPr txBox="1"/>
          <p:nvPr/>
        </p:nvSpPr>
        <p:spPr>
          <a:xfrm>
            <a:off x="5925294" y="3678411"/>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每个点的出度</a:t>
            </a:r>
          </a:p>
        </p:txBody>
      </p:sp>
      <p:sp>
        <p:nvSpPr>
          <p:cNvPr id="13" name="文本框 12">
            <a:extLst>
              <a:ext uri="{FF2B5EF4-FFF2-40B4-BE49-F238E27FC236}">
                <a16:creationId xmlns:a16="http://schemas.microsoft.com/office/drawing/2014/main" id="{3E1C5D7E-B6C6-4D32-91DE-BA450891CEB6}"/>
              </a:ext>
            </a:extLst>
          </p:cNvPr>
          <p:cNvSpPr txBox="1"/>
          <p:nvPr/>
        </p:nvSpPr>
        <p:spPr>
          <a:xfrm>
            <a:off x="5925294" y="4195733"/>
            <a:ext cx="3275856"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每个点的入度</a:t>
            </a:r>
          </a:p>
        </p:txBody>
      </p:sp>
    </p:spTree>
    <p:extLst>
      <p:ext uri="{BB962C8B-B14F-4D97-AF65-F5344CB8AC3E}">
        <p14:creationId xmlns:p14="http://schemas.microsoft.com/office/powerpoint/2010/main" val="3367985796"/>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D3AE468E-0D6D-403E-BB29-E3C4BF529A94}" type="slidenum">
              <a:rPr lang="en-US" altLang="zh-CN"/>
              <a:pPr/>
              <a:t>22</a:t>
            </a:fld>
            <a:endParaRPr lang="en-US" altLang="zh-CN"/>
          </a:p>
        </p:txBody>
      </p:sp>
      <p:graphicFrame>
        <p:nvGraphicFramePr>
          <p:cNvPr id="288776" name="Object 8"/>
          <p:cNvGraphicFramePr>
            <a:graphicFrameLocks noChangeAspect="1"/>
          </p:cNvGraphicFramePr>
          <p:nvPr/>
        </p:nvGraphicFramePr>
        <p:xfrm>
          <a:off x="1812925" y="1773238"/>
          <a:ext cx="1628775" cy="776287"/>
        </p:xfrm>
        <a:graphic>
          <a:graphicData uri="http://schemas.openxmlformats.org/presentationml/2006/ole">
            <mc:AlternateContent xmlns:mc="http://schemas.openxmlformats.org/markup-compatibility/2006">
              <mc:Choice xmlns:v="urn:schemas-microsoft-com:vml" Requires="v">
                <p:oleObj spid="_x0000_s288986" name="公式" r:id="rId4" imgW="901440" imgH="431640" progId="Equation.3">
                  <p:embed/>
                </p:oleObj>
              </mc:Choice>
              <mc:Fallback>
                <p:oleObj name="公式" r:id="rId4" imgW="901440" imgH="43164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925" y="1773238"/>
                        <a:ext cx="1628775" cy="776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8775" name="Object 7"/>
          <p:cNvGraphicFramePr>
            <a:graphicFrameLocks noChangeAspect="1"/>
          </p:cNvGraphicFramePr>
          <p:nvPr/>
        </p:nvGraphicFramePr>
        <p:xfrm>
          <a:off x="1619250" y="4292600"/>
          <a:ext cx="5891213" cy="871538"/>
        </p:xfrm>
        <a:graphic>
          <a:graphicData uri="http://schemas.openxmlformats.org/presentationml/2006/ole">
            <mc:AlternateContent xmlns:mc="http://schemas.openxmlformats.org/markup-compatibility/2006">
              <mc:Choice xmlns:v="urn:schemas-microsoft-com:vml" Requires="v">
                <p:oleObj spid="_x0000_s288987" name="公式" r:id="rId6" imgW="2882880" imgH="431640" progId="Equation.3">
                  <p:embed/>
                </p:oleObj>
              </mc:Choice>
              <mc:Fallback>
                <p:oleObj name="公式" r:id="rId6" imgW="2882880" imgH="43164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4292600"/>
                        <a:ext cx="5891213"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8777" name="Rectangle 9"/>
          <p:cNvSpPr>
            <a:spLocks noChangeArrowheads="1"/>
          </p:cNvSpPr>
          <p:nvPr/>
        </p:nvSpPr>
        <p:spPr bwMode="auto">
          <a:xfrm>
            <a:off x="323850" y="1266181"/>
            <a:ext cx="8465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tabLst>
                <a:tab pos="495300" algn="l"/>
              </a:tabLst>
              <a:defRPr>
                <a:solidFill>
                  <a:schemeClr val="tx1"/>
                </a:solidFill>
                <a:latin typeface="Arial" panose="020B0604020202020204" pitchFamily="34" charset="0"/>
                <a:ea typeface="宋体" panose="02010600030101010101" pitchFamily="2" charset="-122"/>
              </a:defRPr>
            </a:lvl1pPr>
            <a:lvl2pPr>
              <a:tabLst>
                <a:tab pos="495300" algn="l"/>
              </a:tabLst>
              <a:defRPr>
                <a:solidFill>
                  <a:schemeClr val="tx1"/>
                </a:solidFill>
                <a:latin typeface="Arial" panose="020B0604020202020204" pitchFamily="34" charset="0"/>
                <a:ea typeface="宋体" panose="02010600030101010101" pitchFamily="2" charset="-122"/>
              </a:defRPr>
            </a:lvl2pPr>
            <a:lvl3pPr>
              <a:tabLst>
                <a:tab pos="495300" algn="l"/>
              </a:tabLst>
              <a:defRPr>
                <a:solidFill>
                  <a:schemeClr val="tx1"/>
                </a:solidFill>
                <a:latin typeface="Arial" panose="020B0604020202020204" pitchFamily="34" charset="0"/>
                <a:ea typeface="宋体" panose="02010600030101010101" pitchFamily="2" charset="-122"/>
              </a:defRPr>
            </a:lvl3pPr>
            <a:lvl4pPr>
              <a:tabLst>
                <a:tab pos="495300" algn="l"/>
              </a:tabLst>
              <a:defRPr>
                <a:solidFill>
                  <a:schemeClr val="tx1"/>
                </a:solidFill>
                <a:latin typeface="Arial" panose="020B0604020202020204" pitchFamily="34" charset="0"/>
                <a:ea typeface="宋体" panose="02010600030101010101" pitchFamily="2" charset="-122"/>
              </a:defRPr>
            </a:lvl4pPr>
            <a:lvl5pPr>
              <a:tabLst>
                <a:tab pos="4953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495300" algn="l"/>
              </a:tabLs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A50021"/>
                </a:solidFill>
                <a:latin typeface="宋体" panose="02010600030101010101" pitchFamily="2" charset="-122"/>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a:t>
            </a:r>
            <a:r>
              <a:rPr lang="en-US" altLang="zh-CN" b="1" dirty="0">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G</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宋体" panose="02010600030101010101" pitchFamily="2" charset="-122"/>
                <a:cs typeface="Times New Roman" panose="02020603050405020304" pitchFamily="18" charset="0"/>
              </a:rPr>
              <a:t>为任意无向图，</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a:t>
            </a:r>
            <a:r>
              <a:rPr lang="en-US" altLang="zh-CN" b="1" dirty="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m</a:t>
            </a:r>
            <a:r>
              <a:rPr lang="en-US" altLang="zh-CN" b="1" dirty="0">
                <a:latin typeface="Times New Roman" panose="02020603050405020304" pitchFamily="18" charset="0"/>
                <a:cs typeface="Times New Roman" panose="02020603050405020304" pitchFamily="18" charset="0"/>
              </a:rPr>
              <a:t>, </a:t>
            </a:r>
            <a:r>
              <a:rPr lang="zh-CN" altLang="en-US" b="1" dirty="0">
                <a:latin typeface="宋体" panose="02010600030101010101" pitchFamily="2" charset="-122"/>
                <a:cs typeface="Times New Roman" panose="02020603050405020304" pitchFamily="18" charset="0"/>
              </a:rPr>
              <a:t>则</a:t>
            </a:r>
            <a:endParaRPr lang="zh-CN" altLang="en-US" b="1" dirty="0">
              <a:cs typeface="Times New Roman" panose="02020603050405020304" pitchFamily="18" charset="0"/>
            </a:endParaRPr>
          </a:p>
        </p:txBody>
      </p:sp>
      <p:sp>
        <p:nvSpPr>
          <p:cNvPr id="288778" name="Rectangle 10"/>
          <p:cNvSpPr>
            <a:spLocks noChangeArrowheads="1"/>
          </p:cNvSpPr>
          <p:nvPr/>
        </p:nvSpPr>
        <p:spPr bwMode="auto">
          <a:xfrm>
            <a:off x="250825" y="2420938"/>
            <a:ext cx="8497888"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571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a:latin typeface="Times New Roman" panose="02020603050405020304" pitchFamily="18" charset="0"/>
                <a:cs typeface="Times New Roman" panose="02020603050405020304" pitchFamily="18" charset="0"/>
              </a:rPr>
            </a:br>
            <a:r>
              <a:rPr lang="zh-CN" altLang="en-US" b="1">
                <a:latin typeface="Times New Roman" panose="02020603050405020304" pitchFamily="18" charset="0"/>
                <a:cs typeface="Times New Roman" panose="02020603050405020304" pitchFamily="18" charset="0"/>
              </a:rPr>
              <a:t>证  </a:t>
            </a:r>
            <a:r>
              <a:rPr lang="en-US" altLang="zh-CN" b="1" i="1">
                <a:latin typeface="Times New Roman" panose="02020603050405020304" pitchFamily="18" charset="0"/>
                <a:cs typeface="Times New Roman" panose="02020603050405020304" pitchFamily="18" charset="0"/>
              </a:rPr>
              <a:t>G</a:t>
            </a:r>
            <a:r>
              <a:rPr lang="zh-CN" altLang="en-US" b="1">
                <a:latin typeface="Times New Roman" panose="02020603050405020304" pitchFamily="18" charset="0"/>
                <a:cs typeface="Times New Roman" panose="02020603050405020304" pitchFamily="18" charset="0"/>
              </a:rPr>
              <a:t>中每条边 </a:t>
            </a:r>
            <a:r>
              <a:rPr lang="en-US" altLang="zh-CN" b="1">
                <a:latin typeface="Times New Roman" panose="02020603050405020304" pitchFamily="18" charset="0"/>
                <a:cs typeface="Times New Roman" panose="02020603050405020304" pitchFamily="18" charset="0"/>
              </a:rPr>
              <a:t>(</a:t>
            </a:r>
            <a:r>
              <a:rPr lang="zh-CN" altLang="en-US" b="1">
                <a:latin typeface="Times New Roman" panose="02020603050405020304" pitchFamily="18" charset="0"/>
                <a:cs typeface="Times New Roman" panose="02020603050405020304" pitchFamily="18" charset="0"/>
              </a:rPr>
              <a:t>包括环</a:t>
            </a:r>
            <a:r>
              <a:rPr lang="en-US" altLang="zh-CN" b="1">
                <a:latin typeface="Times New Roman" panose="02020603050405020304" pitchFamily="18" charset="0"/>
                <a:cs typeface="Times New Roman" panose="02020603050405020304" pitchFamily="18" charset="0"/>
              </a:rPr>
              <a:t>) </a:t>
            </a:r>
            <a:r>
              <a:rPr lang="zh-CN" altLang="en-US" b="1">
                <a:latin typeface="Times New Roman" panose="02020603050405020304" pitchFamily="18" charset="0"/>
                <a:cs typeface="Times New Roman" panose="02020603050405020304" pitchFamily="18" charset="0"/>
              </a:rPr>
              <a:t>均有两个端点，所以在计算</a:t>
            </a:r>
            <a:r>
              <a:rPr lang="en-US" altLang="zh-CN" b="1" i="1">
                <a:latin typeface="Times New Roman" panose="02020603050405020304" pitchFamily="18" charset="0"/>
                <a:cs typeface="Times New Roman" panose="02020603050405020304" pitchFamily="18" charset="0"/>
              </a:rPr>
              <a:t>G</a:t>
            </a:r>
            <a:r>
              <a:rPr lang="zh-CN" altLang="en-US" b="1">
                <a:latin typeface="Times New Roman" panose="02020603050405020304" pitchFamily="18" charset="0"/>
                <a:cs typeface="Times New Roman" panose="02020603050405020304" pitchFamily="18" charset="0"/>
              </a:rPr>
              <a:t>中各顶点度数之和时，每条边均提供</a:t>
            </a: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cs typeface="Times New Roman" panose="02020603050405020304" pitchFamily="18" charset="0"/>
              </a:rPr>
              <a:t>度，</a:t>
            </a:r>
            <a:r>
              <a:rPr lang="en-US" altLang="zh-CN" b="1" i="1">
                <a:latin typeface="Times New Roman" panose="02020603050405020304" pitchFamily="18" charset="0"/>
                <a:cs typeface="Times New Roman" panose="02020603050405020304" pitchFamily="18" charset="0"/>
              </a:rPr>
              <a:t>m </a:t>
            </a:r>
            <a:r>
              <a:rPr lang="zh-CN" altLang="en-US" b="1">
                <a:latin typeface="Times New Roman" panose="02020603050405020304" pitchFamily="18" charset="0"/>
                <a:cs typeface="Times New Roman" panose="02020603050405020304" pitchFamily="18" charset="0"/>
              </a:rPr>
              <a:t>条边共提供 </a:t>
            </a:r>
            <a:r>
              <a:rPr lang="en-US" altLang="zh-CN" b="1">
                <a:latin typeface="Times New Roman" panose="02020603050405020304" pitchFamily="18" charset="0"/>
                <a:cs typeface="Times New Roman" panose="02020603050405020304" pitchFamily="18" charset="0"/>
              </a:rPr>
              <a:t>2</a:t>
            </a:r>
            <a:r>
              <a:rPr lang="en-US" altLang="zh-CN" b="1" i="1">
                <a:latin typeface="Times New Roman" panose="02020603050405020304" pitchFamily="18" charset="0"/>
                <a:cs typeface="Times New Roman" panose="02020603050405020304" pitchFamily="18" charset="0"/>
              </a:rPr>
              <a:t>m </a:t>
            </a:r>
            <a:r>
              <a:rPr lang="zh-CN" altLang="en-US" b="1">
                <a:latin typeface="Times New Roman" panose="02020603050405020304" pitchFamily="18" charset="0"/>
                <a:cs typeface="Times New Roman" panose="02020603050405020304" pitchFamily="18" charset="0"/>
              </a:rPr>
              <a:t>度</a:t>
            </a:r>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endParaRPr>
          </a:p>
        </p:txBody>
      </p:sp>
      <p:sp>
        <p:nvSpPr>
          <p:cNvPr id="288779" name="Rectangle 11"/>
          <p:cNvSpPr>
            <a:spLocks noChangeArrowheads="1"/>
          </p:cNvSpPr>
          <p:nvPr/>
        </p:nvSpPr>
        <p:spPr bwMode="auto">
          <a:xfrm>
            <a:off x="395288" y="5081787"/>
            <a:ext cx="42098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br>
              <a:rPr lang="en-US" altLang="zh-CN" sz="1000" dirty="0">
                <a:latin typeface="+mn-ea"/>
                <a:ea typeface="+mn-ea"/>
                <a:cs typeface="Times New Roman" panose="02020603050405020304" pitchFamily="18" charset="0"/>
              </a:rPr>
            </a:br>
            <a:r>
              <a:rPr lang="zh-CN" altLang="en-US" b="1" dirty="0">
                <a:latin typeface="+mn-ea"/>
                <a:ea typeface="+mn-ea"/>
                <a:cs typeface="Times New Roman" panose="02020603050405020304" pitchFamily="18" charset="0"/>
              </a:rPr>
              <a:t>本定理的证明类似于定理</a:t>
            </a:r>
            <a:r>
              <a:rPr lang="en-US" altLang="zh-CN" b="1" dirty="0">
                <a:latin typeface="+mn-ea"/>
                <a:ea typeface="+mn-ea"/>
                <a:cs typeface="Times New Roman" panose="02020603050405020304" pitchFamily="18" charset="0"/>
              </a:rPr>
              <a:t>14.1</a:t>
            </a:r>
            <a:endParaRPr lang="en-US" altLang="zh-CN" b="1" dirty="0">
              <a:latin typeface="+mn-ea"/>
              <a:ea typeface="+mn-ea"/>
            </a:endParaRPr>
          </a:p>
        </p:txBody>
      </p:sp>
      <p:sp>
        <p:nvSpPr>
          <p:cNvPr id="288780" name="Rectangle 1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dirty="0">
                <a:latin typeface="Times New Roman" panose="02020603050405020304" pitchFamily="18" charset="0"/>
              </a:rPr>
              <a:t>握手定理</a:t>
            </a:r>
          </a:p>
        </p:txBody>
      </p:sp>
      <p:sp>
        <p:nvSpPr>
          <p:cNvPr id="288781" name="Rectangle 13"/>
          <p:cNvSpPr>
            <a:spLocks noChangeArrowheads="1"/>
          </p:cNvSpPr>
          <p:nvPr/>
        </p:nvSpPr>
        <p:spPr bwMode="auto">
          <a:xfrm>
            <a:off x="323850" y="3763963"/>
            <a:ext cx="838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a:solidFill>
                  <a:srgbClr val="A50021"/>
                </a:solidFill>
                <a:latin typeface="Times New Roman" panose="02020603050405020304" pitchFamily="18" charset="0"/>
              </a:rPr>
              <a:t>定理</a:t>
            </a:r>
            <a:r>
              <a:rPr lang="en-US" altLang="zh-CN" b="1" dirty="0">
                <a:solidFill>
                  <a:srgbClr val="A50021"/>
                </a:solidFill>
                <a:latin typeface="Times New Roman" panose="02020603050405020304" pitchFamily="18" charset="0"/>
              </a:rPr>
              <a:t>14.2</a:t>
            </a:r>
            <a:r>
              <a:rPr lang="en-US" altLang="zh-CN" b="1" dirty="0">
                <a:latin typeface="Times New Roman" panose="02020603050405020304" pitchFamily="18" charset="0"/>
              </a:rPr>
              <a:t>  </a:t>
            </a:r>
            <a:r>
              <a:rPr lang="zh-CN" altLang="en-US" b="1" dirty="0">
                <a:latin typeface="Times New Roman" panose="02020603050405020304" pitchFamily="18" charset="0"/>
              </a:rPr>
              <a:t>设</a:t>
            </a:r>
            <a:r>
              <a:rPr lang="en-US" altLang="zh-CN" b="1" i="1" dirty="0">
                <a:latin typeface="Times New Roman" panose="02020603050405020304" pitchFamily="18" charset="0"/>
              </a:rPr>
              <a:t>D</a:t>
            </a:r>
            <a:r>
              <a:rPr lang="en-US" altLang="zh-CN" b="1" dirty="0">
                <a:latin typeface="Times New Roman" panose="02020603050405020304" pitchFamily="18" charset="0"/>
              </a:rPr>
              <a:t>=&lt;</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E</a:t>
            </a:r>
            <a:r>
              <a:rPr lang="en-US" altLang="zh-CN" b="1" dirty="0">
                <a:latin typeface="Times New Roman" panose="02020603050405020304" pitchFamily="18" charset="0"/>
              </a:rPr>
              <a:t>&gt;</a:t>
            </a:r>
            <a:r>
              <a:rPr lang="zh-CN" altLang="en-US" b="1" dirty="0">
                <a:latin typeface="Times New Roman" panose="02020603050405020304" pitchFamily="18" charset="0"/>
              </a:rPr>
              <a:t>为任意有向图，</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v</a:t>
            </a:r>
            <a:r>
              <a:rPr lang="en-US" altLang="zh-CN" b="1" baseline="-25000" dirty="0">
                <a:latin typeface="Times New Roman" panose="02020603050405020304" pitchFamily="18" charset="0"/>
              </a:rPr>
              <a:t>1</a:t>
            </a:r>
            <a:r>
              <a:rPr lang="en-US" altLang="zh-CN" b="1" dirty="0">
                <a:latin typeface="Times New Roman" panose="02020603050405020304" pitchFamily="18" charset="0"/>
              </a:rPr>
              <a:t>,</a:t>
            </a:r>
            <a:r>
              <a:rPr lang="en-US" altLang="zh-CN" b="1" i="1" dirty="0">
                <a:latin typeface="Times New Roman" panose="02020603050405020304" pitchFamily="18" charset="0"/>
              </a:rPr>
              <a:t>v</a:t>
            </a:r>
            <a:r>
              <a:rPr lang="en-US" altLang="zh-CN" b="1" baseline="-25000" dirty="0">
                <a:latin typeface="Times New Roman" panose="02020603050405020304" pitchFamily="18" charset="0"/>
              </a:rPr>
              <a:t>2</a:t>
            </a:r>
            <a:r>
              <a:rPr lang="en-US" altLang="zh-CN" b="1" dirty="0">
                <a:latin typeface="Times New Roman" panose="02020603050405020304" pitchFamily="18" charset="0"/>
              </a:rPr>
              <a:t>,…,</a:t>
            </a:r>
            <a:r>
              <a:rPr lang="en-US" altLang="zh-CN" b="1" i="1" dirty="0" err="1">
                <a:latin typeface="Times New Roman" panose="02020603050405020304" pitchFamily="18" charset="0"/>
              </a:rPr>
              <a:t>v</a:t>
            </a:r>
            <a:r>
              <a:rPr lang="en-US" altLang="zh-CN" b="1" i="1" baseline="-25000" dirty="0" err="1">
                <a:latin typeface="Times New Roman" panose="02020603050405020304" pitchFamily="18" charset="0"/>
              </a:rPr>
              <a:t>n</a:t>
            </a:r>
            <a:r>
              <a:rPr lang="en-US" altLang="zh-CN" b="1" dirty="0">
                <a:latin typeface="Times New Roman" panose="02020603050405020304" pitchFamily="18" charset="0"/>
              </a:rPr>
              <a:t>}, |</a:t>
            </a:r>
            <a:r>
              <a:rPr lang="en-US" altLang="zh-CN" b="1" i="1" dirty="0">
                <a:latin typeface="Times New Roman" panose="02020603050405020304" pitchFamily="18" charset="0"/>
              </a:rPr>
              <a:t>E</a:t>
            </a:r>
            <a:r>
              <a:rPr lang="en-US" altLang="zh-CN" b="1" dirty="0">
                <a:latin typeface="Times New Roman" panose="02020603050405020304" pitchFamily="18" charset="0"/>
              </a:rPr>
              <a:t>|=</a:t>
            </a:r>
            <a:r>
              <a:rPr lang="en-US" altLang="zh-CN" b="1" i="1" dirty="0">
                <a:latin typeface="Times New Roman" panose="02020603050405020304" pitchFamily="18" charset="0"/>
              </a:rPr>
              <a:t>m</a:t>
            </a:r>
            <a:r>
              <a:rPr lang="en-US" altLang="zh-CN" b="1" dirty="0">
                <a:latin typeface="Times New Roman" panose="02020603050405020304" pitchFamily="18" charset="0"/>
              </a:rPr>
              <a:t>, </a:t>
            </a:r>
            <a:r>
              <a:rPr lang="zh-CN" altLang="en-US" b="1" dirty="0">
                <a:latin typeface="Times New Roman" panose="02020603050405020304" pitchFamily="18" charset="0"/>
              </a:rPr>
              <a:t>则</a:t>
            </a:r>
          </a:p>
        </p:txBody>
      </p:sp>
      <p:sp>
        <p:nvSpPr>
          <p:cNvPr id="10" name="文本框 9">
            <a:extLst>
              <a:ext uri="{FF2B5EF4-FFF2-40B4-BE49-F238E27FC236}">
                <a16:creationId xmlns:a16="http://schemas.microsoft.com/office/drawing/2014/main" id="{A9ECB23D-4B99-4C28-A3BF-6D06967DC8CB}"/>
              </a:ext>
            </a:extLst>
          </p:cNvPr>
          <p:cNvSpPr txBox="1"/>
          <p:nvPr/>
        </p:nvSpPr>
        <p:spPr>
          <a:xfrm>
            <a:off x="3563888" y="1920965"/>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是图⇒总度数为偶数（可图化的必要条件）</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950463F6-72F2-4106-BBAB-A42F3974CE31}" type="slidenum">
              <a:rPr lang="en-US" altLang="zh-CN"/>
              <a:pPr/>
              <a:t>23</a:t>
            </a:fld>
            <a:endParaRPr lang="en-US" altLang="zh-CN"/>
          </a:p>
        </p:txBody>
      </p:sp>
      <p:sp>
        <p:nvSpPr>
          <p:cNvPr id="290823" name="Rectangle 7"/>
          <p:cNvSpPr>
            <a:spLocks noGrp="1" noChangeArrowheads="1"/>
          </p:cNvSpPr>
          <p:nvPr>
            <p:ph type="title"/>
          </p:nvPr>
        </p:nvSpPr>
        <p:spPr/>
        <p:txBody>
          <a:bodyPr/>
          <a:lstStyle/>
          <a:p>
            <a:pPr algn="ctr"/>
            <a:r>
              <a:rPr lang="zh-CN" altLang="en-US"/>
              <a:t>握手定理推论</a:t>
            </a:r>
          </a:p>
        </p:txBody>
      </p:sp>
      <p:sp>
        <p:nvSpPr>
          <p:cNvPr id="290824" name="Rectangle 8"/>
          <p:cNvSpPr>
            <a:spLocks noGrp="1" noChangeArrowheads="1"/>
          </p:cNvSpPr>
          <p:nvPr>
            <p:ph type="body" idx="1"/>
          </p:nvPr>
        </p:nvSpPr>
        <p:spPr>
          <a:xfrm>
            <a:off x="468313" y="1341438"/>
            <a:ext cx="8229600" cy="4175125"/>
          </a:xfrm>
        </p:spPr>
        <p:txBody>
          <a:bodyPr/>
          <a:lstStyle/>
          <a:p>
            <a:pPr marL="0" indent="0">
              <a:lnSpc>
                <a:spcPct val="90000"/>
              </a:lnSpc>
            </a:pPr>
            <a:r>
              <a:rPr lang="zh-CN" altLang="en-US" dirty="0">
                <a:solidFill>
                  <a:srgbClr val="A50021"/>
                </a:solidFill>
                <a:latin typeface="Times New Roman" panose="02020603050405020304" pitchFamily="18" charset="0"/>
              </a:rPr>
              <a:t>推论 </a:t>
            </a:r>
            <a:r>
              <a:rPr lang="zh-CN" altLang="en-US" dirty="0">
                <a:latin typeface="Times New Roman" panose="02020603050405020304" pitchFamily="18" charset="0"/>
              </a:rPr>
              <a:t> 任何图 </a:t>
            </a:r>
            <a:r>
              <a:rPr lang="en-US" altLang="zh-CN" dirty="0">
                <a:latin typeface="Times New Roman" panose="02020603050405020304" pitchFamily="18" charset="0"/>
              </a:rPr>
              <a:t>(</a:t>
            </a:r>
            <a:r>
              <a:rPr lang="zh-CN" altLang="en-US" dirty="0">
                <a:latin typeface="Times New Roman" panose="02020603050405020304" pitchFamily="18" charset="0"/>
              </a:rPr>
              <a:t>无向或有向</a:t>
            </a:r>
            <a:r>
              <a:rPr lang="en-US" altLang="zh-CN" dirty="0">
                <a:latin typeface="Times New Roman" panose="02020603050405020304" pitchFamily="18" charset="0"/>
              </a:rPr>
              <a:t>) </a:t>
            </a:r>
            <a:r>
              <a:rPr lang="zh-CN" altLang="en-US" dirty="0">
                <a:latin typeface="Times New Roman" panose="02020603050405020304" pitchFamily="18" charset="0"/>
              </a:rPr>
              <a:t>中，奇度顶点的个数是偶数</a:t>
            </a:r>
            <a:r>
              <a:rPr lang="en-US" altLang="zh-CN" dirty="0">
                <a:latin typeface="Times New Roman" panose="02020603050405020304" pitchFamily="18" charset="0"/>
              </a:rPr>
              <a:t>.</a:t>
            </a:r>
          </a:p>
          <a:p>
            <a:pPr marL="0" indent="0">
              <a:lnSpc>
                <a:spcPct val="90000"/>
              </a:lnSpc>
            </a:pPr>
            <a:r>
              <a:rPr lang="zh-CN" altLang="en-US" dirty="0">
                <a:solidFill>
                  <a:srgbClr val="A50021"/>
                </a:solidFill>
                <a:latin typeface="Times New Roman" panose="02020603050405020304" pitchFamily="18" charset="0"/>
              </a:rPr>
              <a:t>证</a:t>
            </a:r>
            <a:r>
              <a:rPr lang="zh-CN" altLang="en-US" dirty="0">
                <a:latin typeface="Times New Roman" panose="02020603050405020304" pitchFamily="18" charset="0"/>
              </a:rPr>
              <a:t>  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为任意图，令</a:t>
            </a:r>
          </a:p>
          <a:p>
            <a:pPr marL="0" indent="0">
              <a:lnSpc>
                <a:spcPct val="90000"/>
              </a:lnSpc>
            </a:pPr>
            <a:r>
              <a:rPr lang="zh-CN" altLang="en-US"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为奇数</a:t>
            </a:r>
            <a:r>
              <a:rPr lang="en-US" altLang="zh-CN" dirty="0">
                <a:latin typeface="Times New Roman" panose="02020603050405020304" pitchFamily="18" charset="0"/>
              </a:rPr>
              <a:t>}</a:t>
            </a:r>
          </a:p>
          <a:p>
            <a:pPr marL="0" indent="0">
              <a:lnSpc>
                <a:spcPct val="90000"/>
              </a:lnSpc>
            </a:pP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为偶数</a:t>
            </a:r>
            <a:r>
              <a:rPr lang="en-US" altLang="zh-CN" dirty="0">
                <a:latin typeface="Times New Roman" panose="02020603050405020304" pitchFamily="18" charset="0"/>
              </a:rPr>
              <a:t>}  </a:t>
            </a:r>
          </a:p>
          <a:p>
            <a:pPr marL="0" indent="0">
              <a:lnSpc>
                <a:spcPct val="90000"/>
              </a:lnSpc>
            </a:pPr>
            <a:r>
              <a:rPr lang="zh-CN" altLang="en-US" dirty="0">
                <a:latin typeface="Times New Roman" panose="02020603050405020304" pitchFamily="18" charset="0"/>
              </a:rPr>
              <a:t>则</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，由握手定理可知</a:t>
            </a:r>
          </a:p>
          <a:p>
            <a:pPr marL="0" indent="0">
              <a:lnSpc>
                <a:spcPct val="90000"/>
              </a:lnSpc>
            </a:pPr>
            <a:endParaRPr lang="zh-CN" altLang="en-US" dirty="0">
              <a:latin typeface="Times New Roman" panose="02020603050405020304" pitchFamily="18" charset="0"/>
            </a:endParaRPr>
          </a:p>
          <a:p>
            <a:pPr marL="0" indent="0">
              <a:lnSpc>
                <a:spcPct val="90000"/>
              </a:lnSpc>
            </a:pPr>
            <a:endParaRPr lang="zh-CN" altLang="en-US"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由于</a:t>
            </a:r>
            <a:r>
              <a:rPr lang="en-US" altLang="zh-CN" dirty="0">
                <a:latin typeface="Times New Roman" panose="02020603050405020304" pitchFamily="18" charset="0"/>
              </a:rPr>
              <a:t>2</a:t>
            </a:r>
            <a:r>
              <a:rPr lang="en-US" altLang="zh-CN" i="1" dirty="0">
                <a:latin typeface="Times New Roman" panose="02020603050405020304" pitchFamily="18" charset="0"/>
              </a:rPr>
              <a:t>m</a:t>
            </a:r>
            <a:r>
              <a:rPr lang="zh-CN" altLang="en-US" dirty="0">
                <a:latin typeface="Times New Roman" panose="02020603050405020304" pitchFamily="18" charset="0"/>
              </a:rPr>
              <a:t>为偶数</a:t>
            </a:r>
            <a:r>
              <a:rPr lang="en-US" altLang="zh-CN" dirty="0">
                <a:latin typeface="Times New Roman" panose="02020603050405020304" pitchFamily="18" charset="0"/>
              </a:rPr>
              <a:t>,             </a:t>
            </a:r>
            <a:r>
              <a:rPr lang="zh-CN" altLang="en-US" dirty="0">
                <a:latin typeface="Times New Roman" panose="02020603050405020304" pitchFamily="18" charset="0"/>
              </a:rPr>
              <a:t>必为偶数</a:t>
            </a:r>
            <a:r>
              <a:rPr lang="en-US" altLang="zh-CN" dirty="0">
                <a:latin typeface="Times New Roman" panose="02020603050405020304" pitchFamily="18" charset="0"/>
              </a:rPr>
              <a:t>, </a:t>
            </a:r>
            <a:r>
              <a:rPr lang="zh-CN" altLang="en-US" dirty="0">
                <a:latin typeface="Times New Roman" panose="02020603050405020304" pitchFamily="18" charset="0"/>
              </a:rPr>
              <a:t>所以            为偶数</a:t>
            </a:r>
            <a:r>
              <a:rPr lang="en-US" altLang="zh-CN" dirty="0">
                <a:latin typeface="Times New Roman" panose="02020603050405020304" pitchFamily="18" charset="0"/>
              </a:rPr>
              <a:t>.</a:t>
            </a:r>
          </a:p>
          <a:p>
            <a:pPr marL="0" indent="0">
              <a:lnSpc>
                <a:spcPct val="120000"/>
              </a:lnSpc>
            </a:pPr>
            <a:r>
              <a:rPr lang="zh-CN" altLang="en-US" dirty="0">
                <a:latin typeface="Times New Roman" panose="02020603050405020304" pitchFamily="18" charset="0"/>
              </a:rPr>
              <a:t>但因为</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中顶点度数为奇数，所以</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必为偶数</a:t>
            </a:r>
            <a:r>
              <a:rPr lang="en-US" altLang="zh-CN" dirty="0">
                <a:latin typeface="Times New Roman" panose="02020603050405020304" pitchFamily="18" charset="0"/>
              </a:rPr>
              <a:t>. </a:t>
            </a:r>
          </a:p>
        </p:txBody>
      </p:sp>
      <p:graphicFrame>
        <p:nvGraphicFramePr>
          <p:cNvPr id="290827" name="Object 11"/>
          <p:cNvGraphicFramePr>
            <a:graphicFrameLocks noChangeAspect="1"/>
          </p:cNvGraphicFramePr>
          <p:nvPr/>
        </p:nvGraphicFramePr>
        <p:xfrm>
          <a:off x="2054225" y="3500438"/>
          <a:ext cx="3883025" cy="688975"/>
        </p:xfrm>
        <a:graphic>
          <a:graphicData uri="http://schemas.openxmlformats.org/presentationml/2006/ole">
            <mc:AlternateContent xmlns:mc="http://schemas.openxmlformats.org/markup-compatibility/2006">
              <mc:Choice xmlns:v="urn:schemas-microsoft-com:vml" Requires="v">
                <p:oleObj spid="_x0000_s291129" name="公式" r:id="rId4" imgW="2095200" imgH="368280" progId="Equation.3">
                  <p:embed/>
                </p:oleObj>
              </mc:Choice>
              <mc:Fallback>
                <p:oleObj name="公式" r:id="rId4" imgW="2095200" imgH="36828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225" y="3500438"/>
                        <a:ext cx="3883025" cy="688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26" name="Object 10"/>
          <p:cNvGraphicFramePr>
            <a:graphicFrameLocks noChangeAspect="1"/>
          </p:cNvGraphicFramePr>
          <p:nvPr>
            <p:extLst>
              <p:ext uri="{D42A27DB-BD31-4B8C-83A1-F6EECF244321}">
                <p14:modId xmlns:p14="http://schemas.microsoft.com/office/powerpoint/2010/main" val="1227601047"/>
              </p:ext>
            </p:extLst>
          </p:nvPr>
        </p:nvGraphicFramePr>
        <p:xfrm>
          <a:off x="2598837" y="4136752"/>
          <a:ext cx="931862" cy="660400"/>
        </p:xfrm>
        <a:graphic>
          <a:graphicData uri="http://schemas.openxmlformats.org/presentationml/2006/ole">
            <mc:AlternateContent xmlns:mc="http://schemas.openxmlformats.org/markup-compatibility/2006">
              <mc:Choice xmlns:v="urn:schemas-microsoft-com:vml" Requires="v">
                <p:oleObj spid="_x0000_s291130" name="公式" r:id="rId6" imgW="520560" imgH="368280" progId="Equation.3">
                  <p:embed/>
                </p:oleObj>
              </mc:Choice>
              <mc:Fallback>
                <p:oleObj name="公式" r:id="rId6" imgW="520560" imgH="36828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8837" y="4136752"/>
                        <a:ext cx="931862"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0825" name="Object 9"/>
          <p:cNvGraphicFramePr>
            <a:graphicFrameLocks noChangeAspect="1"/>
          </p:cNvGraphicFramePr>
          <p:nvPr>
            <p:extLst>
              <p:ext uri="{D42A27DB-BD31-4B8C-83A1-F6EECF244321}">
                <p14:modId xmlns:p14="http://schemas.microsoft.com/office/powerpoint/2010/main" val="3566719058"/>
              </p:ext>
            </p:extLst>
          </p:nvPr>
        </p:nvGraphicFramePr>
        <p:xfrm>
          <a:off x="5552033" y="4149080"/>
          <a:ext cx="892175" cy="631825"/>
        </p:xfrm>
        <a:graphic>
          <a:graphicData uri="http://schemas.openxmlformats.org/presentationml/2006/ole">
            <mc:AlternateContent xmlns:mc="http://schemas.openxmlformats.org/markup-compatibility/2006">
              <mc:Choice xmlns:v="urn:schemas-microsoft-com:vml" Requires="v">
                <p:oleObj spid="_x0000_s291131" name="公式" r:id="rId8" imgW="520560" imgH="368280" progId="Equation.3">
                  <p:embed/>
                </p:oleObj>
              </mc:Choice>
              <mc:Fallback>
                <p:oleObj name="公式" r:id="rId8" imgW="520560" imgH="368280" progId="Equation.3">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2033" y="4149080"/>
                        <a:ext cx="89217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0828" name="Rectangle 12"/>
          <p:cNvSpPr>
            <a:spLocks noChangeArrowheads="1"/>
          </p:cNvSpPr>
          <p:nvPr/>
        </p:nvSpPr>
        <p:spPr bwMode="auto">
          <a:xfrm>
            <a:off x="0" y="2314575"/>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zh-CN" sz="1800"/>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80CCD80A-A3FD-4DF2-881E-135ACFD57DD6}" type="slidenum">
              <a:rPr lang="en-US" altLang="zh-CN"/>
              <a:pPr/>
              <a:t>24</a:t>
            </a:fld>
            <a:endParaRPr lang="en-US" altLang="zh-CN"/>
          </a:p>
        </p:txBody>
      </p:sp>
      <p:sp>
        <p:nvSpPr>
          <p:cNvPr id="435202" name="Rectangle 2"/>
          <p:cNvSpPr>
            <a:spLocks noChangeArrowheads="1"/>
          </p:cNvSpPr>
          <p:nvPr/>
        </p:nvSpPr>
        <p:spPr bwMode="auto">
          <a:xfrm>
            <a:off x="539750" y="1196975"/>
            <a:ext cx="79930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nSpc>
                <a:spcPct val="120000"/>
              </a:lnSpc>
            </a:pPr>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1</a:t>
            </a:r>
            <a:r>
              <a:rPr lang="en-US" altLang="zh-CN" b="1" dirty="0">
                <a:latin typeface="Times New Roman" panose="02020603050405020304" pitchFamily="18" charset="0"/>
              </a:rPr>
              <a:t>   </a:t>
            </a:r>
            <a:r>
              <a:rPr lang="zh-CN" altLang="en-US" b="1" dirty="0">
                <a:latin typeface="Times New Roman" panose="02020603050405020304" pitchFamily="18" charset="0"/>
              </a:rPr>
              <a:t>无向图</a:t>
            </a:r>
            <a:r>
              <a:rPr lang="en-US" altLang="zh-CN" b="1" i="1" dirty="0">
                <a:latin typeface="Times New Roman" panose="02020603050405020304" pitchFamily="18" charset="0"/>
              </a:rPr>
              <a:t>G</a:t>
            </a:r>
            <a:r>
              <a:rPr lang="zh-CN" altLang="en-US" b="1" dirty="0">
                <a:latin typeface="Times New Roman" panose="02020603050405020304" pitchFamily="18" charset="0"/>
              </a:rPr>
              <a:t>有</a:t>
            </a:r>
            <a:r>
              <a:rPr lang="en-US" altLang="zh-CN" b="1" dirty="0">
                <a:latin typeface="Times New Roman" panose="02020603050405020304" pitchFamily="18" charset="0"/>
              </a:rPr>
              <a:t>16</a:t>
            </a:r>
            <a:r>
              <a:rPr lang="zh-CN" altLang="en-US" b="1" dirty="0">
                <a:latin typeface="Times New Roman" panose="02020603050405020304" pitchFamily="18" charset="0"/>
              </a:rPr>
              <a:t>条边</a:t>
            </a:r>
            <a:r>
              <a:rPr lang="en-US" altLang="zh-CN" b="1" dirty="0">
                <a:latin typeface="Times New Roman" panose="02020603050405020304" pitchFamily="18" charset="0"/>
              </a:rPr>
              <a:t>, 3</a:t>
            </a:r>
            <a:r>
              <a:rPr lang="zh-CN" altLang="en-US" b="1" dirty="0">
                <a:latin typeface="Times New Roman" panose="02020603050405020304" pitchFamily="18" charset="0"/>
              </a:rPr>
              <a:t>个</a:t>
            </a:r>
            <a:r>
              <a:rPr lang="en-US" altLang="zh-CN" b="1" dirty="0">
                <a:latin typeface="Times New Roman" panose="02020603050405020304" pitchFamily="18" charset="0"/>
              </a:rPr>
              <a:t>4</a:t>
            </a:r>
            <a:r>
              <a:rPr lang="zh-CN" altLang="en-US" b="1" dirty="0">
                <a:latin typeface="Times New Roman" panose="02020603050405020304" pitchFamily="18" charset="0"/>
              </a:rPr>
              <a:t>度顶点</a:t>
            </a:r>
            <a:r>
              <a:rPr lang="en-US" altLang="zh-CN" b="1" dirty="0">
                <a:latin typeface="Times New Roman" panose="02020603050405020304" pitchFamily="18" charset="0"/>
              </a:rPr>
              <a:t>, 4</a:t>
            </a:r>
            <a:r>
              <a:rPr lang="zh-CN" altLang="en-US" b="1" dirty="0">
                <a:latin typeface="Times New Roman" panose="02020603050405020304" pitchFamily="18" charset="0"/>
              </a:rPr>
              <a:t>个</a:t>
            </a:r>
            <a:r>
              <a:rPr lang="en-US" altLang="zh-CN" b="1" dirty="0">
                <a:latin typeface="Times New Roman" panose="02020603050405020304" pitchFamily="18" charset="0"/>
              </a:rPr>
              <a:t>3</a:t>
            </a:r>
            <a:r>
              <a:rPr lang="zh-CN" altLang="en-US" b="1" dirty="0">
                <a:latin typeface="Times New Roman" panose="02020603050405020304" pitchFamily="18" charset="0"/>
              </a:rPr>
              <a:t>度顶点</a:t>
            </a:r>
            <a:r>
              <a:rPr lang="en-US" altLang="zh-CN" b="1" dirty="0">
                <a:latin typeface="Times New Roman" panose="02020603050405020304" pitchFamily="18" charset="0"/>
              </a:rPr>
              <a:t>, </a:t>
            </a:r>
            <a:r>
              <a:rPr lang="zh-CN" altLang="en-US" b="1" dirty="0">
                <a:latin typeface="Times New Roman" panose="02020603050405020304" pitchFamily="18" charset="0"/>
              </a:rPr>
              <a:t>其余顶点度数均小于</a:t>
            </a:r>
            <a:r>
              <a:rPr lang="en-US" altLang="zh-CN" b="1" dirty="0">
                <a:latin typeface="Times New Roman" panose="02020603050405020304" pitchFamily="18" charset="0"/>
              </a:rPr>
              <a:t>3, </a:t>
            </a:r>
            <a:r>
              <a:rPr lang="zh-CN" altLang="en-US" b="1" dirty="0">
                <a:latin typeface="Times New Roman" panose="02020603050405020304" pitchFamily="18" charset="0"/>
              </a:rPr>
              <a:t>求</a:t>
            </a:r>
            <a:r>
              <a:rPr lang="en-US" altLang="zh-CN" b="1" i="1" dirty="0">
                <a:latin typeface="Times New Roman" panose="02020603050405020304" pitchFamily="18" charset="0"/>
              </a:rPr>
              <a:t>G</a:t>
            </a:r>
            <a:r>
              <a:rPr lang="zh-CN" altLang="en-US" b="1" dirty="0">
                <a:latin typeface="Times New Roman" panose="02020603050405020304" pitchFamily="18" charset="0"/>
              </a:rPr>
              <a:t>的阶数</a:t>
            </a:r>
            <a:r>
              <a:rPr lang="en-US" altLang="zh-CN" b="1" i="1" dirty="0">
                <a:latin typeface="Times New Roman" panose="02020603050405020304" pitchFamily="18" charset="0"/>
              </a:rPr>
              <a:t>n</a:t>
            </a:r>
            <a:r>
              <a:rPr lang="en-US" altLang="zh-CN" b="1" dirty="0">
                <a:latin typeface="Times New Roman" panose="02020603050405020304" pitchFamily="18" charset="0"/>
              </a:rPr>
              <a:t>.</a:t>
            </a:r>
            <a:endParaRPr lang="zh-CN" altLang="en-US" b="1" dirty="0">
              <a:latin typeface="Times New Roman" panose="02020603050405020304" pitchFamily="18" charset="0"/>
            </a:endParaRPr>
          </a:p>
        </p:txBody>
      </p:sp>
      <p:sp>
        <p:nvSpPr>
          <p:cNvPr id="435203" name="Rectangle 3"/>
          <p:cNvSpPr>
            <a:spLocks noChangeArrowheads="1"/>
          </p:cNvSpPr>
          <p:nvPr/>
        </p:nvSpPr>
        <p:spPr bwMode="auto">
          <a:xfrm>
            <a:off x="611188" y="2362200"/>
            <a:ext cx="7561262"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latin typeface="Times New Roman" panose="02020603050405020304" pitchFamily="18" charset="0"/>
              </a:rPr>
              <a:t>解    本题的关键是应用握手定理</a:t>
            </a:r>
            <a:r>
              <a:rPr lang="en-US" altLang="zh-CN" b="1">
                <a:latin typeface="Times New Roman" panose="02020603050405020304" pitchFamily="18" charset="0"/>
              </a:rPr>
              <a:t>. </a:t>
            </a:r>
          </a:p>
          <a:p>
            <a:r>
              <a:rPr lang="zh-CN" altLang="en-US" b="1">
                <a:latin typeface="Times New Roman" panose="02020603050405020304" pitchFamily="18" charset="0"/>
              </a:rPr>
              <a:t>设除</a:t>
            </a:r>
            <a:r>
              <a:rPr lang="en-US" altLang="zh-CN" b="1">
                <a:latin typeface="Times New Roman" panose="02020603050405020304" pitchFamily="18" charset="0"/>
              </a:rPr>
              <a:t>3</a:t>
            </a:r>
            <a:r>
              <a:rPr lang="zh-CN" altLang="en-US" b="1">
                <a:latin typeface="Times New Roman" panose="02020603050405020304" pitchFamily="18" charset="0"/>
              </a:rPr>
              <a:t>度与</a:t>
            </a:r>
            <a:r>
              <a:rPr lang="en-US" altLang="zh-CN" b="1">
                <a:latin typeface="Times New Roman" panose="02020603050405020304" pitchFamily="18" charset="0"/>
              </a:rPr>
              <a:t>4</a:t>
            </a:r>
            <a:r>
              <a:rPr lang="zh-CN" altLang="en-US" b="1">
                <a:latin typeface="Times New Roman" panose="02020603050405020304" pitchFamily="18" charset="0"/>
              </a:rPr>
              <a:t>度顶点外，还有</a:t>
            </a:r>
            <a:r>
              <a:rPr lang="en-US" altLang="zh-CN" b="1" i="1">
                <a:latin typeface="Times New Roman" panose="02020603050405020304" pitchFamily="18" charset="0"/>
              </a:rPr>
              <a:t>x</a:t>
            </a:r>
            <a:r>
              <a:rPr lang="zh-CN" altLang="en-US" b="1">
                <a:latin typeface="Times New Roman" panose="02020603050405020304" pitchFamily="18" charset="0"/>
              </a:rPr>
              <a:t>个顶点</a:t>
            </a:r>
            <a:r>
              <a:rPr lang="en-US" altLang="zh-CN" b="1" i="1">
                <a:latin typeface="Times New Roman" panose="02020603050405020304" pitchFamily="18" charset="0"/>
              </a:rPr>
              <a:t>v</a:t>
            </a:r>
            <a:r>
              <a:rPr lang="en-US" altLang="zh-CN" b="1" baseline="-25000">
                <a:latin typeface="Times New Roman" panose="02020603050405020304" pitchFamily="18" charset="0"/>
              </a:rPr>
              <a:t>1</a:t>
            </a:r>
            <a:r>
              <a:rPr lang="en-US" altLang="zh-CN" b="1">
                <a:latin typeface="Times New Roman" panose="02020603050405020304" pitchFamily="18" charset="0"/>
              </a:rPr>
              <a:t>, </a:t>
            </a:r>
            <a:r>
              <a:rPr lang="en-US" altLang="zh-CN" b="1" i="1">
                <a:latin typeface="Times New Roman" panose="02020603050405020304" pitchFamily="18" charset="0"/>
              </a:rPr>
              <a:t>v</a:t>
            </a:r>
            <a:r>
              <a:rPr lang="en-US" altLang="zh-CN" b="1" baseline="-25000">
                <a:latin typeface="Times New Roman" panose="02020603050405020304" pitchFamily="18" charset="0"/>
              </a:rPr>
              <a:t>2</a:t>
            </a:r>
            <a:r>
              <a:rPr lang="en-US" altLang="zh-CN" b="1">
                <a:latin typeface="Times New Roman" panose="02020603050405020304" pitchFamily="18" charset="0"/>
              </a:rPr>
              <a:t>, …, </a:t>
            </a:r>
            <a:r>
              <a:rPr lang="en-US" altLang="zh-CN" b="1" i="1">
                <a:latin typeface="Times New Roman" panose="02020603050405020304" pitchFamily="18" charset="0"/>
              </a:rPr>
              <a:t>v</a:t>
            </a:r>
            <a:r>
              <a:rPr lang="en-US" altLang="zh-CN" b="1" i="1" baseline="-25000">
                <a:latin typeface="Times New Roman" panose="02020603050405020304" pitchFamily="18" charset="0"/>
              </a:rPr>
              <a:t>x</a:t>
            </a:r>
            <a:r>
              <a:rPr lang="zh-CN" altLang="en-US" b="1">
                <a:latin typeface="Times New Roman" panose="02020603050405020304" pitchFamily="18" charset="0"/>
              </a:rPr>
              <a:t>， 则  </a:t>
            </a:r>
          </a:p>
          <a:p>
            <a:r>
              <a:rPr lang="zh-CN" altLang="en-US" b="1">
                <a:latin typeface="Times New Roman" panose="02020603050405020304" pitchFamily="18" charset="0"/>
              </a:rPr>
              <a:t>                 </a:t>
            </a:r>
            <a:r>
              <a:rPr lang="en-US" altLang="zh-CN" b="1" i="1">
                <a:latin typeface="Times New Roman" panose="02020603050405020304" pitchFamily="18" charset="0"/>
              </a:rPr>
              <a:t>d</a:t>
            </a:r>
            <a:r>
              <a:rPr lang="en-US" altLang="zh-CN" b="1">
                <a:latin typeface="Times New Roman" panose="02020603050405020304" pitchFamily="18" charset="0"/>
              </a:rPr>
              <a:t>(</a:t>
            </a:r>
            <a:r>
              <a:rPr lang="en-US" altLang="zh-CN" b="1" i="1">
                <a:latin typeface="Times New Roman" panose="02020603050405020304" pitchFamily="18" charset="0"/>
              </a:rPr>
              <a:t>v</a:t>
            </a:r>
            <a:r>
              <a:rPr lang="en-US" altLang="zh-CN" b="1" i="1" baseline="-25000">
                <a:latin typeface="Times New Roman" panose="02020603050405020304" pitchFamily="18" charset="0"/>
              </a:rPr>
              <a:t>i</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rPr>
              <a:t>2</a:t>
            </a:r>
            <a:r>
              <a:rPr lang="zh-CN" altLang="en-US"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i </a:t>
            </a:r>
            <a:r>
              <a:rPr lang="en-US" altLang="zh-CN" b="1">
                <a:latin typeface="Times New Roman" panose="02020603050405020304" pitchFamily="18" charset="0"/>
                <a:sym typeface="Symbol" panose="05050102010706020507" pitchFamily="18" charset="2"/>
              </a:rPr>
              <a:t>=1, 2, …, </a:t>
            </a:r>
            <a:r>
              <a:rPr lang="en-US" altLang="zh-CN" b="1" i="1">
                <a:latin typeface="Times New Roman" panose="02020603050405020304" pitchFamily="18" charset="0"/>
                <a:sym typeface="Symbol" panose="05050102010706020507" pitchFamily="18" charset="2"/>
              </a:rPr>
              <a:t>x</a:t>
            </a:r>
            <a:r>
              <a:rPr lang="zh-CN" altLang="en-US" b="1">
                <a:latin typeface="Times New Roman" panose="02020603050405020304" pitchFamily="18" charset="0"/>
                <a:sym typeface="Symbol" panose="05050102010706020507" pitchFamily="18" charset="2"/>
              </a:rPr>
              <a:t>，</a:t>
            </a:r>
          </a:p>
          <a:p>
            <a:r>
              <a:rPr lang="zh-CN" altLang="en-US" b="1">
                <a:latin typeface="Times New Roman" panose="02020603050405020304" pitchFamily="18" charset="0"/>
                <a:sym typeface="Symbol" panose="05050102010706020507" pitchFamily="18" charset="2"/>
              </a:rPr>
              <a:t>于是得不等式</a:t>
            </a:r>
          </a:p>
          <a:p>
            <a:r>
              <a:rPr lang="zh-CN" altLang="en-US"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sym typeface="Symbol" panose="05050102010706020507" pitchFamily="18" charset="2"/>
              </a:rPr>
              <a:t>32 </a:t>
            </a:r>
            <a:r>
              <a:rPr lang="en-US" altLang="zh-CN" b="1">
                <a:latin typeface="Times New Roman" panose="02020603050405020304" pitchFamily="18" charset="0"/>
              </a:rPr>
              <a:t> 24+2</a:t>
            </a:r>
            <a:r>
              <a:rPr lang="en-US" altLang="zh-CN" b="1" i="1">
                <a:latin typeface="Times New Roman" panose="02020603050405020304" pitchFamily="18" charset="0"/>
                <a:sym typeface="Symbol" panose="05050102010706020507" pitchFamily="18" charset="2"/>
              </a:rPr>
              <a:t>x</a:t>
            </a:r>
            <a:endParaRPr lang="en-US" altLang="zh-CN" b="1">
              <a:latin typeface="Times New Roman" panose="02020603050405020304" pitchFamily="18" charset="0"/>
              <a:sym typeface="Symbol" panose="05050102010706020507" pitchFamily="18" charset="2"/>
            </a:endParaRPr>
          </a:p>
          <a:p>
            <a:r>
              <a:rPr lang="zh-CN" altLang="en-US" b="1">
                <a:latin typeface="Times New Roman" panose="02020603050405020304" pitchFamily="18" charset="0"/>
                <a:sym typeface="Symbol" panose="05050102010706020507" pitchFamily="18" charset="2"/>
              </a:rPr>
              <a:t>得 </a:t>
            </a:r>
            <a:r>
              <a:rPr lang="en-US" altLang="zh-CN" b="1" i="1">
                <a:latin typeface="Times New Roman" panose="02020603050405020304" pitchFamily="18" charset="0"/>
                <a:sym typeface="Symbol" panose="05050102010706020507" pitchFamily="18" charset="2"/>
              </a:rPr>
              <a:t>x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4, </a:t>
            </a:r>
            <a:r>
              <a:rPr lang="zh-CN" altLang="en-US" b="1">
                <a:latin typeface="Times New Roman" panose="02020603050405020304" pitchFamily="18" charset="0"/>
                <a:sym typeface="Symbol" panose="05050102010706020507" pitchFamily="18" charset="2"/>
              </a:rPr>
              <a:t>阶数 </a:t>
            </a:r>
            <a:r>
              <a:rPr lang="en-US" altLang="zh-CN" b="1" i="1">
                <a:latin typeface="Times New Roman" panose="02020603050405020304" pitchFamily="18" charset="0"/>
                <a:sym typeface="Symbol" panose="05050102010706020507" pitchFamily="18" charset="2"/>
              </a:rPr>
              <a:t>n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4+4+3=11. </a:t>
            </a:r>
            <a:endParaRPr lang="en-US" altLang="zh-CN" b="1">
              <a:latin typeface="Times New Roman" panose="02020603050405020304" pitchFamily="18" charset="0"/>
              <a:sym typeface="Symbol" panose="05050102010706020507" pitchFamily="18" charset="2"/>
            </a:endParaRPr>
          </a:p>
          <a:p>
            <a:pPr eaLnBrk="0" hangingPunct="0"/>
            <a:endParaRPr lang="en-US" altLang="zh-CN" sz="1000" b="1">
              <a:latin typeface="Times New Roman" panose="02020603050405020304" pitchFamily="18" charset="0"/>
              <a:ea typeface="华文中宋" panose="02010600040101010101" pitchFamily="2" charset="-122"/>
              <a:cs typeface="Times New Roman" panose="02020603050405020304" pitchFamily="18" charset="0"/>
              <a:sym typeface="Symbol" panose="05050102010706020507" pitchFamily="18" charset="2"/>
            </a:endParaRPr>
          </a:p>
        </p:txBody>
      </p:sp>
      <p:sp>
        <p:nvSpPr>
          <p:cNvPr id="435204" name="Rectangle 4"/>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握手定理应用</a:t>
            </a:r>
          </a:p>
        </p:txBody>
      </p:sp>
      <p:sp>
        <p:nvSpPr>
          <p:cNvPr id="6" name="文本框 5">
            <a:extLst>
              <a:ext uri="{FF2B5EF4-FFF2-40B4-BE49-F238E27FC236}">
                <a16:creationId xmlns:a16="http://schemas.microsoft.com/office/drawing/2014/main" id="{C157671F-39E2-4C8C-8717-B1C4B372FC58}"/>
              </a:ext>
            </a:extLst>
          </p:cNvPr>
          <p:cNvSpPr txBox="1"/>
          <p:nvPr/>
        </p:nvSpPr>
        <p:spPr>
          <a:xfrm>
            <a:off x="0" y="5226784"/>
            <a:ext cx="7380312" cy="163121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更直观的理解：</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每条边贡献的</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度，当前已有</a:t>
            </a:r>
            <a:r>
              <a:rPr lang="en-US" altLang="zh-CN" sz="2000" dirty="0">
                <a:solidFill>
                  <a:srgbClr val="FF9900"/>
                </a:solidFill>
                <a:latin typeface="Times New Roman" panose="02020603050405020304" pitchFamily="18" charset="0"/>
              </a:rPr>
              <a:t>24</a:t>
            </a:r>
            <a:r>
              <a:rPr lang="zh-CN" altLang="en-US" sz="2000" dirty="0">
                <a:solidFill>
                  <a:srgbClr val="FF9900"/>
                </a:solidFill>
                <a:latin typeface="Times New Roman" panose="02020603050405020304" pitchFamily="18" charset="0"/>
              </a:rPr>
              <a:t>度</a:t>
            </a:r>
            <a:r>
              <a:rPr lang="en-US" altLang="zh-CN" sz="2000" dirty="0">
                <a:solidFill>
                  <a:srgbClr val="FF9900"/>
                </a:solidFill>
                <a:latin typeface="Times New Roman" panose="02020603050405020304" pitchFamily="18" charset="0"/>
              </a:rPr>
              <a:t>12</a:t>
            </a:r>
            <a:r>
              <a:rPr lang="zh-CN" altLang="en-US" sz="2000" dirty="0">
                <a:solidFill>
                  <a:srgbClr val="FF9900"/>
                </a:solidFill>
                <a:latin typeface="Times New Roman" panose="02020603050405020304" pitchFamily="18" charset="0"/>
              </a:rPr>
              <a:t>条边，故还剩</a:t>
            </a:r>
            <a:r>
              <a:rPr lang="en-US" altLang="zh-CN" sz="2000" dirty="0">
                <a:solidFill>
                  <a:srgbClr val="FF9900"/>
                </a:solidFill>
                <a:latin typeface="Times New Roman" panose="02020603050405020304" pitchFamily="18" charset="0"/>
              </a:rPr>
              <a:t>8</a:t>
            </a:r>
            <a:r>
              <a:rPr lang="zh-CN" altLang="en-US" sz="2000" dirty="0">
                <a:solidFill>
                  <a:srgbClr val="FF9900"/>
                </a:solidFill>
                <a:latin typeface="Times New Roman" panose="02020603050405020304" pitchFamily="18" charset="0"/>
              </a:rPr>
              <a:t>度</a:t>
            </a:r>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条边</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边数一定时，显然节点的度数越大节点数越少</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剩余节点度小于</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时，最大取度为</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 4</a:t>
            </a:r>
            <a:r>
              <a:rPr lang="zh-CN" altLang="en-US" sz="2000" dirty="0">
                <a:solidFill>
                  <a:srgbClr val="FF9900"/>
                </a:solidFill>
                <a:latin typeface="Times New Roman" panose="02020603050405020304" pitchFamily="18" charset="0"/>
              </a:rPr>
              <a:t>条边可构成</a:t>
            </a:r>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个节点的回路</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添加度为</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的孤立节点可任意增加阶数</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14A10E9-450E-4C6F-B828-E23ACC4A382A}" type="slidenum">
              <a:rPr lang="en-US" altLang="zh-CN"/>
              <a:pPr/>
              <a:t>25</a:t>
            </a:fld>
            <a:endParaRPr lang="en-US" altLang="zh-CN"/>
          </a:p>
        </p:txBody>
      </p:sp>
      <p:sp>
        <p:nvSpPr>
          <p:cNvPr id="286727" name="Rectangle 7"/>
          <p:cNvSpPr>
            <a:spLocks noGrp="1" noChangeArrowheads="1"/>
          </p:cNvSpPr>
          <p:nvPr>
            <p:ph type="title"/>
          </p:nvPr>
        </p:nvSpPr>
        <p:spPr/>
        <p:txBody>
          <a:bodyPr/>
          <a:lstStyle/>
          <a:p>
            <a:pPr algn="ctr"/>
            <a:r>
              <a:rPr lang="zh-CN" altLang="en-US" dirty="0">
                <a:latin typeface="Times New Roman" panose="02020603050405020304" pitchFamily="18" charset="0"/>
              </a:rPr>
              <a:t>简单图度数的性质</a:t>
            </a:r>
          </a:p>
        </p:txBody>
      </p:sp>
      <p:sp>
        <p:nvSpPr>
          <p:cNvPr id="286728" name="Rectangle 8"/>
          <p:cNvSpPr>
            <a:spLocks noGrp="1" noChangeArrowheads="1"/>
          </p:cNvSpPr>
          <p:nvPr>
            <p:ph type="body" idx="1"/>
          </p:nvPr>
        </p:nvSpPr>
        <p:spPr>
          <a:xfrm>
            <a:off x="323850" y="1268413"/>
            <a:ext cx="8229600" cy="4525962"/>
          </a:xfrm>
        </p:spPr>
        <p:txBody>
          <a:bodyPr/>
          <a:lstStyle/>
          <a:p>
            <a:pPr eaLnBrk="0" hangingPunct="0"/>
            <a:r>
              <a:rPr lang="zh-CN" altLang="en-US" dirty="0">
                <a:solidFill>
                  <a:srgbClr val="A50021"/>
                </a:solidFill>
                <a:latin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cs typeface="Times New Roman" panose="02020603050405020304" pitchFamily="18" charset="0"/>
              </a:rPr>
              <a:t>14.1*</a:t>
            </a:r>
            <a:r>
              <a:rPr lang="en-US" altLang="zh-CN" dirty="0">
                <a:latin typeface="Times New Roman" panose="02020603050405020304" pitchFamily="18" charset="0"/>
                <a:cs typeface="Times New Roman" panose="02020603050405020304" pitchFamily="18" charset="0"/>
              </a:rPr>
              <a:t>  </a:t>
            </a:r>
            <a:r>
              <a:rPr lang="zh-CN" altLang="en-US" dirty="0">
                <a:latin typeface="宋体" panose="02010600030101010101" pitchFamily="2" charset="-122"/>
                <a:cs typeface="Times New Roman" panose="02020603050405020304" pitchFamily="18" charset="0"/>
              </a:rPr>
              <a:t>任何简单无向图中点的度数不会互不相同</a:t>
            </a:r>
            <a:endParaRPr lang="en-US" altLang="zh-CN" dirty="0">
              <a:latin typeface="宋体" panose="02010600030101010101" pitchFamily="2" charset="-122"/>
              <a:cs typeface="Times New Roman" panose="02020603050405020304" pitchFamily="18" charset="0"/>
            </a:endParaRPr>
          </a:p>
          <a:p>
            <a:pPr eaLnBrk="0" hangingPunct="0"/>
            <a:endParaRPr lang="en-US" altLang="zh-CN" dirty="0">
              <a:latin typeface="宋体" panose="02010600030101010101" pitchFamily="2" charset="-122"/>
              <a:cs typeface="Times New Roman" panose="02020603050405020304" pitchFamily="18" charset="0"/>
            </a:endParaRPr>
          </a:p>
          <a:p>
            <a:pPr eaLnBrk="0" hangingPunct="0"/>
            <a:r>
              <a:rPr lang="zh-CN" altLang="en-US" dirty="0">
                <a:latin typeface="宋体" panose="02010600030101010101" pitchFamily="2" charset="-122"/>
                <a:cs typeface="Times New Roman" panose="02020603050405020304" pitchFamily="18" charset="0"/>
              </a:rPr>
              <a:t>证</a:t>
            </a:r>
            <a:endParaRPr lang="en-US" altLang="zh-CN" dirty="0">
              <a:latin typeface="宋体" panose="02010600030101010101" pitchFamily="2" charset="-122"/>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1</a:t>
            </a:r>
            <a:r>
              <a:rPr lang="zh-CN" altLang="en-US" dirty="0">
                <a:cs typeface="Times New Roman" panose="02020603050405020304" pitchFamily="18" charset="0"/>
              </a:rPr>
              <a:t>）图中没有孤立点</a:t>
            </a:r>
            <a:r>
              <a:rPr lang="en-US" altLang="zh-CN" dirty="0">
                <a:cs typeface="Times New Roman" panose="02020603050405020304" pitchFamily="18" charset="0"/>
              </a:rPr>
              <a:t>, </a:t>
            </a:r>
            <a:r>
              <a:rPr lang="zh-CN" altLang="en-US" dirty="0">
                <a:cs typeface="Times New Roman" panose="02020603050405020304" pitchFamily="18" charset="0"/>
              </a:rPr>
              <a:t>则</a:t>
            </a:r>
            <a:r>
              <a:rPr lang="en-US" altLang="zh-CN" i="1" dirty="0">
                <a:cs typeface="Times New Roman" panose="02020603050405020304" pitchFamily="18" charset="0"/>
              </a:rPr>
              <a:t>n</a:t>
            </a:r>
            <a:r>
              <a:rPr lang="zh-CN" altLang="en-US" dirty="0">
                <a:cs typeface="Times New Roman" panose="02020603050405020304" pitchFamily="18" charset="0"/>
              </a:rPr>
              <a:t>阶图中点的度数最大为</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1. </a:t>
            </a:r>
            <a:r>
              <a:rPr lang="zh-CN" altLang="en-US" dirty="0">
                <a:cs typeface="Times New Roman" panose="02020603050405020304" pitchFamily="18" charset="0"/>
              </a:rPr>
              <a:t>根据鸽巢原理</a:t>
            </a:r>
            <a:r>
              <a:rPr lang="en-US" altLang="zh-CN" dirty="0">
                <a:cs typeface="Times New Roman" panose="02020603050405020304" pitchFamily="18" charset="0"/>
              </a:rPr>
              <a:t>, </a:t>
            </a:r>
            <a:r>
              <a:rPr lang="en-US" altLang="zh-CN" i="1" dirty="0">
                <a:cs typeface="Times New Roman" panose="02020603050405020304" pitchFamily="18" charset="0"/>
              </a:rPr>
              <a:t>n</a:t>
            </a:r>
            <a:r>
              <a:rPr lang="zh-CN" altLang="en-US" dirty="0">
                <a:cs typeface="Times New Roman" panose="02020603050405020304" pitchFamily="18" charset="0"/>
              </a:rPr>
              <a:t>个点至少有两个点度数一样</a:t>
            </a:r>
            <a:r>
              <a:rPr lang="en-US" altLang="zh-CN" dirty="0">
                <a:cs typeface="Times New Roman" panose="02020603050405020304" pitchFamily="18" charset="0"/>
              </a:rPr>
              <a:t>;</a:t>
            </a:r>
          </a:p>
          <a:p>
            <a:pPr eaLnBrk="0" hangingPunct="0"/>
            <a:endParaRPr lang="zh-CN" altLang="en-US" dirty="0">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2</a:t>
            </a:r>
            <a:r>
              <a:rPr lang="zh-CN" altLang="en-US" dirty="0">
                <a:cs typeface="Times New Roman" panose="02020603050405020304" pitchFamily="18" charset="0"/>
              </a:rPr>
              <a:t>）图中有一个孤立点</a:t>
            </a:r>
            <a:r>
              <a:rPr lang="en-US" altLang="zh-CN" dirty="0">
                <a:cs typeface="Times New Roman" panose="02020603050405020304" pitchFamily="18" charset="0"/>
              </a:rPr>
              <a:t>, </a:t>
            </a:r>
            <a:r>
              <a:rPr lang="zh-CN" altLang="en-US" dirty="0">
                <a:cs typeface="Times New Roman" panose="02020603050405020304" pitchFamily="18" charset="0"/>
              </a:rPr>
              <a:t>则</a:t>
            </a:r>
            <a:r>
              <a:rPr lang="en-US" altLang="zh-CN" i="1" dirty="0">
                <a:cs typeface="Times New Roman" panose="02020603050405020304" pitchFamily="18" charset="0"/>
              </a:rPr>
              <a:t>n</a:t>
            </a:r>
            <a:r>
              <a:rPr lang="zh-CN" altLang="en-US" dirty="0">
                <a:cs typeface="Times New Roman" panose="02020603050405020304" pitchFamily="18" charset="0"/>
              </a:rPr>
              <a:t>阶图中点的度数最大为</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2. </a:t>
            </a:r>
            <a:r>
              <a:rPr lang="zh-CN" altLang="en-US" dirty="0">
                <a:cs typeface="Times New Roman" panose="02020603050405020304" pitchFamily="18" charset="0"/>
              </a:rPr>
              <a:t>根据鸽巢原理</a:t>
            </a:r>
            <a:r>
              <a:rPr lang="en-US" altLang="zh-CN" dirty="0">
                <a:cs typeface="Times New Roman" panose="02020603050405020304" pitchFamily="18" charset="0"/>
              </a:rPr>
              <a:t>, </a:t>
            </a:r>
            <a:r>
              <a:rPr lang="en-US" altLang="zh-CN" i="1" dirty="0">
                <a:cs typeface="Times New Roman" panose="02020603050405020304" pitchFamily="18" charset="0"/>
              </a:rPr>
              <a:t>n</a:t>
            </a:r>
            <a:r>
              <a:rPr lang="zh-CN" altLang="en-US" dirty="0">
                <a:latin typeface="Times New Roman" panose="02020603050405020304" pitchFamily="18" charset="0"/>
              </a:rPr>
              <a:t>−</a:t>
            </a:r>
            <a:r>
              <a:rPr lang="en-US" altLang="zh-CN" dirty="0">
                <a:cs typeface="Times New Roman" panose="02020603050405020304" pitchFamily="18" charset="0"/>
              </a:rPr>
              <a:t>1</a:t>
            </a:r>
            <a:r>
              <a:rPr lang="zh-CN" altLang="en-US" dirty="0">
                <a:cs typeface="Times New Roman" panose="02020603050405020304" pitchFamily="18" charset="0"/>
              </a:rPr>
              <a:t>个点中至少有两个点度数一样</a:t>
            </a:r>
            <a:r>
              <a:rPr lang="en-US" altLang="zh-CN" dirty="0">
                <a:cs typeface="Times New Roman" panose="02020603050405020304" pitchFamily="18" charset="0"/>
              </a:rPr>
              <a:t>;</a:t>
            </a:r>
          </a:p>
          <a:p>
            <a:pPr eaLnBrk="0" hangingPunct="0"/>
            <a:endParaRPr lang="zh-CN" altLang="en-US" dirty="0">
              <a:cs typeface="Times New Roman" panose="02020603050405020304" pitchFamily="18" charset="0"/>
            </a:endParaRPr>
          </a:p>
          <a:p>
            <a:pPr eaLnBrk="0" hangingPunct="0"/>
            <a:r>
              <a:rPr lang="zh-CN" altLang="en-US" dirty="0">
                <a:cs typeface="Times New Roman" panose="02020603050405020304" pitchFamily="18" charset="0"/>
              </a:rPr>
              <a:t>（</a:t>
            </a:r>
            <a:r>
              <a:rPr lang="en-US" altLang="zh-CN" dirty="0">
                <a:cs typeface="Times New Roman" panose="02020603050405020304" pitchFamily="18" charset="0"/>
              </a:rPr>
              <a:t>3</a:t>
            </a:r>
            <a:r>
              <a:rPr lang="zh-CN" altLang="en-US" dirty="0">
                <a:cs typeface="Times New Roman" panose="02020603050405020304" pitchFamily="18" charset="0"/>
              </a:rPr>
              <a:t>）图中有两个孤立点</a:t>
            </a:r>
            <a:r>
              <a:rPr lang="en-US" altLang="zh-CN" dirty="0">
                <a:cs typeface="Times New Roman" panose="02020603050405020304" pitchFamily="18" charset="0"/>
              </a:rPr>
              <a:t>, </a:t>
            </a:r>
            <a:r>
              <a:rPr lang="zh-CN" altLang="en-US" dirty="0">
                <a:cs typeface="Times New Roman" panose="02020603050405020304" pitchFamily="18" charset="0"/>
              </a:rPr>
              <a:t>得证</a:t>
            </a:r>
            <a:r>
              <a:rPr lang="en-US" altLang="zh-CN" dirty="0">
                <a:cs typeface="Times New Roman" panose="02020603050405020304" pitchFamily="18" charset="0"/>
              </a:rPr>
              <a:t>.</a:t>
            </a:r>
            <a:endParaRPr lang="zh-CN" altLang="en-US" dirty="0">
              <a:cs typeface="Times New Roman" panose="02020603050405020304" pitchFamily="18" charset="0"/>
            </a:endParaRPr>
          </a:p>
        </p:txBody>
      </p:sp>
      <p:sp>
        <p:nvSpPr>
          <p:cNvPr id="11" name="文本框 10">
            <a:extLst>
              <a:ext uri="{FF2B5EF4-FFF2-40B4-BE49-F238E27FC236}">
                <a16:creationId xmlns:a16="http://schemas.microsoft.com/office/drawing/2014/main" id="{AF7375EB-D1C8-4135-AAB8-D5F83BE6D707}"/>
              </a:ext>
            </a:extLst>
          </p:cNvPr>
          <p:cNvSpPr txBox="1"/>
          <p:nvPr/>
        </p:nvSpPr>
        <p:spPr>
          <a:xfrm>
            <a:off x="590550" y="3331339"/>
            <a:ext cx="5724128" cy="400110"/>
          </a:xfrm>
          <a:prstGeom prst="rect">
            <a:avLst/>
          </a:prstGeom>
          <a:noFill/>
        </p:spPr>
        <p:txBody>
          <a:bodyPr wrap="square" rtlCol="0">
            <a:spAutoFit/>
          </a:bodyPr>
          <a:lstStyle/>
          <a:p>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个节点，但度只能取</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，共</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个不同的值</a:t>
            </a:r>
          </a:p>
        </p:txBody>
      </p:sp>
      <p:sp>
        <p:nvSpPr>
          <p:cNvPr id="13" name="文本框 12">
            <a:extLst>
              <a:ext uri="{FF2B5EF4-FFF2-40B4-BE49-F238E27FC236}">
                <a16:creationId xmlns:a16="http://schemas.microsoft.com/office/drawing/2014/main" id="{09A29E1B-6E1E-4C3F-A632-6649764B206C}"/>
              </a:ext>
            </a:extLst>
          </p:cNvPr>
          <p:cNvSpPr txBox="1"/>
          <p:nvPr/>
        </p:nvSpPr>
        <p:spPr>
          <a:xfrm>
            <a:off x="590550" y="5455354"/>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两个度为</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的点</a:t>
            </a:r>
          </a:p>
        </p:txBody>
      </p:sp>
      <p:sp>
        <p:nvSpPr>
          <p:cNvPr id="14" name="文本框 13">
            <a:extLst>
              <a:ext uri="{FF2B5EF4-FFF2-40B4-BE49-F238E27FC236}">
                <a16:creationId xmlns:a16="http://schemas.microsoft.com/office/drawing/2014/main" id="{38B68ED2-DCDE-4950-A000-970562349EC1}"/>
              </a:ext>
            </a:extLst>
          </p:cNvPr>
          <p:cNvSpPr txBox="1"/>
          <p:nvPr/>
        </p:nvSpPr>
        <p:spPr>
          <a:xfrm>
            <a:off x="590550" y="4559914"/>
            <a:ext cx="5724128" cy="400110"/>
          </a:xfrm>
          <a:prstGeom prst="rect">
            <a:avLst/>
          </a:prstGeom>
          <a:noFill/>
        </p:spPr>
        <p:txBody>
          <a:bodyPr wrap="square" rtlCol="0">
            <a:spAutoFit/>
          </a:bodyPr>
          <a:lstStyle/>
          <a:p>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 −1</a:t>
            </a:r>
            <a:r>
              <a:rPr lang="zh-CN" altLang="en-US" sz="2000" dirty="0">
                <a:solidFill>
                  <a:srgbClr val="FF9900"/>
                </a:solidFill>
                <a:latin typeface="Times New Roman" panose="02020603050405020304" pitchFamily="18" charset="0"/>
              </a:rPr>
              <a:t>个节点，</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个不同的度</a:t>
            </a:r>
          </a:p>
        </p:txBody>
      </p:sp>
      <p:sp>
        <p:nvSpPr>
          <p:cNvPr id="15" name="文本框 14">
            <a:extLst>
              <a:ext uri="{FF2B5EF4-FFF2-40B4-BE49-F238E27FC236}">
                <a16:creationId xmlns:a16="http://schemas.microsoft.com/office/drawing/2014/main" id="{0562B290-0290-4C9D-B3EC-628859F1B9E1}"/>
              </a:ext>
            </a:extLst>
          </p:cNvPr>
          <p:cNvSpPr txBox="1"/>
          <p:nvPr/>
        </p:nvSpPr>
        <p:spPr>
          <a:xfrm>
            <a:off x="2699792" y="6453188"/>
            <a:ext cx="6444208"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注意有自环时不成立，度可以大于等于</a:t>
            </a:r>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，故要求简单图</a:t>
            </a:r>
          </a:p>
        </p:txBody>
      </p:sp>
    </p:spTree>
    <p:extLst>
      <p:ext uri="{BB962C8B-B14F-4D97-AF65-F5344CB8AC3E}">
        <p14:creationId xmlns:p14="http://schemas.microsoft.com/office/powerpoint/2010/main" val="1907634842"/>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26</a:t>
            </a:fld>
            <a:endParaRPr lang="en-US" altLang="zh-CN"/>
          </a:p>
        </p:txBody>
      </p:sp>
      <p:sp>
        <p:nvSpPr>
          <p:cNvPr id="292871" name="Rectangle 7"/>
          <p:cNvSpPr>
            <a:spLocks noGrp="1" noChangeArrowheads="1"/>
          </p:cNvSpPr>
          <p:nvPr>
            <p:ph type="title"/>
          </p:nvPr>
        </p:nvSpPr>
        <p:spPr/>
        <p:txBody>
          <a:bodyPr/>
          <a:lstStyle/>
          <a:p>
            <a:pPr algn="ctr"/>
            <a:r>
              <a:rPr lang="zh-CN" altLang="en-US">
                <a:latin typeface="Times New Roman" panose="02020603050405020304" pitchFamily="18" charset="0"/>
              </a:rPr>
              <a:t>图的度数列</a:t>
            </a:r>
          </a:p>
        </p:txBody>
      </p:sp>
      <p:sp>
        <p:nvSpPr>
          <p:cNvPr id="292872" name="Rectangle 8"/>
          <p:cNvSpPr>
            <a:spLocks noGrp="1" noChangeArrowheads="1"/>
          </p:cNvSpPr>
          <p:nvPr>
            <p:ph type="body" idx="1"/>
          </p:nvPr>
        </p:nvSpPr>
        <p:spPr>
          <a:xfrm>
            <a:off x="395288" y="1196975"/>
            <a:ext cx="8229600" cy="4895850"/>
          </a:xfrm>
        </p:spPr>
        <p:txBody>
          <a:bodyPr/>
          <a:lstStyle/>
          <a:p>
            <a:pPr marL="457200" indent="-457200">
              <a:lnSpc>
                <a:spcPct val="120000"/>
              </a:lnSpc>
            </a:pPr>
            <a:r>
              <a:rPr lang="en-US" altLang="zh-CN" dirty="0">
                <a:latin typeface="Times New Roman" panose="02020603050405020304" pitchFamily="18" charset="0"/>
              </a:rPr>
              <a:t>1 .</a:t>
            </a:r>
            <a:r>
              <a:rPr lang="en-US" altLang="zh-CN" i="1" dirty="0">
                <a:latin typeface="Times New Roman" panose="02020603050405020304" pitchFamily="18" charset="0"/>
              </a:rPr>
              <a:t> 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为无向图</a:t>
            </a:r>
            <a:r>
              <a:rPr lang="en-US" altLang="zh-CN" i="1" dirty="0">
                <a:latin typeface="Times New Roman" panose="02020603050405020304" pitchFamily="18" charset="0"/>
              </a:rPr>
              <a:t>G</a:t>
            </a:r>
            <a:r>
              <a:rPr lang="zh-CN" altLang="en-US" dirty="0">
                <a:latin typeface="Times New Roman" panose="02020603050405020304" pitchFamily="18" charset="0"/>
              </a:rPr>
              <a:t>的顶点集，称</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度数列</a:t>
            </a:r>
            <a:r>
              <a:rPr lang="zh-CN" altLang="en-US" dirty="0">
                <a:latin typeface="Times New Roman" panose="02020603050405020304" pitchFamily="18" charset="0"/>
              </a:rPr>
              <a:t>  </a:t>
            </a:r>
          </a:p>
          <a:p>
            <a:pPr marL="457200" indent="-457200">
              <a:spcBef>
                <a:spcPct val="40000"/>
              </a:spcBef>
            </a:pPr>
            <a:r>
              <a:rPr lang="en-US" altLang="zh-CN" dirty="0">
                <a:latin typeface="Times New Roman" panose="02020603050405020304" pitchFamily="18" charset="0"/>
              </a:rPr>
              <a:t>2.</a:t>
            </a:r>
            <a:r>
              <a:rPr lang="en-US" altLang="zh-CN" i="1" dirty="0">
                <a:latin typeface="Times New Roman" panose="02020603050405020304" pitchFamily="18" charset="0"/>
              </a:rPr>
              <a:t>  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为有向图</a:t>
            </a:r>
            <a:r>
              <a:rPr lang="en-US" altLang="zh-CN" i="1" dirty="0">
                <a:latin typeface="Times New Roman" panose="02020603050405020304" pitchFamily="18" charset="0"/>
              </a:rPr>
              <a:t>D</a:t>
            </a:r>
            <a:r>
              <a:rPr lang="zh-CN" altLang="en-US" dirty="0">
                <a:latin typeface="Times New Roman" panose="02020603050405020304" pitchFamily="18" charset="0"/>
              </a:rPr>
              <a:t>的顶点集，</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度数列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endParaRPr lang="en-US" altLang="zh-CN" i="1" dirty="0">
              <a:latin typeface="Times New Roman" panose="02020603050405020304" pitchFamily="18" charset="0"/>
            </a:endParaRPr>
          </a:p>
          <a:p>
            <a:pPr marL="457200" indent="-457200">
              <a:lnSpc>
                <a:spcPct val="90000"/>
              </a:lnSpc>
            </a:pPr>
            <a:r>
              <a:rPr lang="en-US" altLang="zh-CN" i="1" dirty="0">
                <a:latin typeface="Times New Roman" panose="02020603050405020304" pitchFamily="18" charset="0"/>
              </a:rPr>
              <a:t>      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出度列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baseline="30000" dirty="0">
                <a:latin typeface="Times New Roman" panose="02020603050405020304" pitchFamily="18" charset="0"/>
              </a:rPr>
              <a:t>+</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endParaRPr lang="en-US" altLang="zh-CN" i="1" dirty="0">
              <a:latin typeface="Times New Roman" panose="02020603050405020304" pitchFamily="18" charset="0"/>
            </a:endParaRPr>
          </a:p>
          <a:p>
            <a:pPr marL="457200" indent="-457200">
              <a:lnSpc>
                <a:spcPct val="90000"/>
              </a:lnSpc>
            </a:pPr>
            <a:r>
              <a:rPr lang="en-US" altLang="zh-CN" i="1" dirty="0">
                <a:latin typeface="Times New Roman" panose="02020603050405020304" pitchFamily="18" charset="0"/>
              </a:rPr>
              <a:t>      D</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入度列</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a:latin typeface="Times New Roman" panose="02020603050405020304" pitchFamily="18" charset="0"/>
              </a:rPr>
              <a:t>d</a:t>
            </a:r>
            <a:r>
              <a:rPr lang="en-US" altLang="zh-CN" baseline="30000"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p>
          <a:p>
            <a:pPr marL="457200" indent="-457200">
              <a:lnSpc>
                <a:spcPct val="90000"/>
              </a:lnSpc>
            </a:pPr>
            <a:r>
              <a:rPr lang="en-US" altLang="zh-CN" dirty="0">
                <a:latin typeface="Times New Roman" panose="02020603050405020304" pitchFamily="18" charset="0"/>
              </a:rPr>
              <a:t>3.  </a:t>
            </a:r>
            <a:r>
              <a:rPr lang="zh-CN" altLang="en-US" dirty="0">
                <a:latin typeface="Times New Roman" panose="02020603050405020304" pitchFamily="18" charset="0"/>
              </a:rPr>
              <a:t>非负整数列</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可 </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简单</a:t>
            </a:r>
            <a:r>
              <a:rPr lang="en-US" altLang="zh-CN" dirty="0">
                <a:solidFill>
                  <a:srgbClr val="A50021"/>
                </a:solidFill>
                <a:latin typeface="Times New Roman" panose="02020603050405020304" pitchFamily="18" charset="0"/>
              </a:rPr>
              <a:t>) </a:t>
            </a:r>
            <a:r>
              <a:rPr lang="zh-CN" altLang="en-US" dirty="0">
                <a:solidFill>
                  <a:srgbClr val="A50021"/>
                </a:solidFill>
                <a:latin typeface="Times New Roman" panose="02020603050405020304" pitchFamily="18" charset="0"/>
              </a:rPr>
              <a:t>图化</a:t>
            </a:r>
            <a:r>
              <a:rPr lang="zh-CN" altLang="en-US" dirty="0">
                <a:latin typeface="Times New Roman" panose="02020603050405020304" pitchFamily="18" charset="0"/>
              </a:rPr>
              <a:t>的当且仅当存在一个</a:t>
            </a:r>
            <a:r>
              <a:rPr lang="en-US" altLang="zh-CN" i="1" dirty="0">
                <a:latin typeface="Times New Roman" panose="02020603050405020304" pitchFamily="18" charset="0"/>
              </a:rPr>
              <a:t>n</a:t>
            </a:r>
            <a:r>
              <a:rPr lang="zh-CN" altLang="en-US" dirty="0">
                <a:latin typeface="Times New Roman" panose="02020603050405020304" pitchFamily="18" charset="0"/>
              </a:rPr>
              <a:t>阶 </a:t>
            </a:r>
            <a:r>
              <a:rPr lang="en-US" altLang="zh-CN" dirty="0">
                <a:latin typeface="Times New Roman" panose="02020603050405020304" pitchFamily="18" charset="0"/>
              </a:rPr>
              <a:t>(</a:t>
            </a:r>
            <a:r>
              <a:rPr lang="zh-CN" altLang="en-US" dirty="0">
                <a:latin typeface="Times New Roman" panose="02020603050405020304" pitchFamily="18" charset="0"/>
              </a:rPr>
              <a:t>简单</a:t>
            </a:r>
            <a:r>
              <a:rPr lang="en-US" altLang="zh-CN" dirty="0">
                <a:latin typeface="Times New Roman" panose="02020603050405020304" pitchFamily="18" charset="0"/>
              </a:rPr>
              <a:t>) </a:t>
            </a:r>
            <a:r>
              <a:rPr lang="zh-CN" altLang="en-US" dirty="0">
                <a:latin typeface="Times New Roman" panose="02020603050405020304" pitchFamily="18" charset="0"/>
              </a:rPr>
              <a:t>图所有顶点的度数的排列与</a:t>
            </a:r>
            <a:r>
              <a:rPr lang="en-US" altLang="zh-CN" i="1" dirty="0">
                <a:latin typeface="Times New Roman" panose="02020603050405020304" pitchFamily="18" charset="0"/>
              </a:rPr>
              <a:t>d</a:t>
            </a:r>
            <a:r>
              <a:rPr lang="zh-CN" altLang="en-US" dirty="0">
                <a:latin typeface="Times New Roman" panose="02020603050405020304" pitchFamily="18" charset="0"/>
              </a:rPr>
              <a:t>相同</a:t>
            </a:r>
            <a:r>
              <a:rPr lang="en-US" altLang="zh-CN" dirty="0">
                <a:latin typeface="Times New Roman" panose="02020603050405020304" pitchFamily="18" charset="0"/>
              </a:rPr>
              <a:t>.</a:t>
            </a: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zh-CN" altLang="en-US" dirty="0">
                <a:latin typeface="Times New Roman" panose="02020603050405020304" pitchFamily="18" charset="0"/>
              </a:rPr>
              <a:t>易知：</a:t>
            </a:r>
            <a:r>
              <a:rPr lang="en-US" altLang="zh-CN" dirty="0">
                <a:latin typeface="Times New Roman" panose="02020603050405020304" pitchFamily="18" charset="0"/>
              </a:rPr>
              <a:t>(2, 4, 6, 8, 10)</a:t>
            </a:r>
            <a:r>
              <a:rPr lang="zh-CN" altLang="en-US" dirty="0">
                <a:latin typeface="Times New Roman" panose="02020603050405020304" pitchFamily="18" charset="0"/>
              </a:rPr>
              <a:t>，</a:t>
            </a:r>
            <a:r>
              <a:rPr lang="en-US" altLang="zh-CN" dirty="0">
                <a:latin typeface="Times New Roman" panose="02020603050405020304" pitchFamily="18" charset="0"/>
              </a:rPr>
              <a:t>(1, 3, 3, 3, 4) </a:t>
            </a:r>
            <a:r>
              <a:rPr lang="zh-CN" altLang="en-US" dirty="0">
                <a:latin typeface="Times New Roman" panose="02020603050405020304" pitchFamily="18" charset="0"/>
              </a:rPr>
              <a:t>是可图化的，后者又是可</a:t>
            </a:r>
          </a:p>
          <a:p>
            <a:pPr marL="457200" indent="-457200">
              <a:lnSpc>
                <a:spcPct val="90000"/>
              </a:lnSpc>
            </a:pPr>
            <a:r>
              <a:rPr lang="zh-CN" altLang="en-US" dirty="0">
                <a:latin typeface="Times New Roman" panose="02020603050405020304" pitchFamily="18" charset="0"/>
              </a:rPr>
              <a:t>简单图化的，而</a:t>
            </a:r>
            <a:r>
              <a:rPr lang="en-US" altLang="zh-CN" dirty="0">
                <a:latin typeface="Times New Roman" panose="02020603050405020304" pitchFamily="18" charset="0"/>
              </a:rPr>
              <a:t>(2, 2, 3, 4, 5)</a:t>
            </a:r>
            <a:r>
              <a:rPr lang="zh-CN" altLang="en-US" dirty="0">
                <a:latin typeface="Times New Roman" panose="02020603050405020304" pitchFamily="18" charset="0"/>
              </a:rPr>
              <a:t>，</a:t>
            </a:r>
            <a:r>
              <a:rPr lang="en-US" altLang="zh-CN" dirty="0">
                <a:latin typeface="Times New Roman" panose="02020603050405020304" pitchFamily="18" charset="0"/>
              </a:rPr>
              <a:t>(3, 3, 3, 4) </a:t>
            </a:r>
            <a:r>
              <a:rPr lang="zh-CN" altLang="en-US" dirty="0">
                <a:latin typeface="Times New Roman" panose="02020603050405020304" pitchFamily="18" charset="0"/>
              </a:rPr>
              <a:t>都不是可简单图化</a:t>
            </a:r>
          </a:p>
          <a:p>
            <a:pPr marL="457200" indent="-457200">
              <a:lnSpc>
                <a:spcPct val="90000"/>
              </a:lnSpc>
            </a:pPr>
            <a:r>
              <a:rPr lang="zh-CN" altLang="en-US" dirty="0">
                <a:latin typeface="Times New Roman" panose="02020603050405020304" pitchFamily="18" charset="0"/>
              </a:rPr>
              <a:t>的，特别是后者也不是可图化的</a:t>
            </a:r>
            <a:endParaRPr lang="zh-CN" altLang="en-US" dirty="0"/>
          </a:p>
        </p:txBody>
      </p:sp>
      <p:sp>
        <p:nvSpPr>
          <p:cNvPr id="5" name="文本框 4">
            <a:extLst>
              <a:ext uri="{FF2B5EF4-FFF2-40B4-BE49-F238E27FC236}">
                <a16:creationId xmlns:a16="http://schemas.microsoft.com/office/drawing/2014/main" id="{21E1027F-9B9E-4E16-A795-BA3BA7B85C4D}"/>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可简单图化的要求比可图化更高</a:t>
            </a:r>
          </a:p>
        </p:txBody>
      </p:sp>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27</a:t>
            </a:fld>
            <a:endParaRPr lang="en-US" altLang="zh-CN"/>
          </a:p>
        </p:txBody>
      </p:sp>
      <p:sp>
        <p:nvSpPr>
          <p:cNvPr id="292871" name="Rectangle 7"/>
          <p:cNvSpPr>
            <a:spLocks noGrp="1" noChangeArrowheads="1"/>
          </p:cNvSpPr>
          <p:nvPr>
            <p:ph type="title"/>
          </p:nvPr>
        </p:nvSpPr>
        <p:spPr/>
        <p:txBody>
          <a:bodyPr/>
          <a:lstStyle/>
          <a:p>
            <a:pPr algn="ctr"/>
            <a:r>
              <a:rPr lang="zh-CN" altLang="en-US" dirty="0">
                <a:latin typeface="Times New Roman" panose="02020603050405020304" pitchFamily="18" charset="0"/>
              </a:rPr>
              <a:t>可图化的条件</a:t>
            </a:r>
          </a:p>
        </p:txBody>
      </p:sp>
      <mc:AlternateContent xmlns:mc="http://schemas.openxmlformats.org/markup-compatibility/2006" xmlns:a14="http://schemas.microsoft.com/office/drawing/2010/main">
        <mc:Choice Requires="a14">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14.3</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非负整数列</a:t>
                </a:r>
                <a:r>
                  <a:rPr lang="en-US" altLang="zh-CN" i="1" dirty="0">
                    <a:latin typeface="Times New Roman" panose="02020603050405020304" pitchFamily="18" charset="0"/>
                    <a:ea typeface="宋体" panose="02010600030101010101" pitchFamily="2" charset="-122"/>
                  </a:rPr>
                  <a:t>d</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d</a:t>
                </a:r>
                <a:r>
                  <a:rPr lang="en-US" altLang="zh-CN" baseline="-25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 </a:t>
                </a:r>
                <a:r>
                  <a:rPr lang="en-US" altLang="zh-CN" i="1" dirty="0">
                    <a:latin typeface="Times New Roman" panose="02020603050405020304" pitchFamily="18" charset="0"/>
                    <a:ea typeface="宋体" panose="02010600030101010101" pitchFamily="2" charset="-122"/>
                  </a:rPr>
                  <a:t>d</a:t>
                </a:r>
                <a:r>
                  <a:rPr lang="en-US" altLang="zh-CN" baseline="-25000" dirty="0">
                    <a:latin typeface="Times New Roman" panose="02020603050405020304" pitchFamily="18" charset="0"/>
                    <a:ea typeface="宋体" panose="02010600030101010101" pitchFamily="2" charset="-122"/>
                  </a:rPr>
                  <a:t>2</a:t>
                </a:r>
                <a:r>
                  <a:rPr lang="en-US" altLang="zh-CN" dirty="0">
                    <a:latin typeface="Times New Roman" panose="02020603050405020304" pitchFamily="18" charset="0"/>
                    <a:ea typeface="宋体" panose="02010600030101010101" pitchFamily="2" charset="-122"/>
                  </a:rPr>
                  <a:t>, …, </a:t>
                </a:r>
                <a:r>
                  <a:rPr lang="en-US" altLang="zh-CN" i="1" dirty="0" err="1">
                    <a:latin typeface="Times New Roman" panose="02020603050405020304" pitchFamily="18" charset="0"/>
                    <a:ea typeface="宋体" panose="02010600030101010101" pitchFamily="2" charset="-122"/>
                  </a:rPr>
                  <a:t>d</a:t>
                </a:r>
                <a:r>
                  <a:rPr lang="en-US" altLang="zh-CN" i="1" baseline="-25000" dirty="0" err="1">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满足</a:t>
                </a:r>
                <a14:m>
                  <m:oMath xmlns:m="http://schemas.openxmlformats.org/officeDocument/2006/math">
                    <m:nary>
                      <m:naryPr>
                        <m:chr m:val="∑"/>
                        <m:limLoc m:val="subSup"/>
                        <m:ctrlPr>
                          <a:rPr lang="en-US" altLang="zh-CN" b="1" i="1" smtClean="0">
                            <a:latin typeface="Cambria Math" panose="02040503050406030204" pitchFamily="18" charset="0"/>
                            <a:ea typeface="宋体" panose="02010600030101010101" pitchFamily="2" charset="-122"/>
                          </a:rPr>
                        </m:ctrlPr>
                      </m:naryPr>
                      <m:sub>
                        <m:r>
                          <a:rPr lang="en-US" altLang="zh-CN" i="1">
                            <a:latin typeface="Cambria Math" panose="02040503050406030204" pitchFamily="18" charset="0"/>
                            <a:ea typeface="宋体" panose="02010600030101010101" pitchFamily="2" charset="-122"/>
                          </a:rPr>
                          <m:t>𝒊</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𝟏</m:t>
                        </m:r>
                      </m:sub>
                      <m:sup>
                        <m:r>
                          <a:rPr lang="en-US" altLang="zh-CN" b="1" i="1" smtClean="0">
                            <a:latin typeface="Cambria Math" panose="02040503050406030204" pitchFamily="18" charset="0"/>
                            <a:ea typeface="宋体" panose="02010600030101010101" pitchFamily="2" charset="-122"/>
                          </a:rPr>
                          <m:t>𝒏</m:t>
                        </m:r>
                      </m:sup>
                      <m:e>
                        <m:sSub>
                          <m:sSubPr>
                            <m:ctrlPr>
                              <a:rPr lang="en-US" altLang="zh-CN" b="1" i="1" smtClean="0">
                                <a:latin typeface="Cambria Math" panose="02040503050406030204" pitchFamily="18" charset="0"/>
                                <a:ea typeface="宋体" panose="02010600030101010101" pitchFamily="2" charset="-122"/>
                              </a:rPr>
                            </m:ctrlPr>
                          </m:sSubPr>
                          <m:e>
                            <m:r>
                              <a:rPr lang="en-US" altLang="zh-CN" b="1" i="1" smtClean="0">
                                <a:latin typeface="Cambria Math" panose="02040503050406030204" pitchFamily="18" charset="0"/>
                                <a:ea typeface="宋体" panose="02010600030101010101" pitchFamily="2" charset="-122"/>
                              </a:rPr>
                              <m:t>𝒅</m:t>
                            </m:r>
                          </m:e>
                          <m:sub>
                            <m:r>
                              <a:rPr lang="en-US" altLang="zh-CN" b="1" i="1" smtClean="0">
                                <a:latin typeface="Cambria Math" panose="02040503050406030204" pitchFamily="18" charset="0"/>
                                <a:ea typeface="宋体" panose="02010600030101010101" pitchFamily="2" charset="-122"/>
                              </a:rPr>
                              <m:t>𝒏</m:t>
                            </m:r>
                          </m:sub>
                        </m:sSub>
                      </m:e>
                    </m:nary>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为偶数时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该数列可图化</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证</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按下列方式可构造出无向图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由</a:t>
                </a:r>
                <a14:m>
                  <m:oMath xmlns:m="http://schemas.openxmlformats.org/officeDocument/2006/math">
                    <m:nary>
                      <m:naryPr>
                        <m:chr m:val="∑"/>
                        <m:limLoc m:val="subSup"/>
                        <m:ctrlPr>
                          <a:rPr lang="en-US" altLang="zh-CN" i="1">
                            <a:latin typeface="Cambria Math" panose="02040503050406030204" pitchFamily="18" charset="0"/>
                            <a:ea typeface="宋体" panose="02010600030101010101" pitchFamily="2" charset="-122"/>
                          </a:rPr>
                        </m:ctrlPr>
                      </m:naryPr>
                      <m:sub>
                        <m:r>
                          <a:rPr lang="en-US" altLang="zh-CN" i="1">
                            <a:latin typeface="Cambria Math" panose="02040503050406030204" pitchFamily="18" charset="0"/>
                            <a:ea typeface="宋体" panose="02010600030101010101" pitchFamily="2" charset="-122"/>
                          </a:rPr>
                          <m:t>𝒊</m:t>
                        </m:r>
                        <m:r>
                          <a:rPr lang="en-US" altLang="zh-CN" i="1">
                            <a:latin typeface="Cambria Math" panose="02040503050406030204" pitchFamily="18" charset="0"/>
                            <a:ea typeface="宋体" panose="02010600030101010101" pitchFamily="2" charset="-122"/>
                          </a:rPr>
                          <m:t>=</m:t>
                        </m:r>
                        <m:r>
                          <a:rPr lang="en-US" altLang="zh-CN" i="1">
                            <a:latin typeface="Cambria Math" panose="02040503050406030204" pitchFamily="18" charset="0"/>
                            <a:ea typeface="宋体" panose="02010600030101010101" pitchFamily="2" charset="-122"/>
                          </a:rPr>
                          <m:t>𝟏</m:t>
                        </m:r>
                      </m:sub>
                      <m:sup>
                        <m:r>
                          <a:rPr lang="en-US" altLang="zh-CN" i="1">
                            <a:latin typeface="Cambria Math" panose="02040503050406030204" pitchFamily="18" charset="0"/>
                            <a:ea typeface="宋体" panose="02010600030101010101" pitchFamily="2" charset="-122"/>
                          </a:rPr>
                          <m:t>𝒏</m:t>
                        </m:r>
                      </m:sup>
                      <m:e>
                        <m:sSub>
                          <m:sSubPr>
                            <m:ctrlPr>
                              <a:rPr lang="en-US" altLang="zh-CN" i="1">
                                <a:latin typeface="Cambria Math" panose="02040503050406030204" pitchFamily="18" charset="0"/>
                                <a:ea typeface="宋体" panose="02010600030101010101" pitchFamily="2" charset="-122"/>
                              </a:rPr>
                            </m:ctrlPr>
                          </m:sSubPr>
                          <m:e>
                            <m:r>
                              <a:rPr lang="en-US" altLang="zh-CN" i="1">
                                <a:latin typeface="Cambria Math" panose="02040503050406030204" pitchFamily="18" charset="0"/>
                                <a:ea typeface="宋体" panose="02010600030101010101" pitchFamily="2" charset="-122"/>
                              </a:rPr>
                              <m:t>𝒅</m:t>
                            </m:r>
                          </m:e>
                          <m:sub>
                            <m:r>
                              <a:rPr lang="en-US" altLang="zh-CN" i="1">
                                <a:latin typeface="Cambria Math" panose="02040503050406030204" pitchFamily="18" charset="0"/>
                                <a:ea typeface="宋体" panose="02010600030101010101" pitchFamily="2" charset="-122"/>
                              </a:rPr>
                              <m:t>𝒏</m:t>
                            </m:r>
                          </m:sub>
                        </m:sSub>
                      </m:e>
                    </m:nary>
                  </m:oMath>
                </a14:m>
                <a:r>
                  <a:rPr lang="zh-CN" altLang="en-US" dirty="0">
                    <a:latin typeface="Times New Roman" panose="02020603050405020304" pitchFamily="18" charset="0"/>
                    <a:ea typeface="宋体" panose="02010600030101010101" pitchFamily="2" charset="-122"/>
                    <a:cs typeface="Times New Roman" panose="02020603050405020304" pitchFamily="18" charset="0"/>
                  </a:rPr>
                  <a:t>为偶数得</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d</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中有</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个奇数 </a:t>
                </a:r>
                <a:r>
                  <a:rPr lang="en-US" altLang="zh-CN" dirty="0">
                    <a:latin typeface="Times New Roman" panose="02020603050405020304" pitchFamily="18" charset="0"/>
                    <a:ea typeface="宋体" panose="02010600030101010101" pitchFamily="2" charset="-122"/>
                    <a:cs typeface="Times New Roman" panose="02020603050405020304" pitchFamily="18" charset="0"/>
                  </a:rPr>
                  <a:t>(2</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k</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en-US" dirty="0">
                    <a:latin typeface="Times New Roman" panose="02020603050405020304" pitchFamily="18" charset="0"/>
                    <a:ea typeface="宋体" panose="02010600030101010101" pitchFamily="2" charset="-122"/>
                    <a:cs typeface="Times New Roman" panose="02020603050405020304" pitchFamily="18" charset="0"/>
                  </a:rPr>
                  <a:t> 对应节点任意两两配对用一条边连接</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则所有节点剩余度数均为偶数</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此时每个节点添加自环直至达到指定度数即可</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14.4</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任意</a:t>
                </a:r>
                <a:r>
                  <a:rPr lang="en-US" altLang="zh-CN" i="1" dirty="0">
                    <a:latin typeface="Times New Roman" panose="02020603050405020304" pitchFamily="18" charset="0"/>
                    <a:ea typeface="宋体" panose="02010600030101010101" pitchFamily="2" charset="-122"/>
                    <a:cs typeface="Times New Roman" panose="02020603050405020304" pitchFamily="18" charset="0"/>
                  </a:rPr>
                  <a:t>n</a:t>
                </a:r>
                <a:r>
                  <a:rPr lang="zh-CN" altLang="en-US" dirty="0">
                    <a:latin typeface="Times New Roman" panose="02020603050405020304" pitchFamily="18" charset="0"/>
                    <a:ea typeface="宋体" panose="02010600030101010101" pitchFamily="2" charset="-122"/>
                    <a:cs typeface="Times New Roman" panose="02020603050405020304" pitchFamily="18" charset="0"/>
                  </a:rPr>
                  <a:t>阶无向简单图满足</a:t>
                </a:r>
                <a:r>
                  <a:rPr lang="zh-CN" altLang="en-US" dirty="0">
                    <a:latin typeface="Times New Roman" panose="02020603050405020304" pitchFamily="18" charset="0"/>
                  </a:rPr>
                  <a:t>Δ</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1</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292872" name="Rectangle 8"/>
              <p:cNvSpPr>
                <a:spLocks noGrp="1" noRot="1" noChangeAspect="1" noMove="1" noResize="1" noEditPoints="1" noAdjustHandles="1" noChangeArrowheads="1" noChangeShapeType="1" noTextEdit="1"/>
              </p:cNvSpPr>
              <p:nvPr>
                <p:ph type="body" idx="1"/>
              </p:nvPr>
            </p:nvSpPr>
            <p:spPr>
              <a:xfrm>
                <a:off x="395288" y="1196975"/>
                <a:ext cx="8229600" cy="4895850"/>
              </a:xfrm>
              <a:blipFill>
                <a:blip r:embed="rId3"/>
                <a:stretch>
                  <a:fillRect l="-2000" t="-12204" r="-1111"/>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99C210BC-1E78-4BAD-907F-8CCAC445F3C1}"/>
              </a:ext>
            </a:extLst>
          </p:cNvPr>
          <p:cNvSpPr txBox="1"/>
          <p:nvPr/>
        </p:nvSpPr>
        <p:spPr>
          <a:xfrm>
            <a:off x="2843808" y="1628800"/>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总度数为偶数⇒是图（可图化的充分条件）</a:t>
            </a:r>
          </a:p>
        </p:txBody>
      </p:sp>
      <p:sp>
        <p:nvSpPr>
          <p:cNvPr id="8" name="文本框 7">
            <a:extLst>
              <a:ext uri="{FF2B5EF4-FFF2-40B4-BE49-F238E27FC236}">
                <a16:creationId xmlns:a16="http://schemas.microsoft.com/office/drawing/2014/main" id="{A6881DB1-7E66-41E5-A027-73DD1624AFEB}"/>
              </a:ext>
            </a:extLst>
          </p:cNvPr>
          <p:cNvSpPr txBox="1"/>
          <p:nvPr/>
        </p:nvSpPr>
        <p:spPr>
          <a:xfrm>
            <a:off x="1709936" y="5260915"/>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排除自环，至多与其他每个节点连一条边</a:t>
            </a:r>
          </a:p>
        </p:txBody>
      </p:sp>
    </p:spTree>
    <p:extLst>
      <p:ext uri="{BB962C8B-B14F-4D97-AF65-F5344CB8AC3E}">
        <p14:creationId xmlns:p14="http://schemas.microsoft.com/office/powerpoint/2010/main" val="1376407182"/>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28</a:t>
            </a:fld>
            <a:endParaRPr lang="en-US" altLang="zh-CN"/>
          </a:p>
        </p:txBody>
      </p:sp>
      <p:sp>
        <p:nvSpPr>
          <p:cNvPr id="292871" name="Rectangle 7"/>
          <p:cNvSpPr>
            <a:spLocks noGrp="1" noChangeArrowheads="1"/>
          </p:cNvSpPr>
          <p:nvPr>
            <p:ph type="title"/>
          </p:nvPr>
        </p:nvSpPr>
        <p:spPr/>
        <p:txBody>
          <a:bodyPr/>
          <a:lstStyle/>
          <a:p>
            <a:pPr algn="ctr"/>
            <a:r>
              <a:rPr lang="zh-CN" altLang="en-US" dirty="0">
                <a:latin typeface="Times New Roman" panose="02020603050405020304" pitchFamily="18" charset="0"/>
              </a:rPr>
              <a:t>可简单图化与可图序列</a:t>
            </a:r>
          </a:p>
        </p:txBody>
      </p:sp>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定义</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14.23</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若</a:t>
            </a:r>
            <a:r>
              <a:rPr lang="zh-CN" altLang="en-US" dirty="0">
                <a:latin typeface="宋体" panose="02010600030101010101" pitchFamily="2" charset="-122"/>
                <a:ea typeface="宋体" panose="02010600030101010101" pitchFamily="2" charset="-122"/>
                <a:cs typeface="Times New Roman" panose="02020603050405020304" pitchFamily="18" charset="0"/>
              </a:rPr>
              <a:t>一个非负整数组是某简单图的度序列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a:t>
            </a:r>
            <a:r>
              <a:rPr lang="zh-CN" altLang="en-US" dirty="0">
                <a:latin typeface="宋体" panose="02010600030101010101" pitchFamily="2" charset="-122"/>
                <a:ea typeface="宋体" panose="02010600030101010101" pitchFamily="2" charset="-122"/>
                <a:cs typeface="Times New Roman" panose="02020603050405020304" pitchFamily="18" charset="0"/>
              </a:rPr>
              <a:t>称其为</a:t>
            </a:r>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可图序列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简称</a:t>
            </a:r>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图序列</a:t>
            </a:r>
            <a:endParaRPr lang="en-US" altLang="zh-CN" dirty="0">
              <a:solidFill>
                <a:srgbClr val="A50021"/>
              </a:solidFill>
              <a:latin typeface="宋体" panose="02010600030101010101" pitchFamily="2" charset="-122"/>
              <a:ea typeface="宋体" panose="02010600030101010101" pitchFamily="2" charset="-122"/>
              <a:cs typeface="Times New Roman" panose="02020603050405020304" pitchFamily="18" charset="0"/>
            </a:endParaRPr>
          </a:p>
          <a:p>
            <a:pPr marL="0" indent="0" eaLnBrk="0" hangingPunct="0"/>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ea typeface="宋体" panose="02010600030101010101" pitchFamily="2" charset="-122"/>
                <a:cs typeface="Times New Roman" panose="02020603050405020304" pitchFamily="18" charset="0"/>
              </a:rPr>
              <a:t>关于图序列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主要研究</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个问题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r>
              <a:rPr lang="en-US" altLang="zh-CN" dirty="0">
                <a:latin typeface="Times New Roman" panose="02020603050405020304" pitchFamily="18" charset="0"/>
                <a:ea typeface="宋体" panose="02010600030101010101" pitchFamily="2" charset="-122"/>
                <a:cs typeface="Times New Roman" panose="02020603050405020304" pitchFamily="18" charset="0"/>
              </a:rPr>
              <a:t>(1)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存在问题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什么样的整数组是图序列</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en-US" altLang="zh-CN" dirty="0">
                <a:latin typeface="Times New Roman" panose="02020603050405020304" pitchFamily="18" charset="0"/>
              </a:rPr>
              <a:t>(2) </a:t>
            </a:r>
            <a:r>
              <a:rPr lang="zh-CN" altLang="en-US" dirty="0">
                <a:latin typeface="Times New Roman" panose="02020603050405020304" pitchFamily="18" charset="0"/>
              </a:rPr>
              <a:t>计数问题</a:t>
            </a:r>
            <a:r>
              <a:rPr lang="en-US" altLang="zh-CN" dirty="0">
                <a:latin typeface="Times New Roman" panose="02020603050405020304" pitchFamily="18" charset="0"/>
              </a:rPr>
              <a:t>: </a:t>
            </a:r>
            <a:r>
              <a:rPr lang="zh-CN" altLang="en-US" dirty="0">
                <a:latin typeface="Times New Roman" panose="02020603050405020304" pitchFamily="18" charset="0"/>
              </a:rPr>
              <a:t>一个图序列对应多少不同构的图</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0" indent="0" eaLnBrk="0" hangingPunct="0"/>
            <a:r>
              <a:rPr lang="en-US" altLang="zh-CN" dirty="0">
                <a:latin typeface="Times New Roman" panose="02020603050405020304" pitchFamily="18" charset="0"/>
                <a:ea typeface="宋体" panose="02010600030101010101" pitchFamily="2" charset="-122"/>
                <a:cs typeface="Times New Roman" panose="02020603050405020304" pitchFamily="18" charset="0"/>
              </a:rPr>
              <a:t>(3)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构造问题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如何画出图序列对应的所有不同构图</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p>
          <a:p>
            <a:pPr marL="0" indent="0" eaLnBrk="0" hangingPunct="0"/>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pPr marL="0" indent="0" eaLnBrk="0" hangingPunct="0"/>
            <a:r>
              <a:rPr lang="zh-CN" altLang="en-US" dirty="0">
                <a:latin typeface="Times New Roman" panose="02020603050405020304" pitchFamily="18" charset="0"/>
              </a:rPr>
              <a:t>研究现状</a:t>
            </a:r>
            <a:r>
              <a:rPr lang="en-US" altLang="zh-CN" dirty="0">
                <a:latin typeface="Times New Roman" panose="02020603050405020304" pitchFamily="18" charset="0"/>
                <a:sym typeface="Wingdings" panose="05000000000000000000" pitchFamily="2" charset="2"/>
              </a:rPr>
              <a:t>: (1) </a:t>
            </a:r>
            <a:r>
              <a:rPr lang="zh-CN" altLang="en-US" dirty="0">
                <a:latin typeface="Times New Roman" panose="02020603050405020304" pitchFamily="18" charset="0"/>
                <a:sym typeface="Wingdings" panose="05000000000000000000" pitchFamily="2" charset="2"/>
              </a:rPr>
              <a:t>彻底解决了</a:t>
            </a:r>
            <a:r>
              <a:rPr lang="en-US" altLang="zh-CN" dirty="0">
                <a:latin typeface="Times New Roman" panose="02020603050405020304" pitchFamily="18" charset="0"/>
                <a:sym typeface="Wingdings" panose="05000000000000000000" pitchFamily="2" charset="2"/>
              </a:rPr>
              <a:t>, (2) </a:t>
            </a:r>
            <a:r>
              <a:rPr lang="zh-CN" altLang="en-US" dirty="0">
                <a:latin typeface="Times New Roman" panose="02020603050405020304" pitchFamily="18" charset="0"/>
                <a:sym typeface="Wingdings" panose="05000000000000000000" pitchFamily="2" charset="2"/>
              </a:rPr>
              <a:t>解决得不好</a:t>
            </a:r>
            <a:r>
              <a:rPr lang="en-US" altLang="zh-CN" dirty="0">
                <a:latin typeface="Times New Roman" panose="02020603050405020304" pitchFamily="18" charset="0"/>
                <a:sym typeface="Wingdings" panose="05000000000000000000" pitchFamily="2" charset="2"/>
              </a:rPr>
              <a:t>, (3) </a:t>
            </a:r>
            <a:r>
              <a:rPr lang="zh-CN" altLang="en-US" dirty="0">
                <a:latin typeface="Times New Roman" panose="02020603050405020304" pitchFamily="18" charset="0"/>
                <a:sym typeface="Wingdings" panose="05000000000000000000" pitchFamily="2" charset="2"/>
              </a:rPr>
              <a:t>没有解决</a:t>
            </a:r>
            <a:r>
              <a:rPr lang="en-US" altLang="zh-CN" dirty="0">
                <a:latin typeface="Times New Roman" panose="02020603050405020304" pitchFamily="18" charset="0"/>
                <a:sym typeface="Wingdings" panose="05000000000000000000" pitchFamily="2" charset="2"/>
              </a:rPr>
              <a:t>.</a:t>
            </a:r>
            <a:endParaRPr lang="zh-CN" altLang="en-US" dirty="0">
              <a:latin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867666821"/>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29</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2024-04-01</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216146591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EFC0F4F-C562-47D7-9912-20FC0A002325}" type="slidenum">
              <a:rPr lang="en-US" altLang="zh-CN"/>
              <a:pPr/>
              <a:t>3</a:t>
            </a:fld>
            <a:endParaRPr lang="en-US" altLang="zh-CN"/>
          </a:p>
        </p:txBody>
      </p:sp>
      <p:sp>
        <p:nvSpPr>
          <p:cNvPr id="272387"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第十四章</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图的基本概念</a:t>
            </a:r>
          </a:p>
        </p:txBody>
      </p:sp>
      <p:sp>
        <p:nvSpPr>
          <p:cNvPr id="272399" name="Rectangle 15"/>
          <p:cNvSpPr>
            <a:spLocks noGrp="1" noChangeArrowheads="1"/>
          </p:cNvSpPr>
          <p:nvPr>
            <p:ph type="body" idx="1"/>
          </p:nvPr>
        </p:nvSpPr>
        <p:spPr>
          <a:xfrm>
            <a:off x="395288" y="1341438"/>
            <a:ext cx="8229600" cy="4525962"/>
          </a:xfrm>
        </p:spPr>
        <p:txBody>
          <a:bodyPr/>
          <a:lstStyle/>
          <a:p>
            <a:r>
              <a:rPr lang="zh-CN" altLang="en-US"/>
              <a:t>主要内容</a:t>
            </a:r>
          </a:p>
          <a:p>
            <a:pPr>
              <a:buClr>
                <a:srgbClr val="FF9900"/>
              </a:buClr>
              <a:buFont typeface="Wingdings" panose="05000000000000000000" pitchFamily="2" charset="2"/>
              <a:buChar char="l"/>
            </a:pPr>
            <a:r>
              <a:rPr lang="zh-CN" altLang="en-US"/>
              <a:t>图</a:t>
            </a:r>
          </a:p>
          <a:p>
            <a:pPr>
              <a:buClr>
                <a:srgbClr val="FF9900"/>
              </a:buClr>
              <a:buFont typeface="Wingdings" panose="05000000000000000000" pitchFamily="2" charset="2"/>
              <a:buChar char="l"/>
            </a:pPr>
            <a:r>
              <a:rPr lang="zh-CN" altLang="en-US"/>
              <a:t>通路与回路</a:t>
            </a:r>
          </a:p>
          <a:p>
            <a:pPr>
              <a:buClr>
                <a:srgbClr val="FF9900"/>
              </a:buClr>
              <a:buFont typeface="Wingdings" panose="05000000000000000000" pitchFamily="2" charset="2"/>
              <a:buChar char="l"/>
            </a:pPr>
            <a:r>
              <a:rPr lang="zh-CN" altLang="en-US"/>
              <a:t>图的连通性</a:t>
            </a:r>
          </a:p>
          <a:p>
            <a:pPr>
              <a:buClr>
                <a:srgbClr val="FF9900"/>
              </a:buClr>
              <a:buFont typeface="Wingdings" panose="05000000000000000000" pitchFamily="2" charset="2"/>
              <a:buChar char="l"/>
            </a:pPr>
            <a:r>
              <a:rPr lang="zh-CN" altLang="en-US"/>
              <a:t>图的矩阵表示</a:t>
            </a:r>
          </a:p>
          <a:p>
            <a:pPr>
              <a:buClr>
                <a:srgbClr val="FF9900"/>
              </a:buClr>
              <a:buFont typeface="Wingdings" panose="05000000000000000000" pitchFamily="2" charset="2"/>
              <a:buChar char="l"/>
            </a:pPr>
            <a:r>
              <a:rPr lang="zh-CN" altLang="en-US"/>
              <a:t>图的运算</a:t>
            </a:r>
          </a:p>
          <a:p>
            <a:pPr>
              <a:spcBef>
                <a:spcPct val="55000"/>
              </a:spcBef>
              <a:buClr>
                <a:srgbClr val="FF6600"/>
              </a:buClr>
            </a:pPr>
            <a:r>
              <a:rPr lang="zh-CN" altLang="en-US"/>
              <a:t>预备知识</a:t>
            </a:r>
          </a:p>
          <a:p>
            <a:pPr>
              <a:buClr>
                <a:srgbClr val="FF9900"/>
              </a:buClr>
              <a:buFont typeface="Wingdings" panose="05000000000000000000" pitchFamily="2" charset="2"/>
              <a:buChar char="l"/>
            </a:pPr>
            <a:r>
              <a:rPr lang="zh-CN" altLang="en-US"/>
              <a:t>多重集合</a:t>
            </a:r>
            <a:r>
              <a:rPr lang="en-US" altLang="zh-CN">
                <a:latin typeface="宋体" panose="02010600030101010101" pitchFamily="2" charset="-122"/>
              </a:rPr>
              <a:t>——</a:t>
            </a:r>
            <a:r>
              <a:rPr lang="zh-CN" altLang="en-US"/>
              <a:t>元素可以重复出现的集合</a:t>
            </a:r>
          </a:p>
          <a:p>
            <a:pPr>
              <a:buClr>
                <a:srgbClr val="FF9900"/>
              </a:buClr>
              <a:buFont typeface="Wingdings" panose="05000000000000000000" pitchFamily="2" charset="2"/>
              <a:buChar char="l"/>
            </a:pPr>
            <a:r>
              <a:rPr lang="zh-CN" altLang="en-US"/>
              <a:t>无序集</a:t>
            </a:r>
            <a:r>
              <a:rPr lang="en-US" altLang="zh-CN">
                <a:latin typeface="宋体" panose="02010600030101010101" pitchFamily="2" charset="-122"/>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r>
              <a:rPr lang="en-US" altLang="zh-CN" i="1">
                <a:latin typeface="Times New Roman" panose="02020603050405020304" pitchFamily="18" charset="0"/>
              </a:rPr>
              <a:t>x</a:t>
            </a:r>
            <a:r>
              <a:rPr lang="en-US" altLang="zh-CN">
                <a:latin typeface="Times New Roman" panose="02020603050405020304" pitchFamily="18" charset="0"/>
              </a:rPr>
              <a:t>,</a:t>
            </a:r>
            <a:r>
              <a:rPr lang="en-US" altLang="zh-CN" i="1">
                <a:latin typeface="Times New Roman" panose="02020603050405020304" pitchFamily="18" charset="0"/>
              </a:rPr>
              <a:t>y</a:t>
            </a:r>
            <a:r>
              <a:rPr lang="en-US" altLang="zh-CN">
                <a:latin typeface="Times New Roman" panose="02020603050405020304" pitchFamily="18" charset="0"/>
              </a:rPr>
              <a:t>) | </a:t>
            </a:r>
            <a:r>
              <a:rPr lang="en-US" altLang="zh-CN" i="1">
                <a:latin typeface="Times New Roman" panose="02020603050405020304" pitchFamily="18" charset="0"/>
              </a:rPr>
              <a:t>x</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A</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y</a:t>
            </a:r>
            <a:r>
              <a:rPr lang="en-US" altLang="zh-CN">
                <a:latin typeface="Times New Roman" panose="02020603050405020304" pitchFamily="18" charset="0"/>
                <a:sym typeface="Symbol" panose="05050102010706020507" pitchFamily="18" charset="2"/>
              </a:rPr>
              <a:t></a:t>
            </a:r>
            <a:r>
              <a:rPr lang="en-US" altLang="zh-CN" i="1">
                <a:latin typeface="Times New Roman" panose="02020603050405020304" pitchFamily="18" charset="0"/>
              </a:rPr>
              <a:t>B</a:t>
            </a:r>
            <a:r>
              <a:rPr lang="en-US" altLang="zh-CN">
                <a:latin typeface="Times New Roman" panose="02020603050405020304" pitchFamily="18" charset="0"/>
              </a:rPr>
              <a: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2387"/>
                                        </p:tgtEl>
                                        <p:attrNameLst>
                                          <p:attrName>style.visibility</p:attrName>
                                        </p:attrNameLst>
                                      </p:cBhvr>
                                      <p:to>
                                        <p:strVal val="visible"/>
                                      </p:to>
                                    </p:set>
                                    <p:anim calcmode="lin" valueType="num">
                                      <p:cBhvr additive="base">
                                        <p:cTn id="7" dur="1000" fill="hold"/>
                                        <p:tgtEl>
                                          <p:spTgt spid="272387"/>
                                        </p:tgtEl>
                                        <p:attrNameLst>
                                          <p:attrName>ppt_x</p:attrName>
                                        </p:attrNameLst>
                                      </p:cBhvr>
                                      <p:tavLst>
                                        <p:tav tm="0">
                                          <p:val>
                                            <p:strVal val="0-#ppt_w/2"/>
                                          </p:val>
                                        </p:tav>
                                        <p:tav tm="100000">
                                          <p:val>
                                            <p:strVal val="#ppt_x"/>
                                          </p:val>
                                        </p:tav>
                                      </p:tavLst>
                                    </p:anim>
                                    <p:anim calcmode="lin" valueType="num">
                                      <p:cBhvr additive="base">
                                        <p:cTn id="8" dur="1000" fill="hold"/>
                                        <p:tgtEl>
                                          <p:spTgt spid="2723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8FBB831-80FA-49D1-8A47-72AE793EED32}" type="slidenum">
              <a:rPr lang="en-US" altLang="zh-CN"/>
              <a:pPr/>
              <a:t>30</a:t>
            </a:fld>
            <a:endParaRPr lang="en-US" altLang="zh-CN"/>
          </a:p>
        </p:txBody>
      </p:sp>
      <p:sp>
        <p:nvSpPr>
          <p:cNvPr id="292871" name="Rectangle 7"/>
          <p:cNvSpPr>
            <a:spLocks noGrp="1" noChangeArrowheads="1"/>
          </p:cNvSpPr>
          <p:nvPr>
            <p:ph type="title"/>
          </p:nvPr>
        </p:nvSpPr>
        <p:spPr/>
        <p:txBody>
          <a:bodyPr/>
          <a:lstStyle/>
          <a:p>
            <a:pPr algn="ctr"/>
            <a:r>
              <a:rPr lang="en-US" altLang="zh-CN" dirty="0">
                <a:latin typeface="Times New Roman" panose="02020603050405020304" pitchFamily="18" charset="0"/>
              </a:rPr>
              <a:t>Havel-Hakimi</a:t>
            </a:r>
            <a:r>
              <a:rPr lang="zh-CN" altLang="en-US" dirty="0">
                <a:latin typeface="Times New Roman" panose="02020603050405020304" pitchFamily="18" charset="0"/>
              </a:rPr>
              <a:t>算法</a:t>
            </a:r>
          </a:p>
        </p:txBody>
      </p:sp>
      <p:sp>
        <p:nvSpPr>
          <p:cNvPr id="292872" name="Rectangle 8"/>
          <p:cNvSpPr>
            <a:spLocks noGrp="1" noChangeArrowheads="1"/>
          </p:cNvSpPr>
          <p:nvPr>
            <p:ph type="body" idx="1"/>
          </p:nvPr>
        </p:nvSpPr>
        <p:spPr>
          <a:xfrm>
            <a:off x="395288" y="1196975"/>
            <a:ext cx="8229600" cy="4895850"/>
          </a:xfrm>
        </p:spPr>
        <p:txBody>
          <a:bodyPr/>
          <a:lstStyle/>
          <a:p>
            <a:pPr marL="0" indent="0" eaLnBrk="0" hangingPunct="0"/>
            <a:r>
              <a:rPr lang="zh-CN" altLang="en-US" dirty="0">
                <a:solidFill>
                  <a:srgbClr val="A50021"/>
                </a:solidFill>
                <a:latin typeface="宋体" panose="02010600030101010101" pitchFamily="2" charset="-122"/>
                <a:ea typeface="宋体" panose="02010600030101010101" pitchFamily="2" charset="-122"/>
                <a:cs typeface="Times New Roman" panose="02020603050405020304" pitchFamily="18" charset="0"/>
              </a:rPr>
              <a:t>定理</a:t>
            </a:r>
            <a:r>
              <a:rPr lang="en-US" altLang="zh-CN" dirty="0">
                <a:solidFill>
                  <a:srgbClr val="A50021"/>
                </a:solidFill>
                <a:latin typeface="Times New Roman" panose="02020603050405020304" pitchFamily="18" charset="0"/>
                <a:ea typeface="宋体" panose="02010600030101010101" pitchFamily="2" charset="-122"/>
                <a:cs typeface="Times New Roman" panose="02020603050405020304" pitchFamily="18" charset="0"/>
              </a:rPr>
              <a:t>14.2*</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rPr>
              <a:t>非负整数组</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zh-CN" altLang="en-US" dirty="0">
                <a:latin typeface="Times New Roman" panose="02020603050405020304" pitchFamily="18" charset="0"/>
              </a:rPr>
              <a:t>且度数和为偶数</a:t>
            </a:r>
            <a:r>
              <a:rPr lang="en-US" altLang="zh-CN" dirty="0">
                <a:latin typeface="Times New Roman" panose="02020603050405020304" pitchFamily="18" charset="0"/>
              </a:rPr>
              <a:t>, </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3, </a:t>
            </a:r>
            <a:r>
              <a:rPr lang="en-US" altLang="zh-CN" i="1" dirty="0">
                <a:latin typeface="Times New Roman" panose="02020603050405020304" pitchFamily="18" charset="0"/>
              </a:rPr>
              <a:t>d</a:t>
            </a:r>
            <a:r>
              <a:rPr lang="zh-CN" altLang="en-US" dirty="0">
                <a:latin typeface="Times New Roman" panose="02020603050405020304" pitchFamily="18" charset="0"/>
              </a:rPr>
              <a:t>≥</a:t>
            </a:r>
            <a:r>
              <a:rPr lang="en-US" altLang="zh-CN" dirty="0">
                <a:latin typeface="Times New Roman" panose="02020603050405020304" pitchFamily="18" charset="0"/>
              </a:rPr>
              <a:t>1, </a:t>
            </a:r>
            <a:r>
              <a:rPr lang="zh-CN" altLang="en-US" dirty="0">
                <a:latin typeface="Times New Roman" panose="02020603050405020304" pitchFamily="18" charset="0"/>
              </a:rPr>
              <a:t>则</a:t>
            </a:r>
            <a:r>
              <a:rPr lang="en-US" altLang="zh-CN" i="1" dirty="0">
                <a:latin typeface="Times New Roman" panose="02020603050405020304" pitchFamily="18" charset="0"/>
              </a:rPr>
              <a:t>d</a:t>
            </a:r>
            <a:r>
              <a:rPr lang="zh-CN" altLang="en-US" dirty="0">
                <a:latin typeface="Times New Roman" panose="02020603050405020304" pitchFamily="18" charset="0"/>
              </a:rPr>
              <a:t>是图序列当且仅当</a:t>
            </a:r>
            <a:endParaRPr lang="en-US" altLang="zh-CN" dirty="0">
              <a:latin typeface="Times New Roman" panose="02020603050405020304" pitchFamily="18" charset="0"/>
            </a:endParaRPr>
          </a:p>
          <a:p>
            <a:pPr marL="0" indent="0" eaLnBrk="0" hangingPunct="0"/>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1, </a:t>
            </a:r>
            <a:r>
              <a:rPr lang="en-US" altLang="zh-CN" i="1" dirty="0">
                <a:latin typeface="Times New Roman" panose="02020603050405020304" pitchFamily="18" charset="0"/>
              </a:rPr>
              <a:t>d</a:t>
            </a:r>
            <a:r>
              <a:rPr lang="en-US" altLang="zh-CN" baseline="-25000" dirty="0">
                <a:latin typeface="Times New Roman" panose="02020603050405020304" pitchFamily="18" charset="0"/>
              </a:rPr>
              <a:t>3</a:t>
            </a:r>
            <a:r>
              <a:rPr lang="zh-CN" altLang="en-US" dirty="0">
                <a:latin typeface="Times New Roman" panose="02020603050405020304" pitchFamily="18" charset="0"/>
              </a:rPr>
              <a:t>−</a:t>
            </a:r>
            <a:r>
              <a:rPr lang="en-US" altLang="zh-CN" dirty="0">
                <a:latin typeface="Times New Roman" panose="02020603050405020304" pitchFamily="18" charset="0"/>
              </a:rPr>
              <a:t>1, …, </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+1</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 </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d</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zh-CN" altLang="en-US" dirty="0">
                <a:latin typeface="Times New Roman" panose="02020603050405020304" pitchFamily="18" charset="0"/>
              </a:rPr>
              <a:t>是图序列</a:t>
            </a:r>
            <a:endParaRPr lang="en-US" altLang="zh-CN" dirty="0">
              <a:latin typeface="Times New Roman" panose="02020603050405020304" pitchFamily="18" charset="0"/>
            </a:endParaRPr>
          </a:p>
          <a:p>
            <a:pPr marL="0" indent="0" eaLnBrk="0" hangingPunct="0"/>
            <a:endParaRPr lang="en-US" altLang="zh-CN" dirty="0">
              <a:latin typeface="Times New Roman" panose="02020603050405020304" pitchFamily="18" charset="0"/>
            </a:endParaRPr>
          </a:p>
          <a:p>
            <a:pPr marL="0" indent="0" eaLnBrk="0" hangingPunc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eaLnBrk="0" hangingPunct="0"/>
            <a:r>
              <a:rPr lang="en-US" altLang="zh-CN" i="1" dirty="0">
                <a:latin typeface="Times New Roman" panose="02020603050405020304" pitchFamily="18" charset="0"/>
              </a:rPr>
              <a:t>d</a:t>
            </a:r>
            <a:r>
              <a:rPr lang="en-US" altLang="zh-CN" baseline="-25000" dirty="0">
                <a:latin typeface="Times New Roman" panose="02020603050405020304" pitchFamily="18" charset="0"/>
              </a:rPr>
              <a:t>2</a:t>
            </a:r>
            <a:r>
              <a:rPr lang="zh-CN" altLang="en-US" dirty="0">
                <a:latin typeface="Times New Roman" panose="02020603050405020304" pitchFamily="18" charset="0"/>
              </a:rPr>
              <a:t>到</a:t>
            </a:r>
            <a:r>
              <a:rPr lang="en-US" altLang="zh-CN" i="1" dirty="0">
                <a:latin typeface="Times New Roman" panose="02020603050405020304" pitchFamily="18" charset="0"/>
              </a:rPr>
              <a:t>d</a:t>
            </a:r>
            <a:r>
              <a:rPr lang="en-US" altLang="zh-CN" i="1" baseline="-25000" dirty="0">
                <a:latin typeface="Times New Roman" panose="02020603050405020304" pitchFamily="18" charset="0"/>
              </a:rPr>
              <a:t>d</a:t>
            </a:r>
            <a:r>
              <a:rPr lang="en-US" altLang="zh-CN" baseline="-50000" dirty="0">
                <a:latin typeface="Times New Roman" panose="02020603050405020304" pitchFamily="18" charset="0"/>
              </a:rPr>
              <a:t>1</a:t>
            </a:r>
            <a:r>
              <a:rPr lang="en-US" altLang="zh-CN" baseline="-25000" dirty="0">
                <a:latin typeface="Times New Roman" panose="02020603050405020304" pitchFamily="18" charset="0"/>
              </a:rPr>
              <a:t>+1</a:t>
            </a:r>
            <a:r>
              <a:rPr lang="zh-CN" altLang="en-US" dirty="0">
                <a:latin typeface="Times New Roman" panose="02020603050405020304" pitchFamily="18" charset="0"/>
              </a:rPr>
              <a:t>对应</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a:t>
            </a:r>
            <a:r>
              <a:rPr lang="en-US" altLang="zh-CN" dirty="0">
                <a:latin typeface="Times New Roman" panose="02020603050405020304" pitchFamily="18" charset="0"/>
              </a:rPr>
              <a:t>, </a:t>
            </a:r>
            <a:r>
              <a:rPr lang="zh-CN" altLang="en-US" dirty="0">
                <a:latin typeface="Times New Roman" panose="02020603050405020304" pitchFamily="18" charset="0"/>
              </a:rPr>
              <a:t>相当于节点</a:t>
            </a:r>
            <a:r>
              <a:rPr lang="en-US" altLang="zh-CN" dirty="0">
                <a:latin typeface="Times New Roman" panose="02020603050405020304" pitchFamily="18" charset="0"/>
              </a:rPr>
              <a:t>1</a:t>
            </a:r>
            <a:r>
              <a:rPr lang="zh-CN" altLang="en-US" dirty="0">
                <a:latin typeface="Times New Roman" panose="02020603050405020304" pitchFamily="18" charset="0"/>
              </a:rPr>
              <a:t>恰好与这</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个节点相邻</a:t>
            </a:r>
            <a:r>
              <a:rPr lang="en-US" altLang="zh-CN" dirty="0">
                <a:latin typeface="Times New Roman" panose="02020603050405020304" pitchFamily="18" charset="0"/>
              </a:rPr>
              <a:t>, </a:t>
            </a:r>
            <a:r>
              <a:rPr lang="zh-CN" altLang="en-US" dirty="0">
                <a:latin typeface="Times New Roman" panose="02020603050405020304" pitchFamily="18" charset="0"/>
              </a:rPr>
              <a:t>删除节点</a:t>
            </a:r>
            <a:r>
              <a:rPr lang="en-US" altLang="zh-CN" dirty="0">
                <a:latin typeface="Times New Roman" panose="02020603050405020304" pitchFamily="18" charset="0"/>
              </a:rPr>
              <a:t>1</a:t>
            </a:r>
            <a:r>
              <a:rPr lang="zh-CN" altLang="en-US" dirty="0">
                <a:latin typeface="Times New Roman" panose="02020603050405020304" pitchFamily="18" charset="0"/>
              </a:rPr>
              <a:t>及其所有关联边不破坏简单图的性质</a:t>
            </a:r>
            <a:r>
              <a:rPr lang="en-US" altLang="zh-CN" dirty="0">
                <a:latin typeface="Times New Roman" panose="02020603050405020304" pitchFamily="18" charset="0"/>
              </a:rPr>
              <a:t>.</a:t>
            </a:r>
          </a:p>
          <a:p>
            <a:pPr marL="0" indent="0" eaLnBrk="0" hangingPunct="0"/>
            <a:r>
              <a:rPr lang="zh-CN" altLang="en-US" dirty="0">
                <a:latin typeface="Times New Roman" panose="02020603050405020304" pitchFamily="18" charset="0"/>
              </a:rPr>
              <a:t>反过来</a:t>
            </a:r>
            <a:r>
              <a:rPr lang="en-US" altLang="zh-CN" dirty="0">
                <a:latin typeface="Times New Roman" panose="02020603050405020304" pitchFamily="18" charset="0"/>
              </a:rPr>
              <a:t>, </a:t>
            </a:r>
            <a:r>
              <a:rPr lang="zh-CN" altLang="en-US" dirty="0">
                <a:latin typeface="Times New Roman" panose="02020603050405020304" pitchFamily="18" charset="0"/>
              </a:rPr>
              <a:t>增加一个度为</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的节点与前</a:t>
            </a:r>
            <a:r>
              <a:rPr lang="en-US" altLang="zh-CN" i="1" dirty="0">
                <a:latin typeface="Times New Roman" panose="02020603050405020304" pitchFamily="18" charset="0"/>
              </a:rPr>
              <a:t>d</a:t>
            </a:r>
            <a:r>
              <a:rPr lang="en-US" altLang="zh-CN" baseline="-25000" dirty="0">
                <a:latin typeface="Times New Roman" panose="02020603050405020304" pitchFamily="18" charset="0"/>
              </a:rPr>
              <a:t>1</a:t>
            </a:r>
            <a:r>
              <a:rPr lang="zh-CN" altLang="en-US" dirty="0">
                <a:latin typeface="Times New Roman" panose="02020603050405020304" pitchFamily="18" charset="0"/>
              </a:rPr>
              <a:t>个节点相邻也不会破坏简单图的性质</a:t>
            </a:r>
            <a:r>
              <a:rPr lang="en-US" altLang="zh-CN" dirty="0">
                <a:latin typeface="Times New Roman" panose="02020603050405020304" pitchFamily="18" charset="0"/>
              </a:rPr>
              <a:t>.</a:t>
            </a:r>
          </a:p>
          <a:p>
            <a:pPr marL="0" indent="0" eaLnBrk="0" hangingPunct="0"/>
            <a:endParaRPr lang="en-US" altLang="zh-CN" dirty="0">
              <a:latin typeface="Times New Roman" panose="02020603050405020304" pitchFamily="18" charset="0"/>
            </a:endParaRPr>
          </a:p>
          <a:p>
            <a:pPr marL="0" indent="0" eaLnBrk="0" hangingPunct="0"/>
            <a:r>
              <a:rPr lang="zh-CN" altLang="en-US" dirty="0">
                <a:latin typeface="Times New Roman" panose="02020603050405020304" pitchFamily="18" charset="0"/>
              </a:rPr>
              <a:t>证 </a:t>
            </a:r>
            <a:r>
              <a:rPr lang="en-US" altLang="zh-CN" dirty="0">
                <a:latin typeface="Times New Roman" panose="02020603050405020304" pitchFamily="18" charset="0"/>
              </a:rPr>
              <a:t>(</a:t>
            </a:r>
            <a:r>
              <a:rPr lang="zh-CN" altLang="en-US" dirty="0">
                <a:latin typeface="Times New Roman" panose="02020603050405020304" pitchFamily="18" charset="0"/>
              </a:rPr>
              <a:t>略</a:t>
            </a:r>
            <a:r>
              <a:rPr lang="en-US" altLang="zh-CN" dirty="0">
                <a:latin typeface="Times New Roman" panose="02020603050405020304" pitchFamily="18" charset="0"/>
              </a:rPr>
              <a:t>)</a:t>
            </a:r>
          </a:p>
          <a:p>
            <a:pPr marL="0" indent="0" eaLnBrk="0" hangingPunct="0"/>
            <a:endParaRPr lang="zh-CN" altLang="en-US" dirty="0">
              <a:latin typeface="Times New Roman" panose="02020603050405020304" pitchFamily="18" charset="0"/>
            </a:endParaRPr>
          </a:p>
        </p:txBody>
      </p:sp>
      <p:sp>
        <p:nvSpPr>
          <p:cNvPr id="8" name="文本框 7">
            <a:extLst>
              <a:ext uri="{FF2B5EF4-FFF2-40B4-BE49-F238E27FC236}">
                <a16:creationId xmlns:a16="http://schemas.microsoft.com/office/drawing/2014/main" id="{9095F9D9-6F14-4F42-ACD7-55DABFD1E9C6}"/>
              </a:ext>
            </a:extLst>
          </p:cNvPr>
          <p:cNvSpPr txBox="1"/>
          <p:nvPr/>
        </p:nvSpPr>
        <p:spPr>
          <a:xfrm>
            <a:off x="2051720" y="2492896"/>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注意少了一个整数，是</a:t>
            </a:r>
            <a:r>
              <a:rPr lang="en-US" altLang="zh-CN" sz="2000" i="1" dirty="0">
                <a:solidFill>
                  <a:srgbClr val="FF9900"/>
                </a:solidFill>
                <a:latin typeface="Times New Roman" panose="02020603050405020304" pitchFamily="18" charset="0"/>
              </a:rPr>
              <a:t>d</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到</a:t>
            </a:r>
            <a:r>
              <a:rPr lang="en-US" altLang="zh-CN" sz="2000" i="1" dirty="0" err="1">
                <a:solidFill>
                  <a:srgbClr val="FF9900"/>
                </a:solidFill>
                <a:latin typeface="Times New Roman" panose="02020603050405020304" pitchFamily="18" charset="0"/>
              </a:rPr>
              <a:t>d</a:t>
            </a:r>
            <a:r>
              <a:rPr lang="en-US" altLang="zh-CN" sz="2000" i="1" baseline="-25000" dirty="0" err="1">
                <a:solidFill>
                  <a:srgbClr val="FF9900"/>
                </a:solidFill>
                <a:latin typeface="Times New Roman" panose="02020603050405020304" pitchFamily="18" charset="0"/>
              </a:rPr>
              <a:t>n</a:t>
            </a:r>
            <a:endParaRPr lang="zh-CN" altLang="en-US" sz="2000" i="1" baseline="-25000" dirty="0">
              <a:solidFill>
                <a:srgbClr val="FF9900"/>
              </a:solidFill>
              <a:latin typeface="Times New Roman" panose="02020603050405020304" pitchFamily="18" charset="0"/>
            </a:endParaRPr>
          </a:p>
        </p:txBody>
      </p:sp>
      <p:sp>
        <p:nvSpPr>
          <p:cNvPr id="10" name="文本框 9">
            <a:extLst>
              <a:ext uri="{FF2B5EF4-FFF2-40B4-BE49-F238E27FC236}">
                <a16:creationId xmlns:a16="http://schemas.microsoft.com/office/drawing/2014/main" id="{1734E269-197C-4638-A6ED-3A8F90B7A07C}"/>
              </a:ext>
            </a:extLst>
          </p:cNvPr>
          <p:cNvSpPr txBox="1"/>
          <p:nvPr/>
        </p:nvSpPr>
        <p:spPr>
          <a:xfrm>
            <a:off x="1187624" y="2986791"/>
            <a:ext cx="6696744"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不失一般性，假设度为</a:t>
            </a:r>
            <a:r>
              <a:rPr lang="en-US" altLang="zh-CN" sz="2000" i="1" dirty="0">
                <a:solidFill>
                  <a:srgbClr val="FF9900"/>
                </a:solidFill>
                <a:latin typeface="Times New Roman" panose="02020603050405020304" pitchFamily="18" charset="0"/>
              </a:rPr>
              <a:t>d</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err="1">
                <a:solidFill>
                  <a:srgbClr val="FF9900"/>
                </a:solidFill>
                <a:latin typeface="Times New Roman" panose="02020603050405020304" pitchFamily="18" charset="0"/>
              </a:rPr>
              <a:t>d</a:t>
            </a:r>
            <a:r>
              <a:rPr lang="en-US" altLang="zh-CN" sz="2000" i="1" baseline="-25000" dirty="0" err="1">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的节点编号分别为</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n</a:t>
            </a:r>
            <a:endParaRPr lang="zh-CN" altLang="en-US" sz="2000" i="1" dirty="0">
              <a:solidFill>
                <a:srgbClr val="FF9900"/>
              </a:solidFill>
              <a:latin typeface="Times New Roman" panose="02020603050405020304" pitchFamily="18" charset="0"/>
            </a:endParaRPr>
          </a:p>
        </p:txBody>
      </p:sp>
    </p:spTree>
    <p:extLst>
      <p:ext uri="{BB962C8B-B14F-4D97-AF65-F5344CB8AC3E}">
        <p14:creationId xmlns:p14="http://schemas.microsoft.com/office/powerpoint/2010/main" val="2295163600"/>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31</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2024-04-03</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1997665837"/>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5D5F08A0-A5C0-4CD6-A718-F1653AE3B290}" type="slidenum">
              <a:rPr lang="en-US" altLang="zh-CN"/>
              <a:pPr/>
              <a:t>32</a:t>
            </a:fld>
            <a:endParaRPr lang="en-US" altLang="zh-CN"/>
          </a:p>
        </p:txBody>
      </p:sp>
      <p:sp>
        <p:nvSpPr>
          <p:cNvPr id="301063" name="Rectangle 7"/>
          <p:cNvSpPr>
            <a:spLocks noGrp="1" noChangeArrowheads="1"/>
          </p:cNvSpPr>
          <p:nvPr>
            <p:ph type="title"/>
          </p:nvPr>
        </p:nvSpPr>
        <p:spPr/>
        <p:txBody>
          <a:bodyPr/>
          <a:lstStyle/>
          <a:p>
            <a:pPr algn="ctr"/>
            <a:r>
              <a:rPr lang="en-US" altLang="zh-CN" i="1">
                <a:latin typeface="Times New Roman" panose="02020603050405020304" pitchFamily="18" charset="0"/>
              </a:rPr>
              <a:t>n </a:t>
            </a:r>
            <a:r>
              <a:rPr lang="zh-CN" altLang="en-US"/>
              <a:t>阶完全图与竞赛图</a:t>
            </a:r>
          </a:p>
        </p:txBody>
      </p:sp>
      <p:sp>
        <p:nvSpPr>
          <p:cNvPr id="301064" name="Rectangle 8"/>
          <p:cNvSpPr>
            <a:spLocks noGrp="1" noChangeArrowheads="1"/>
          </p:cNvSpPr>
          <p:nvPr>
            <p:ph type="body" idx="1"/>
          </p:nvPr>
        </p:nvSpPr>
        <p:spPr>
          <a:xfrm>
            <a:off x="395288" y="1052513"/>
            <a:ext cx="8229600" cy="4525962"/>
          </a:xfrm>
        </p:spPr>
        <p:txBody>
          <a:bodyPr/>
          <a:lstStyle/>
          <a:p>
            <a:pPr>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14.24 </a:t>
            </a:r>
          </a:p>
          <a:p>
            <a:pPr>
              <a:lnSpc>
                <a:spcPct val="90000"/>
              </a:lnSpc>
            </a:pPr>
            <a:r>
              <a:rPr lang="en-US" altLang="zh-CN" dirty="0">
                <a:latin typeface="Times New Roman" panose="02020603050405020304" pitchFamily="18" charset="0"/>
              </a:rPr>
              <a:t>(1) </a:t>
            </a:r>
            <a:r>
              <a:rPr lang="en-US" altLang="zh-CN" i="1" dirty="0">
                <a:solidFill>
                  <a:srgbClr val="A50021"/>
                </a:solidFill>
                <a:latin typeface="Times New Roman" panose="02020603050405020304" pitchFamily="18" charset="0"/>
              </a:rPr>
              <a:t>n</a:t>
            </a:r>
            <a:r>
              <a:rPr lang="en-US" altLang="zh-CN" dirty="0">
                <a:solidFill>
                  <a:srgbClr val="A50021"/>
                </a:solidFill>
                <a:latin typeface="Times New Roman" panose="02020603050405020304" pitchFamily="18" charset="0"/>
              </a:rPr>
              <a:t> (</a:t>
            </a:r>
            <a:r>
              <a:rPr lang="en-US" altLang="zh-CN" i="1" dirty="0">
                <a:solidFill>
                  <a:srgbClr val="A50021"/>
                </a:solidFill>
                <a:latin typeface="Times New Roman" panose="02020603050405020304" pitchFamily="18" charset="0"/>
              </a:rPr>
              <a:t>n</a:t>
            </a:r>
            <a:r>
              <a:rPr lang="en-US" altLang="zh-CN" dirty="0">
                <a:solidFill>
                  <a:srgbClr val="A50021"/>
                </a:solidFill>
                <a:latin typeface="Times New Roman" panose="02020603050405020304" pitchFamily="18" charset="0"/>
                <a:sym typeface="Symbol" panose="05050102010706020507" pitchFamily="18" charset="2"/>
              </a:rPr>
              <a:t></a:t>
            </a:r>
            <a:r>
              <a:rPr lang="en-US" altLang="zh-CN" dirty="0">
                <a:solidFill>
                  <a:srgbClr val="A50021"/>
                </a:solidFill>
                <a:latin typeface="Times New Roman" panose="02020603050405020304" pitchFamily="18" charset="0"/>
              </a:rPr>
              <a:t>1) </a:t>
            </a:r>
            <a:r>
              <a:rPr lang="zh-CN" altLang="en-US" dirty="0">
                <a:solidFill>
                  <a:srgbClr val="A50021"/>
                </a:solidFill>
                <a:latin typeface="Times New Roman" panose="02020603050405020304" pitchFamily="18" charset="0"/>
              </a:rPr>
              <a:t>阶无向完全图</a:t>
            </a:r>
            <a:r>
              <a:rPr lang="en-US" altLang="zh-CN" dirty="0">
                <a:latin typeface="Times New Roman" panose="02020603050405020304" pitchFamily="18" charset="0"/>
              </a:rPr>
              <a:t>——</a:t>
            </a:r>
            <a:r>
              <a:rPr lang="zh-CN" altLang="en-US" dirty="0">
                <a:latin typeface="Times New Roman" panose="02020603050405020304" pitchFamily="18" charset="0"/>
              </a:rPr>
              <a:t>每个顶点与其余顶点均相邻的无向简单图，记作</a:t>
            </a:r>
            <a:r>
              <a:rPr lang="en-US" altLang="zh-CN" i="1" dirty="0">
                <a:latin typeface="Times New Roman" panose="02020603050405020304" pitchFamily="18" charset="0"/>
              </a:rPr>
              <a:t>K</a:t>
            </a:r>
            <a:r>
              <a:rPr lang="en-US" altLang="zh-CN" i="1" baseline="-25000" dirty="0">
                <a:latin typeface="Times New Roman" panose="02020603050405020304" pitchFamily="18" charset="0"/>
              </a:rPr>
              <a:t>n</a:t>
            </a:r>
            <a:r>
              <a:rPr lang="en-US" altLang="zh-CN" dirty="0">
                <a:latin typeface="Times New Roman" panose="02020603050405020304" pitchFamily="18" charset="0"/>
              </a:rPr>
              <a:t>.</a:t>
            </a:r>
          </a:p>
          <a:p>
            <a:pPr>
              <a:lnSpc>
                <a:spcPct val="90000"/>
              </a:lnSpc>
              <a:spcBef>
                <a:spcPct val="50000"/>
              </a:spcBef>
            </a:pPr>
            <a:r>
              <a:rPr lang="zh-CN" altLang="en-US" dirty="0">
                <a:latin typeface="Times New Roman" panose="02020603050405020304" pitchFamily="18" charset="0"/>
              </a:rPr>
              <a:t>简单性质：边数</a:t>
            </a:r>
          </a:p>
          <a:p>
            <a:pPr>
              <a:lnSpc>
                <a:spcPct val="90000"/>
              </a:lnSpc>
            </a:pPr>
            <a:endParaRPr lang="zh-CN" altLang="en-US" dirty="0">
              <a:latin typeface="Times New Roman" panose="02020603050405020304" pitchFamily="18" charset="0"/>
            </a:endParaRPr>
          </a:p>
          <a:p>
            <a:pPr>
              <a:lnSpc>
                <a:spcPct val="90000"/>
              </a:lnSpc>
              <a:spcBef>
                <a:spcPct val="35000"/>
              </a:spcBef>
            </a:pPr>
            <a:r>
              <a:rPr lang="en-US" altLang="zh-CN" dirty="0">
                <a:latin typeface="Times New Roman" panose="02020603050405020304" pitchFamily="18" charset="0"/>
              </a:rPr>
              <a:t>(2) </a:t>
            </a:r>
            <a:r>
              <a:rPr lang="en-US" altLang="zh-CN" i="1" dirty="0">
                <a:latin typeface="Times New Roman" panose="02020603050405020304" pitchFamily="18" charset="0"/>
              </a:rPr>
              <a:t>n </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阶</a:t>
            </a:r>
            <a:r>
              <a:rPr lang="zh-CN" altLang="en-US" dirty="0">
                <a:solidFill>
                  <a:srgbClr val="A50021"/>
                </a:solidFill>
                <a:latin typeface="Times New Roman" panose="02020603050405020304" pitchFamily="18" charset="0"/>
              </a:rPr>
              <a:t>有向完全图</a:t>
            </a:r>
            <a:r>
              <a:rPr lang="en-US" altLang="zh-CN" dirty="0">
                <a:latin typeface="Times New Roman" panose="02020603050405020304" pitchFamily="18" charset="0"/>
              </a:rPr>
              <a:t>——</a:t>
            </a:r>
            <a:r>
              <a:rPr lang="zh-CN" altLang="en-US" dirty="0">
                <a:latin typeface="Times New Roman" panose="02020603050405020304" pitchFamily="18" charset="0"/>
              </a:rPr>
              <a:t>每对顶点之间均有两条方向相反的有向边的有向简单图</a:t>
            </a:r>
            <a:r>
              <a:rPr lang="en-US" altLang="zh-CN" dirty="0">
                <a:latin typeface="Times New Roman" panose="02020603050405020304" pitchFamily="18" charset="0"/>
              </a:rPr>
              <a:t>.</a:t>
            </a:r>
          </a:p>
          <a:p>
            <a:pPr>
              <a:lnSpc>
                <a:spcPct val="90000"/>
              </a:lnSpc>
            </a:pPr>
            <a:r>
              <a:rPr lang="zh-CN" altLang="en-US" dirty="0">
                <a:latin typeface="Times New Roman" panose="02020603050405020304" pitchFamily="18" charset="0"/>
              </a:rPr>
              <a:t>简单性质： </a:t>
            </a:r>
          </a:p>
          <a:p>
            <a:pPr>
              <a:lnSpc>
                <a:spcPct val="90000"/>
              </a:lnSpc>
            </a:pPr>
            <a:endParaRPr lang="zh-CN" altLang="en-US" dirty="0">
              <a:latin typeface="Times New Roman" panose="02020603050405020304" pitchFamily="18" charset="0"/>
            </a:endParaRPr>
          </a:p>
          <a:p>
            <a:pPr>
              <a:lnSpc>
                <a:spcPct val="90000"/>
              </a:lnSpc>
            </a:pPr>
            <a:r>
              <a:rPr lang="en-US" altLang="zh-CN" dirty="0">
                <a:latin typeface="Times New Roman" panose="02020603050405020304" pitchFamily="18" charset="0"/>
              </a:rPr>
              <a:t>(3) </a:t>
            </a:r>
            <a:r>
              <a:rPr lang="en-US" altLang="zh-CN" i="1" dirty="0">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阶</a:t>
            </a:r>
            <a:r>
              <a:rPr lang="zh-CN" altLang="en-US" dirty="0">
                <a:solidFill>
                  <a:srgbClr val="A50021"/>
                </a:solidFill>
                <a:latin typeface="Times New Roman" panose="02020603050405020304" pitchFamily="18" charset="0"/>
              </a:rPr>
              <a:t>竞赛图</a:t>
            </a:r>
            <a:r>
              <a:rPr lang="en-US" altLang="zh-CN" dirty="0">
                <a:latin typeface="Times New Roman" panose="02020603050405020304" pitchFamily="18" charset="0"/>
              </a:rPr>
              <a:t>——</a:t>
            </a:r>
            <a:r>
              <a:rPr lang="zh-CN" altLang="en-US" dirty="0">
                <a:latin typeface="Times New Roman" panose="02020603050405020304" pitchFamily="18" charset="0"/>
              </a:rPr>
              <a:t>基图为</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的有向简单图</a:t>
            </a:r>
            <a:r>
              <a:rPr lang="en-US" altLang="zh-CN" dirty="0">
                <a:latin typeface="Times New Roman" panose="02020603050405020304" pitchFamily="18" charset="0"/>
              </a:rPr>
              <a:t>.</a:t>
            </a:r>
          </a:p>
          <a:p>
            <a:pPr>
              <a:lnSpc>
                <a:spcPct val="90000"/>
              </a:lnSpc>
            </a:pPr>
            <a:r>
              <a:rPr lang="zh-CN" altLang="en-US" dirty="0">
                <a:latin typeface="Times New Roman" panose="02020603050405020304" pitchFamily="18" charset="0"/>
              </a:rPr>
              <a:t>简单性质：边数</a:t>
            </a:r>
          </a:p>
        </p:txBody>
      </p:sp>
      <p:sp>
        <p:nvSpPr>
          <p:cNvPr id="30106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1065" name="Object 9"/>
          <p:cNvGraphicFramePr>
            <a:graphicFrameLocks noChangeAspect="1"/>
          </p:cNvGraphicFramePr>
          <p:nvPr>
            <p:extLst/>
          </p:nvPr>
        </p:nvGraphicFramePr>
        <p:xfrm>
          <a:off x="2711450" y="2132856"/>
          <a:ext cx="3290888" cy="758825"/>
        </p:xfrm>
        <a:graphic>
          <a:graphicData uri="http://schemas.openxmlformats.org/presentationml/2006/ole">
            <mc:AlternateContent xmlns:mc="http://schemas.openxmlformats.org/markup-compatibility/2006">
              <mc:Choice xmlns:v="urn:schemas-microsoft-com:vml" Requires="v">
                <p:oleObj spid="_x0000_s451631" name="公式" r:id="rId4" imgW="1714320" imgH="393480" progId="Equation.3">
                  <p:embed/>
                </p:oleObj>
              </mc:Choice>
              <mc:Fallback>
                <p:oleObj name="公式" r:id="rId4" imgW="1714320" imgH="393480" progId="Equation.3">
                  <p:embed/>
                  <p:pic>
                    <p:nvPicPr>
                      <p:cNvPr id="30106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450" y="2132856"/>
                        <a:ext cx="3290888"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68"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1067" name="Object 11"/>
          <p:cNvGraphicFramePr>
            <a:graphicFrameLocks noChangeAspect="1"/>
          </p:cNvGraphicFramePr>
          <p:nvPr/>
        </p:nvGraphicFramePr>
        <p:xfrm>
          <a:off x="2006600" y="3871913"/>
          <a:ext cx="4987925" cy="395287"/>
        </p:xfrm>
        <a:graphic>
          <a:graphicData uri="http://schemas.openxmlformats.org/presentationml/2006/ole">
            <mc:AlternateContent xmlns:mc="http://schemas.openxmlformats.org/markup-compatibility/2006">
              <mc:Choice xmlns:v="urn:schemas-microsoft-com:vml" Requires="v">
                <p:oleObj spid="_x0000_s451632" name="公式" r:id="rId6" imgW="2844720" imgH="228600" progId="Equation.3">
                  <p:embed/>
                </p:oleObj>
              </mc:Choice>
              <mc:Fallback>
                <p:oleObj name="公式" r:id="rId6" imgW="2844720" imgH="228600" progId="Equation.3">
                  <p:embed/>
                  <p:pic>
                    <p:nvPicPr>
                      <p:cNvPr id="30106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6600" y="3871913"/>
                        <a:ext cx="498792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1069" name="Rectangle 13"/>
          <p:cNvSpPr>
            <a:spLocks noChangeArrowheads="1"/>
          </p:cNvSpPr>
          <p:nvPr/>
        </p:nvSpPr>
        <p:spPr bwMode="auto">
          <a:xfrm>
            <a:off x="0" y="238125"/>
            <a:ext cx="215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a:latin typeface="Times New Roman" panose="02020603050405020304" pitchFamily="18" charset="0"/>
                <a:ea typeface="华文中宋" panose="02010600040101010101" pitchFamily="2" charset="-122"/>
                <a:cs typeface="Times New Roman" panose="02020603050405020304" pitchFamily="18" charset="0"/>
              </a:rPr>
              <a:t> </a:t>
            </a:r>
            <a:endParaRPr lang="en-US" altLang="zh-CN" sz="1800">
              <a:ea typeface="华文中宋" panose="02010600040101010101" pitchFamily="2" charset="-122"/>
              <a:cs typeface="Times New Roman" panose="02020603050405020304" pitchFamily="18" charset="0"/>
            </a:endParaRPr>
          </a:p>
        </p:txBody>
      </p:sp>
      <p:graphicFrame>
        <p:nvGraphicFramePr>
          <p:cNvPr id="301070" name="Object 14"/>
          <p:cNvGraphicFramePr>
            <a:graphicFrameLocks noChangeAspect="1"/>
          </p:cNvGraphicFramePr>
          <p:nvPr>
            <p:extLst/>
          </p:nvPr>
        </p:nvGraphicFramePr>
        <p:xfrm>
          <a:off x="2731179" y="5009356"/>
          <a:ext cx="3140075" cy="723900"/>
        </p:xfrm>
        <a:graphic>
          <a:graphicData uri="http://schemas.openxmlformats.org/presentationml/2006/ole">
            <mc:AlternateContent xmlns:mc="http://schemas.openxmlformats.org/markup-compatibility/2006">
              <mc:Choice xmlns:v="urn:schemas-microsoft-com:vml" Requires="v">
                <p:oleObj spid="_x0000_s451633" name="公式" r:id="rId8" imgW="1714320" imgH="393480" progId="Equation.3">
                  <p:embed/>
                </p:oleObj>
              </mc:Choice>
              <mc:Fallback>
                <p:oleObj name="公式" r:id="rId8" imgW="1714320" imgH="393480" progId="Equation.3">
                  <p:embed/>
                  <p:pic>
                    <p:nvPicPr>
                      <p:cNvPr id="30107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1179" y="5009356"/>
                        <a:ext cx="3140075" cy="72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a:extLst>
              <a:ext uri="{FF2B5EF4-FFF2-40B4-BE49-F238E27FC236}">
                <a16:creationId xmlns:a16="http://schemas.microsoft.com/office/drawing/2014/main" id="{D5242BE4-8C60-4883-8A74-4CDC73895BDC}"/>
              </a:ext>
            </a:extLst>
          </p:cNvPr>
          <p:cNvSpPr txBox="1"/>
          <p:nvPr/>
        </p:nvSpPr>
        <p:spPr>
          <a:xfrm>
            <a:off x="4932040" y="3517077"/>
            <a:ext cx="38519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邻接矩阵非对角线元素全为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D5242BE4-8C60-4883-8A74-4CDC73895BDC}"/>
              </a:ext>
            </a:extLst>
          </p:cNvPr>
          <p:cNvSpPr txBox="1"/>
          <p:nvPr/>
        </p:nvSpPr>
        <p:spPr>
          <a:xfrm>
            <a:off x="3737864" y="5533201"/>
            <a:ext cx="4488838"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反自反、反对称、完全可比的关系图</a:t>
            </a:r>
          </a:p>
        </p:txBody>
      </p:sp>
    </p:spTree>
    <p:extLst>
      <p:ext uri="{BB962C8B-B14F-4D97-AF65-F5344CB8AC3E}">
        <p14:creationId xmlns:p14="http://schemas.microsoft.com/office/powerpoint/2010/main" val="1028230115"/>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9A637EA7-00E4-44C8-A77C-711CA1D91EB8}" type="slidenum">
              <a:rPr lang="en-US" altLang="zh-CN"/>
              <a:pPr/>
              <a:t>33</a:t>
            </a:fld>
            <a:endParaRPr lang="en-US" altLang="zh-CN"/>
          </a:p>
        </p:txBody>
      </p:sp>
      <p:sp>
        <p:nvSpPr>
          <p:cNvPr id="303112" name="Rectangle 8"/>
          <p:cNvSpPr>
            <a:spLocks noGrp="1" noChangeArrowheads="1"/>
          </p:cNvSpPr>
          <p:nvPr>
            <p:ph type="title"/>
          </p:nvPr>
        </p:nvSpPr>
        <p:spPr/>
        <p:txBody>
          <a:bodyPr/>
          <a:lstStyle/>
          <a:p>
            <a:pPr algn="ctr"/>
            <a:r>
              <a:rPr lang="en-US" altLang="zh-CN" i="1">
                <a:latin typeface="Times New Roman" panose="02020603050405020304" pitchFamily="18" charset="0"/>
              </a:rPr>
              <a:t>n </a:t>
            </a:r>
            <a:r>
              <a:rPr lang="zh-CN" altLang="en-US">
                <a:latin typeface="Times New Roman" panose="02020603050405020304" pitchFamily="18" charset="0"/>
              </a:rPr>
              <a:t>阶 </a:t>
            </a:r>
            <a:r>
              <a:rPr lang="en-US" altLang="zh-CN" i="1">
                <a:latin typeface="Times New Roman" panose="02020603050405020304" pitchFamily="18" charset="0"/>
              </a:rPr>
              <a:t>k </a:t>
            </a:r>
            <a:r>
              <a:rPr lang="zh-CN" altLang="en-US">
                <a:latin typeface="Times New Roman" panose="02020603050405020304" pitchFamily="18" charset="0"/>
              </a:rPr>
              <a:t>正则图</a:t>
            </a:r>
          </a:p>
        </p:txBody>
      </p:sp>
      <p:sp>
        <p:nvSpPr>
          <p:cNvPr id="303113" name="Rectangle 9"/>
          <p:cNvSpPr>
            <a:spLocks noGrp="1" noChangeArrowheads="1"/>
          </p:cNvSpPr>
          <p:nvPr>
            <p:ph type="body" idx="1"/>
          </p:nvPr>
        </p:nvSpPr>
        <p:spPr>
          <a:xfrm>
            <a:off x="1187450" y="3573463"/>
            <a:ext cx="6913563" cy="865187"/>
          </a:xfrm>
        </p:spPr>
        <p:txBody>
          <a:bodyPr/>
          <a:lstStyle/>
          <a:p>
            <a:r>
              <a:rPr lang="en-US" altLang="zh-CN">
                <a:latin typeface="Times New Roman" panose="02020603050405020304" pitchFamily="18" charset="0"/>
              </a:rPr>
              <a:t>(1)</a:t>
            </a:r>
            <a:r>
              <a:rPr lang="zh-CN" altLang="en-US">
                <a:latin typeface="Times New Roman" panose="02020603050405020304" pitchFamily="18" charset="0"/>
              </a:rPr>
              <a:t>为</a:t>
            </a:r>
            <a:r>
              <a:rPr lang="en-US" altLang="zh-CN" i="1">
                <a:latin typeface="Times New Roman" panose="02020603050405020304" pitchFamily="18" charset="0"/>
              </a:rPr>
              <a:t>K</a:t>
            </a:r>
            <a:r>
              <a:rPr lang="en-US" altLang="zh-CN" baseline="-25000">
                <a:latin typeface="Times New Roman" panose="02020603050405020304" pitchFamily="18" charset="0"/>
              </a:rPr>
              <a:t>5</a:t>
            </a:r>
            <a:r>
              <a:rPr lang="zh-CN" altLang="en-US">
                <a:latin typeface="Times New Roman" panose="02020603050405020304" pitchFamily="18" charset="0"/>
              </a:rPr>
              <a:t>，</a:t>
            </a:r>
            <a:r>
              <a:rPr lang="en-US" altLang="zh-CN">
                <a:latin typeface="Times New Roman" panose="02020603050405020304" pitchFamily="18" charset="0"/>
              </a:rPr>
              <a:t>(2)</a:t>
            </a:r>
            <a:r>
              <a:rPr lang="zh-CN" altLang="en-US">
                <a:latin typeface="Times New Roman" panose="02020603050405020304" pitchFamily="18" charset="0"/>
              </a:rPr>
              <a:t>为</a:t>
            </a:r>
            <a:r>
              <a:rPr lang="en-US" altLang="zh-CN">
                <a:latin typeface="Times New Roman" panose="02020603050405020304" pitchFamily="18" charset="0"/>
              </a:rPr>
              <a:t>3</a:t>
            </a:r>
            <a:r>
              <a:rPr lang="zh-CN" altLang="en-US">
                <a:latin typeface="Times New Roman" panose="02020603050405020304" pitchFamily="18" charset="0"/>
              </a:rPr>
              <a:t>阶有向完全图，</a:t>
            </a:r>
            <a:r>
              <a:rPr lang="en-US" altLang="zh-CN">
                <a:latin typeface="Times New Roman" panose="02020603050405020304" pitchFamily="18" charset="0"/>
              </a:rPr>
              <a:t>(3)</a:t>
            </a:r>
            <a:r>
              <a:rPr lang="zh-CN" altLang="en-US">
                <a:latin typeface="Times New Roman" panose="02020603050405020304" pitchFamily="18" charset="0"/>
              </a:rPr>
              <a:t>为</a:t>
            </a:r>
            <a:r>
              <a:rPr lang="en-US" altLang="zh-CN">
                <a:latin typeface="Times New Roman" panose="02020603050405020304" pitchFamily="18" charset="0"/>
              </a:rPr>
              <a:t>4</a:t>
            </a:r>
            <a:r>
              <a:rPr lang="zh-CN" altLang="en-US">
                <a:latin typeface="Times New Roman" panose="02020603050405020304" pitchFamily="18" charset="0"/>
              </a:rPr>
              <a:t>阶竞赛图</a:t>
            </a:r>
            <a:r>
              <a:rPr lang="en-US" altLang="zh-CN">
                <a:latin typeface="Times New Roman" panose="02020603050405020304" pitchFamily="18" charset="0"/>
              </a:rPr>
              <a:t>.</a:t>
            </a:r>
          </a:p>
        </p:txBody>
      </p:sp>
      <p:grpSp>
        <p:nvGrpSpPr>
          <p:cNvPr id="303116" name="Group 12"/>
          <p:cNvGrpSpPr>
            <a:grpSpLocks/>
          </p:cNvGrpSpPr>
          <p:nvPr/>
        </p:nvGrpSpPr>
        <p:grpSpPr bwMode="auto">
          <a:xfrm>
            <a:off x="1042988" y="1100138"/>
            <a:ext cx="6769100" cy="2473325"/>
            <a:chOff x="703" y="890"/>
            <a:chExt cx="4264" cy="1558"/>
          </a:xfrm>
        </p:grpSpPr>
        <p:pic>
          <p:nvPicPr>
            <p:cNvPr id="303114" name="Picture 10" descr="1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 y="890"/>
              <a:ext cx="4218" cy="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3115" name="Text Box 11"/>
            <p:cNvSpPr txBox="1">
              <a:spLocks noChangeArrowheads="1"/>
            </p:cNvSpPr>
            <p:nvPr/>
          </p:nvSpPr>
          <p:spPr bwMode="auto">
            <a:xfrm>
              <a:off x="930" y="2160"/>
              <a:ext cx="40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(1)                            (2)                             (3)</a:t>
              </a:r>
            </a:p>
          </p:txBody>
        </p:sp>
      </p:grpSp>
      <p:sp>
        <p:nvSpPr>
          <p:cNvPr id="303117" name="Rectangle 13"/>
          <p:cNvSpPr>
            <a:spLocks noChangeArrowheads="1"/>
          </p:cNvSpPr>
          <p:nvPr/>
        </p:nvSpPr>
        <p:spPr bwMode="auto">
          <a:xfrm>
            <a:off x="611188" y="4365625"/>
            <a:ext cx="76327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A50021"/>
                </a:solidFill>
                <a:latin typeface="Times New Roman" panose="02020603050405020304" pitchFamily="18" charset="0"/>
              </a:rPr>
              <a:t>定义</a:t>
            </a:r>
            <a:r>
              <a:rPr lang="en-US" altLang="zh-CN" b="1" dirty="0">
                <a:solidFill>
                  <a:srgbClr val="A50021"/>
                </a:solidFill>
                <a:latin typeface="Times New Roman" panose="02020603050405020304" pitchFamily="18" charset="0"/>
              </a:rPr>
              <a:t>14.25</a:t>
            </a:r>
            <a:r>
              <a:rPr lang="en-US" altLang="zh-CN" b="1" dirty="0">
                <a:latin typeface="Times New Roman" panose="02020603050405020304" pitchFamily="18" charset="0"/>
              </a:rPr>
              <a:t>   </a:t>
            </a:r>
            <a:r>
              <a:rPr lang="en-US" altLang="zh-CN" b="1" i="1" dirty="0">
                <a:solidFill>
                  <a:srgbClr val="A50021"/>
                </a:solidFill>
                <a:latin typeface="Times New Roman" panose="02020603050405020304" pitchFamily="18" charset="0"/>
              </a:rPr>
              <a:t>n </a:t>
            </a:r>
            <a:r>
              <a:rPr lang="zh-CN" altLang="en-US" b="1" dirty="0">
                <a:solidFill>
                  <a:srgbClr val="A50021"/>
                </a:solidFill>
                <a:latin typeface="Times New Roman" panose="02020603050405020304" pitchFamily="18" charset="0"/>
              </a:rPr>
              <a:t>阶</a:t>
            </a:r>
            <a:r>
              <a:rPr lang="en-US" altLang="zh-CN" b="1" i="1" dirty="0">
                <a:solidFill>
                  <a:srgbClr val="A50021"/>
                </a:solidFill>
                <a:latin typeface="Times New Roman" panose="02020603050405020304" pitchFamily="18" charset="0"/>
              </a:rPr>
              <a:t>k</a:t>
            </a:r>
            <a:r>
              <a:rPr lang="zh-CN" altLang="en-US" b="1" dirty="0">
                <a:solidFill>
                  <a:srgbClr val="A50021"/>
                </a:solidFill>
                <a:latin typeface="Times New Roman" panose="02020603050405020304" pitchFamily="18" charset="0"/>
              </a:rPr>
              <a:t>正则图</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rPr>
              <a:t>k</a:t>
            </a:r>
            <a:r>
              <a:rPr lang="en-US" altLang="zh-CN" b="1" dirty="0">
                <a:latin typeface="Times New Roman" panose="02020603050405020304" pitchFamily="18" charset="0"/>
              </a:rPr>
              <a:t> </a:t>
            </a:r>
            <a:r>
              <a:rPr lang="zh-CN" altLang="en-US" b="1" dirty="0">
                <a:latin typeface="Times New Roman" panose="02020603050405020304" pitchFamily="18" charset="0"/>
              </a:rPr>
              <a:t>的无向简单图</a:t>
            </a:r>
          </a:p>
          <a:p>
            <a:endParaRPr lang="en-US" altLang="zh-CN" b="1" dirty="0">
              <a:latin typeface="Times New Roman" panose="02020603050405020304" pitchFamily="18" charset="0"/>
            </a:endParaRPr>
          </a:p>
          <a:p>
            <a:r>
              <a:rPr lang="zh-CN" altLang="en-US" b="1" dirty="0">
                <a:latin typeface="Times New Roman" panose="02020603050405020304" pitchFamily="18" charset="0"/>
              </a:rPr>
              <a:t>简单性质：边数（由握手定理得）</a:t>
            </a:r>
          </a:p>
          <a:p>
            <a:endParaRPr lang="zh-CN" altLang="en-US" b="1" i="1" dirty="0">
              <a:latin typeface="Times New Roman" panose="02020603050405020304" pitchFamily="18" charset="0"/>
            </a:endParaRPr>
          </a:p>
          <a:p>
            <a:r>
              <a:rPr lang="en-US" altLang="zh-CN" b="1" i="1" dirty="0" err="1">
                <a:latin typeface="Times New Roman" panose="02020603050405020304" pitchFamily="18" charset="0"/>
              </a:rPr>
              <a:t>K</a:t>
            </a:r>
            <a:r>
              <a:rPr lang="en-US" altLang="zh-CN" b="1" i="1" baseline="-25000" dirty="0" err="1">
                <a:latin typeface="Times New Roman" panose="02020603050405020304" pitchFamily="18" charset="0"/>
              </a:rPr>
              <a:t>n</a:t>
            </a:r>
            <a:r>
              <a:rPr lang="zh-CN" altLang="en-US" b="1" dirty="0">
                <a:latin typeface="Times New Roman" panose="02020603050405020304" pitchFamily="18" charset="0"/>
              </a:rPr>
              <a:t>是 </a:t>
            </a:r>
            <a:r>
              <a:rPr lang="en-US" altLang="zh-CN" b="1" i="1" dirty="0">
                <a:latin typeface="Times New Roman" panose="02020603050405020304" pitchFamily="18" charset="0"/>
              </a:rPr>
              <a:t>n</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rPr>
              <a:t>正则图</a:t>
            </a:r>
          </a:p>
        </p:txBody>
      </p:sp>
      <p:sp>
        <p:nvSpPr>
          <p:cNvPr id="303119"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03118" name="Object 14"/>
          <p:cNvGraphicFramePr>
            <a:graphicFrameLocks noChangeAspect="1"/>
          </p:cNvGraphicFramePr>
          <p:nvPr>
            <p:extLst/>
          </p:nvPr>
        </p:nvGraphicFramePr>
        <p:xfrm>
          <a:off x="5292080" y="4926012"/>
          <a:ext cx="1065212" cy="812800"/>
        </p:xfrm>
        <a:graphic>
          <a:graphicData uri="http://schemas.openxmlformats.org/presentationml/2006/ole">
            <mc:AlternateContent xmlns:mc="http://schemas.openxmlformats.org/markup-compatibility/2006">
              <mc:Choice xmlns:v="urn:schemas-microsoft-com:vml" Requires="v">
                <p:oleObj spid="_x0000_s452625" name="公式" r:id="rId5" imgW="520560" imgH="393480" progId="Equation.3">
                  <p:embed/>
                </p:oleObj>
              </mc:Choice>
              <mc:Fallback>
                <p:oleObj name="公式" r:id="rId5" imgW="520560" imgH="393480" progId="Equation.3">
                  <p:embed/>
                  <p:pic>
                    <p:nvPicPr>
                      <p:cNvPr id="303118"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4926012"/>
                        <a:ext cx="106521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82633134"/>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a:spLocks noGrp="1"/>
          </p:cNvSpPr>
          <p:nvPr>
            <p:ph type="sldNum" sz="quarter" idx="12"/>
          </p:nvPr>
        </p:nvSpPr>
        <p:spPr/>
        <p:txBody>
          <a:bodyPr/>
          <a:lstStyle/>
          <a:p>
            <a:fld id="{9A637EA7-00E4-44C8-A77C-711CA1D91EB8}" type="slidenum">
              <a:rPr lang="en-US" altLang="zh-CN" smtClean="0"/>
              <a:pPr/>
              <a:t>34</a:t>
            </a:fld>
            <a:endParaRPr lang="en-US" altLang="zh-CN"/>
          </a:p>
        </p:txBody>
      </p:sp>
      <p:sp>
        <p:nvSpPr>
          <p:cNvPr id="303112" name="Rectangle 8"/>
          <p:cNvSpPr>
            <a:spLocks noGrp="1" noChangeArrowheads="1"/>
          </p:cNvSpPr>
          <p:nvPr>
            <p:ph type="title"/>
          </p:nvPr>
        </p:nvSpPr>
        <p:spPr/>
        <p:txBody>
          <a:bodyPr/>
          <a:lstStyle/>
          <a:p>
            <a:pPr algn="ctr"/>
            <a:r>
              <a:rPr lang="en-US" altLang="zh-CN" dirty="0"/>
              <a:t>Peterson</a:t>
            </a:r>
            <a:r>
              <a:rPr lang="zh-CN" altLang="en-US" dirty="0">
                <a:latin typeface="Times New Roman" panose="02020603050405020304" pitchFamily="18" charset="0"/>
              </a:rPr>
              <a:t>图</a:t>
            </a:r>
          </a:p>
        </p:txBody>
      </p:sp>
      <p:sp>
        <p:nvSpPr>
          <p:cNvPr id="303119"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内容占位符 6">
            <a:extLst>
              <a:ext uri="{FF2B5EF4-FFF2-40B4-BE49-F238E27FC236}">
                <a16:creationId xmlns:a16="http://schemas.microsoft.com/office/drawing/2014/main" id="{98EB240C-C84A-4AF1-91E1-BACFFBCE39FC}"/>
              </a:ext>
            </a:extLst>
          </p:cNvPr>
          <p:cNvSpPr>
            <a:spLocks noGrp="1"/>
          </p:cNvSpPr>
          <p:nvPr>
            <p:ph idx="1"/>
          </p:nvPr>
        </p:nvSpPr>
        <p:spPr>
          <a:xfrm>
            <a:off x="457200" y="1198563"/>
            <a:ext cx="8229600" cy="4525963"/>
          </a:xfrm>
        </p:spPr>
        <p:txBody>
          <a:bodyPr/>
          <a:lstStyle/>
          <a:p>
            <a:r>
              <a:rPr lang="zh-CN" altLang="en-US" dirty="0"/>
              <a:t>彼得松 </a:t>
            </a:r>
            <a:r>
              <a:rPr lang="en-US" altLang="zh-CN" dirty="0"/>
              <a:t>(Peterson) </a:t>
            </a:r>
            <a:r>
              <a:rPr lang="zh-CN" altLang="en-US" dirty="0"/>
              <a:t>图</a:t>
            </a:r>
            <a:endParaRPr lang="en-US" altLang="zh-CN" dirty="0"/>
          </a:p>
          <a:p>
            <a:pPr>
              <a:buFont typeface="Arial" panose="020B0604020202020204" pitchFamily="34" charset="0"/>
              <a:buChar char="•"/>
            </a:pPr>
            <a:r>
              <a:rPr lang="zh-CN" altLang="en-US" dirty="0"/>
              <a:t>由</a:t>
            </a:r>
            <a:r>
              <a:rPr lang="en-US" altLang="zh-CN" dirty="0"/>
              <a:t>10</a:t>
            </a:r>
            <a:r>
              <a:rPr lang="zh-CN" altLang="en-US" dirty="0"/>
              <a:t>个顶点和</a:t>
            </a:r>
            <a:r>
              <a:rPr lang="en-US" altLang="zh-CN" dirty="0"/>
              <a:t>15</a:t>
            </a:r>
            <a:r>
              <a:rPr lang="zh-CN" altLang="en-US" dirty="0"/>
              <a:t>条边构成的连通简单图</a:t>
            </a:r>
            <a:endParaRPr lang="en-US" altLang="zh-CN" dirty="0"/>
          </a:p>
          <a:p>
            <a:pPr>
              <a:buFont typeface="Arial" panose="020B0604020202020204" pitchFamily="34" charset="0"/>
              <a:buChar char="•"/>
            </a:pPr>
            <a:r>
              <a:rPr lang="zh-CN" altLang="en-US" dirty="0"/>
              <a:t>不是平面图（最小交叉点数为</a:t>
            </a:r>
            <a:r>
              <a:rPr lang="en-US" altLang="zh-CN" dirty="0"/>
              <a:t>2</a:t>
            </a:r>
            <a:r>
              <a:rPr lang="zh-CN" altLang="en-US" dirty="0"/>
              <a:t>）</a:t>
            </a:r>
            <a:endParaRPr lang="en-US" altLang="zh-CN" dirty="0"/>
          </a:p>
          <a:p>
            <a:pPr>
              <a:buFont typeface="Arial" panose="020B0604020202020204" pitchFamily="34" charset="0"/>
              <a:buChar char="•"/>
            </a:pPr>
            <a:r>
              <a:rPr lang="zh-CN" altLang="en-US" dirty="0"/>
              <a:t>常作为证明中的例子或反例</a:t>
            </a:r>
          </a:p>
        </p:txBody>
      </p:sp>
      <p:pic>
        <p:nvPicPr>
          <p:cNvPr id="3" name="图片 2">
            <a:extLst>
              <a:ext uri="{FF2B5EF4-FFF2-40B4-BE49-F238E27FC236}">
                <a16:creationId xmlns:a16="http://schemas.microsoft.com/office/drawing/2014/main" id="{FD7423F5-B95D-43FA-85D6-4B6CC5DC1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3268251"/>
            <a:ext cx="2842591" cy="2724150"/>
          </a:xfrm>
          <a:prstGeom prst="rect">
            <a:avLst/>
          </a:prstGeom>
        </p:spPr>
      </p:pic>
      <p:pic>
        <p:nvPicPr>
          <p:cNvPr id="5" name="图片 4">
            <a:extLst>
              <a:ext uri="{FF2B5EF4-FFF2-40B4-BE49-F238E27FC236}">
                <a16:creationId xmlns:a16="http://schemas.microsoft.com/office/drawing/2014/main" id="{3DA0B4A5-2688-4917-9E21-203341A57635}"/>
              </a:ext>
            </a:extLst>
          </p:cNvPr>
          <p:cNvPicPr>
            <a:picLocks noChangeAspect="1"/>
          </p:cNvPicPr>
          <p:nvPr/>
        </p:nvPicPr>
        <p:blipFill>
          <a:blip r:embed="rId4"/>
          <a:stretch>
            <a:fillRect/>
          </a:stretch>
        </p:blipFill>
        <p:spPr>
          <a:xfrm>
            <a:off x="472980" y="3237423"/>
            <a:ext cx="4353757" cy="3220467"/>
          </a:xfrm>
          <a:prstGeom prst="rect">
            <a:avLst/>
          </a:prstGeom>
        </p:spPr>
      </p:pic>
      <p:sp>
        <p:nvSpPr>
          <p:cNvPr id="24" name="文本框 23">
            <a:extLst>
              <a:ext uri="{FF2B5EF4-FFF2-40B4-BE49-F238E27FC236}">
                <a16:creationId xmlns:a16="http://schemas.microsoft.com/office/drawing/2014/main" id="{C45FEBB7-D25C-40CB-B390-6ACA6E150E75}"/>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同构的种数？</a:t>
            </a:r>
          </a:p>
        </p:txBody>
      </p:sp>
    </p:spTree>
    <p:extLst>
      <p:ext uri="{BB962C8B-B14F-4D97-AF65-F5344CB8AC3E}">
        <p14:creationId xmlns:p14="http://schemas.microsoft.com/office/powerpoint/2010/main" val="3470748902"/>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549D297-B5FF-46C3-BE94-F3B47115B7F6}" type="slidenum">
              <a:rPr lang="en-US" altLang="zh-CN"/>
              <a:pPr/>
              <a:t>35</a:t>
            </a:fld>
            <a:endParaRPr lang="en-US" altLang="zh-CN"/>
          </a:p>
        </p:txBody>
      </p:sp>
      <p:sp>
        <p:nvSpPr>
          <p:cNvPr id="307207" name="Rectangle 7"/>
          <p:cNvSpPr>
            <a:spLocks noGrp="1" noChangeArrowheads="1"/>
          </p:cNvSpPr>
          <p:nvPr>
            <p:ph type="title"/>
          </p:nvPr>
        </p:nvSpPr>
        <p:spPr/>
        <p:txBody>
          <a:bodyPr/>
          <a:lstStyle/>
          <a:p>
            <a:pPr algn="ctr"/>
            <a:r>
              <a:rPr lang="zh-CN" altLang="en-US" dirty="0">
                <a:latin typeface="Times New Roman" panose="02020603050405020304" pitchFamily="18" charset="0"/>
              </a:rPr>
              <a:t>子图</a:t>
            </a:r>
          </a:p>
        </p:txBody>
      </p:sp>
      <p:sp>
        <p:nvSpPr>
          <p:cNvPr id="307208" name="Rectangle 8"/>
          <p:cNvSpPr>
            <a:spLocks noGrp="1" noChangeArrowheads="1"/>
          </p:cNvSpPr>
          <p:nvPr>
            <p:ph type="body" idx="1"/>
          </p:nvPr>
        </p:nvSpPr>
        <p:spPr>
          <a:xfrm>
            <a:off x="395288" y="1268413"/>
            <a:ext cx="8229600" cy="4525962"/>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14.26</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p>
          <a:p>
            <a:r>
              <a:rPr lang="en-US" altLang="zh-CN" dirty="0">
                <a:latin typeface="Times New Roman" panose="02020603050405020304" pitchFamily="18" charset="0"/>
              </a:rPr>
              <a:t>(1)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en-US" altLang="zh-CN" dirty="0">
                <a:latin typeface="Times New Roman" panose="02020603050405020304" pitchFamily="18" charset="0"/>
              </a:rPr>
              <a:t> —— </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子图</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母图</a:t>
            </a:r>
          </a:p>
          <a:p>
            <a:r>
              <a:rPr lang="en-US" altLang="zh-CN" dirty="0">
                <a:latin typeface="Times New Roman" panose="02020603050405020304" pitchFamily="18" charset="0"/>
              </a:rPr>
              <a:t>(2)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生成子图</a:t>
            </a:r>
          </a:p>
          <a:p>
            <a:r>
              <a:rPr lang="en-US" altLang="zh-CN" dirty="0">
                <a:latin typeface="Times New Roman" panose="02020603050405020304" pitchFamily="18" charset="0"/>
              </a:rPr>
              <a:t>(3) </a:t>
            </a: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或</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zh-CN" altLang="en-US" dirty="0">
                <a:latin typeface="Times New Roman" panose="02020603050405020304" pitchFamily="18" charset="0"/>
              </a:rPr>
              <a:t>，称</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真子图</a:t>
            </a:r>
          </a:p>
          <a:p>
            <a:r>
              <a:rPr lang="en-US" altLang="zh-CN" dirty="0">
                <a:latin typeface="Times New Roman" panose="02020603050405020304" pitchFamily="18" charset="0"/>
              </a:rPr>
              <a:t>(4) </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导出子图</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p>
          <a:p>
            <a:r>
              <a:rPr lang="en-US" altLang="zh-CN" dirty="0">
                <a:latin typeface="Times New Roman" panose="02020603050405020304" pitchFamily="18" charset="0"/>
              </a:rPr>
              <a:t>(5)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zh-CN" altLang="en-US" dirty="0">
                <a:latin typeface="Times New Roman" panose="02020603050405020304" pitchFamily="18" charset="0"/>
              </a:rPr>
              <a:t>且</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导出子图</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p>
        </p:txBody>
      </p:sp>
      <p:sp>
        <p:nvSpPr>
          <p:cNvPr id="7" name="文本框 6">
            <a:extLst>
              <a:ext uri="{FF2B5EF4-FFF2-40B4-BE49-F238E27FC236}">
                <a16:creationId xmlns:a16="http://schemas.microsoft.com/office/drawing/2014/main" id="{D87A5526-B4D7-4025-8EC8-18EF2CBDF9A4}"/>
              </a:ext>
            </a:extLst>
          </p:cNvPr>
          <p:cNvSpPr txBox="1"/>
          <p:nvPr/>
        </p:nvSpPr>
        <p:spPr>
          <a:xfrm>
            <a:off x="6355220" y="2177712"/>
            <a:ext cx="207900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只删边</a:t>
            </a:r>
          </a:p>
        </p:txBody>
      </p:sp>
      <p:sp>
        <p:nvSpPr>
          <p:cNvPr id="8" name="文本框 7">
            <a:extLst>
              <a:ext uri="{FF2B5EF4-FFF2-40B4-BE49-F238E27FC236}">
                <a16:creationId xmlns:a16="http://schemas.microsoft.com/office/drawing/2014/main" id="{7C9C5142-FBC0-44BF-ABC9-D866740B9520}"/>
              </a:ext>
            </a:extLst>
          </p:cNvPr>
          <p:cNvSpPr txBox="1"/>
          <p:nvPr/>
        </p:nvSpPr>
        <p:spPr>
          <a:xfrm>
            <a:off x="6355220" y="3061175"/>
            <a:ext cx="298093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保留指定节点间所有边</a:t>
            </a:r>
          </a:p>
        </p:txBody>
      </p:sp>
      <p:sp>
        <p:nvSpPr>
          <p:cNvPr id="9" name="文本框 8">
            <a:extLst>
              <a:ext uri="{FF2B5EF4-FFF2-40B4-BE49-F238E27FC236}">
                <a16:creationId xmlns:a16="http://schemas.microsoft.com/office/drawing/2014/main" id="{0D2C644A-2BF1-4FD2-B1AB-4D003B6FE1F0}"/>
              </a:ext>
            </a:extLst>
          </p:cNvPr>
          <p:cNvSpPr txBox="1"/>
          <p:nvPr/>
        </p:nvSpPr>
        <p:spPr>
          <a:xfrm>
            <a:off x="6345366" y="3500544"/>
            <a:ext cx="2980930"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保留指定边连的所有点</a:t>
            </a:r>
          </a:p>
        </p:txBody>
      </p:sp>
      <p:sp>
        <p:nvSpPr>
          <p:cNvPr id="10" name="Oval 7">
            <a:extLst>
              <a:ext uri="{FF2B5EF4-FFF2-40B4-BE49-F238E27FC236}">
                <a16:creationId xmlns:a16="http://schemas.microsoft.com/office/drawing/2014/main" id="{2AD322DB-C919-4595-933A-6B8DDB2AB9C2}"/>
              </a:ext>
            </a:extLst>
          </p:cNvPr>
          <p:cNvSpPr/>
          <p:nvPr/>
        </p:nvSpPr>
        <p:spPr>
          <a:xfrm>
            <a:off x="818044" y="48569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1" name="Oval 8">
            <a:extLst>
              <a:ext uri="{FF2B5EF4-FFF2-40B4-BE49-F238E27FC236}">
                <a16:creationId xmlns:a16="http://schemas.microsoft.com/office/drawing/2014/main" id="{1B485152-E15E-4138-9617-2761EE122EA4}"/>
              </a:ext>
            </a:extLst>
          </p:cNvPr>
          <p:cNvSpPr/>
          <p:nvPr/>
        </p:nvSpPr>
        <p:spPr>
          <a:xfrm>
            <a:off x="1443519" y="4356919"/>
            <a:ext cx="71438"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2" name="Oval 9">
            <a:extLst>
              <a:ext uri="{FF2B5EF4-FFF2-40B4-BE49-F238E27FC236}">
                <a16:creationId xmlns:a16="http://schemas.microsoft.com/office/drawing/2014/main" id="{0E6608AC-255F-413E-B6AD-4E6422A93B7E}"/>
              </a:ext>
            </a:extLst>
          </p:cNvPr>
          <p:cNvSpPr/>
          <p:nvPr/>
        </p:nvSpPr>
        <p:spPr>
          <a:xfrm>
            <a:off x="1762607"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3" name="Oval 10">
            <a:extLst>
              <a:ext uri="{FF2B5EF4-FFF2-40B4-BE49-F238E27FC236}">
                <a16:creationId xmlns:a16="http://schemas.microsoft.com/office/drawing/2014/main" id="{81456ACB-57A4-40CF-90D1-D8BF91D9C153}"/>
              </a:ext>
            </a:extLst>
          </p:cNvPr>
          <p:cNvSpPr/>
          <p:nvPr/>
        </p:nvSpPr>
        <p:spPr>
          <a:xfrm>
            <a:off x="2067407" y="48569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4" name="Oval 11">
            <a:extLst>
              <a:ext uri="{FF2B5EF4-FFF2-40B4-BE49-F238E27FC236}">
                <a16:creationId xmlns:a16="http://schemas.microsoft.com/office/drawing/2014/main" id="{EB72C800-088D-4706-ABCA-72687B21AA74}"/>
              </a:ext>
            </a:extLst>
          </p:cNvPr>
          <p:cNvSpPr/>
          <p:nvPr/>
        </p:nvSpPr>
        <p:spPr>
          <a:xfrm>
            <a:off x="1122844" y="55046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15" name="Line 12">
            <a:extLst>
              <a:ext uri="{FF2B5EF4-FFF2-40B4-BE49-F238E27FC236}">
                <a16:creationId xmlns:a16="http://schemas.microsoft.com/office/drawing/2014/main" id="{90BA6483-07E7-430D-A868-2AAEFD8AE27C}"/>
              </a:ext>
            </a:extLst>
          </p:cNvPr>
          <p:cNvSpPr/>
          <p:nvPr/>
        </p:nvSpPr>
        <p:spPr>
          <a:xfrm>
            <a:off x="1194282" y="5544369"/>
            <a:ext cx="574675" cy="0"/>
          </a:xfrm>
          <a:prstGeom prst="line">
            <a:avLst/>
          </a:prstGeom>
          <a:ln w="25400" cap="flat" cmpd="sng">
            <a:solidFill>
              <a:srgbClr val="000000"/>
            </a:solidFill>
            <a:prstDash val="solid"/>
            <a:round/>
            <a:headEnd type="none" w="med" len="med"/>
            <a:tailEnd type="none" w="med" len="med"/>
          </a:ln>
        </p:spPr>
      </p:sp>
      <p:sp>
        <p:nvSpPr>
          <p:cNvPr id="16" name="Line 13">
            <a:extLst>
              <a:ext uri="{FF2B5EF4-FFF2-40B4-BE49-F238E27FC236}">
                <a16:creationId xmlns:a16="http://schemas.microsoft.com/office/drawing/2014/main" id="{5DC2D467-F74B-489D-AEC4-CB81DFB419F7}"/>
              </a:ext>
            </a:extLst>
          </p:cNvPr>
          <p:cNvSpPr/>
          <p:nvPr/>
        </p:nvSpPr>
        <p:spPr>
          <a:xfrm flipH="1">
            <a:off x="886307" y="4418831"/>
            <a:ext cx="538162" cy="430213"/>
          </a:xfrm>
          <a:prstGeom prst="line">
            <a:avLst/>
          </a:prstGeom>
          <a:ln w="25400" cap="flat" cmpd="sng">
            <a:solidFill>
              <a:srgbClr val="000000"/>
            </a:solidFill>
            <a:prstDash val="solid"/>
            <a:round/>
            <a:headEnd type="none" w="med" len="med"/>
            <a:tailEnd type="none" w="med" len="med"/>
          </a:ln>
        </p:spPr>
      </p:sp>
      <p:sp>
        <p:nvSpPr>
          <p:cNvPr id="17" name="Line 14">
            <a:extLst>
              <a:ext uri="{FF2B5EF4-FFF2-40B4-BE49-F238E27FC236}">
                <a16:creationId xmlns:a16="http://schemas.microsoft.com/office/drawing/2014/main" id="{F80C92FD-9A4E-41DB-A2DD-D526957DABE9}"/>
              </a:ext>
            </a:extLst>
          </p:cNvPr>
          <p:cNvSpPr/>
          <p:nvPr/>
        </p:nvSpPr>
        <p:spPr>
          <a:xfrm flipH="1">
            <a:off x="1813407" y="4942706"/>
            <a:ext cx="287337" cy="561975"/>
          </a:xfrm>
          <a:prstGeom prst="line">
            <a:avLst/>
          </a:prstGeom>
          <a:ln w="25400" cap="flat" cmpd="sng">
            <a:solidFill>
              <a:srgbClr val="000000"/>
            </a:solidFill>
            <a:prstDash val="solid"/>
            <a:round/>
            <a:headEnd type="none" w="med" len="med"/>
            <a:tailEnd type="none" w="med" len="med"/>
          </a:ln>
        </p:spPr>
      </p:sp>
      <p:sp>
        <p:nvSpPr>
          <p:cNvPr id="18" name="Line 15">
            <a:extLst>
              <a:ext uri="{FF2B5EF4-FFF2-40B4-BE49-F238E27FC236}">
                <a16:creationId xmlns:a16="http://schemas.microsoft.com/office/drawing/2014/main" id="{CD4F6E01-9923-4764-8906-C17358138D2D}"/>
              </a:ext>
            </a:extLst>
          </p:cNvPr>
          <p:cNvSpPr/>
          <p:nvPr/>
        </p:nvSpPr>
        <p:spPr>
          <a:xfrm>
            <a:off x="867257" y="4942706"/>
            <a:ext cx="250825" cy="561975"/>
          </a:xfrm>
          <a:prstGeom prst="line">
            <a:avLst/>
          </a:prstGeom>
          <a:ln w="25400" cap="flat" cmpd="sng">
            <a:solidFill>
              <a:srgbClr val="000000"/>
            </a:solidFill>
            <a:prstDash val="solid"/>
            <a:round/>
            <a:headEnd type="none" w="med" len="med"/>
            <a:tailEnd type="none" w="med" len="med"/>
          </a:ln>
        </p:spPr>
      </p:sp>
      <p:sp>
        <p:nvSpPr>
          <p:cNvPr id="19" name="Line 16">
            <a:extLst>
              <a:ext uri="{FF2B5EF4-FFF2-40B4-BE49-F238E27FC236}">
                <a16:creationId xmlns:a16="http://schemas.microsoft.com/office/drawing/2014/main" id="{67AE485A-7E39-48E9-B154-C5F825181575}"/>
              </a:ext>
            </a:extLst>
          </p:cNvPr>
          <p:cNvSpPr/>
          <p:nvPr/>
        </p:nvSpPr>
        <p:spPr>
          <a:xfrm>
            <a:off x="1529244" y="4418831"/>
            <a:ext cx="538163" cy="430213"/>
          </a:xfrm>
          <a:prstGeom prst="line">
            <a:avLst/>
          </a:prstGeom>
          <a:ln w="25400" cap="flat" cmpd="sng">
            <a:solidFill>
              <a:srgbClr val="000000"/>
            </a:solidFill>
            <a:prstDash val="solid"/>
            <a:round/>
            <a:headEnd type="none" w="med" len="med"/>
            <a:tailEnd type="none" w="med" len="med"/>
          </a:ln>
        </p:spPr>
      </p:sp>
      <p:sp>
        <p:nvSpPr>
          <p:cNvPr id="20" name="Line 17">
            <a:extLst>
              <a:ext uri="{FF2B5EF4-FFF2-40B4-BE49-F238E27FC236}">
                <a16:creationId xmlns:a16="http://schemas.microsoft.com/office/drawing/2014/main" id="{2AFCFE25-491A-48C9-A7CF-405A044E5A25}"/>
              </a:ext>
            </a:extLst>
          </p:cNvPr>
          <p:cNvSpPr/>
          <p:nvPr/>
        </p:nvSpPr>
        <p:spPr>
          <a:xfrm>
            <a:off x="884719" y="4910956"/>
            <a:ext cx="1184275" cy="0"/>
          </a:xfrm>
          <a:prstGeom prst="line">
            <a:avLst/>
          </a:prstGeom>
          <a:ln w="25400" cap="flat" cmpd="sng">
            <a:solidFill>
              <a:srgbClr val="000000"/>
            </a:solidFill>
            <a:prstDash val="solid"/>
            <a:round/>
            <a:headEnd type="none" w="med" len="med"/>
            <a:tailEnd type="none" w="med" len="med"/>
          </a:ln>
        </p:spPr>
      </p:sp>
      <p:sp>
        <p:nvSpPr>
          <p:cNvPr id="21" name="Line 18">
            <a:extLst>
              <a:ext uri="{FF2B5EF4-FFF2-40B4-BE49-F238E27FC236}">
                <a16:creationId xmlns:a16="http://schemas.microsoft.com/office/drawing/2014/main" id="{3F166CAD-E3A4-4132-8CC4-4F8EB303D2D2}"/>
              </a:ext>
            </a:extLst>
          </p:cNvPr>
          <p:cNvSpPr/>
          <p:nvPr/>
        </p:nvSpPr>
        <p:spPr>
          <a:xfrm>
            <a:off x="1500669" y="4460106"/>
            <a:ext cx="287338" cy="1033463"/>
          </a:xfrm>
          <a:prstGeom prst="line">
            <a:avLst/>
          </a:prstGeom>
          <a:ln w="25400" cap="flat" cmpd="sng">
            <a:solidFill>
              <a:srgbClr val="000000"/>
            </a:solidFill>
            <a:prstDash val="solid"/>
            <a:round/>
            <a:headEnd type="none" w="med" len="med"/>
            <a:tailEnd type="none" w="med" len="med"/>
          </a:ln>
        </p:spPr>
      </p:sp>
      <p:sp>
        <p:nvSpPr>
          <p:cNvPr id="22" name="Text Box 19">
            <a:extLst>
              <a:ext uri="{FF2B5EF4-FFF2-40B4-BE49-F238E27FC236}">
                <a16:creationId xmlns:a16="http://schemas.microsoft.com/office/drawing/2014/main" id="{D87D34B8-E07B-4B7F-ABB8-9561D996BE79}"/>
              </a:ext>
            </a:extLst>
          </p:cNvPr>
          <p:cNvSpPr/>
          <p:nvPr/>
        </p:nvSpPr>
        <p:spPr>
          <a:xfrm>
            <a:off x="1357794"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23" name="Text Box 20">
            <a:extLst>
              <a:ext uri="{FF2B5EF4-FFF2-40B4-BE49-F238E27FC236}">
                <a16:creationId xmlns:a16="http://schemas.microsoft.com/office/drawing/2014/main" id="{4E23D193-49DD-46DE-B423-643FBEE8220B}"/>
              </a:ext>
            </a:extLst>
          </p:cNvPr>
          <p:cNvSpPr/>
          <p:nvPr/>
        </p:nvSpPr>
        <p:spPr>
          <a:xfrm>
            <a:off x="50530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24" name="Text Box 21">
            <a:extLst>
              <a:ext uri="{FF2B5EF4-FFF2-40B4-BE49-F238E27FC236}">
                <a16:creationId xmlns:a16="http://schemas.microsoft.com/office/drawing/2014/main" id="{270B6702-D641-4C27-8A25-9478DCB93AE8}"/>
              </a:ext>
            </a:extLst>
          </p:cNvPr>
          <p:cNvSpPr/>
          <p:nvPr/>
        </p:nvSpPr>
        <p:spPr>
          <a:xfrm>
            <a:off x="833919" y="5345931"/>
            <a:ext cx="288925"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25" name="Text Box 22">
            <a:extLst>
              <a:ext uri="{FF2B5EF4-FFF2-40B4-BE49-F238E27FC236}">
                <a16:creationId xmlns:a16="http://schemas.microsoft.com/office/drawing/2014/main" id="{D87D1092-CC1A-4180-AEC5-9D9651289F34}"/>
              </a:ext>
            </a:extLst>
          </p:cNvPr>
          <p:cNvSpPr/>
          <p:nvPr/>
        </p:nvSpPr>
        <p:spPr>
          <a:xfrm>
            <a:off x="1838807"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26" name="Text Box 23">
            <a:extLst>
              <a:ext uri="{FF2B5EF4-FFF2-40B4-BE49-F238E27FC236}">
                <a16:creationId xmlns:a16="http://schemas.microsoft.com/office/drawing/2014/main" id="{8AF9D030-462E-4C62-9F05-C51981B15305}"/>
              </a:ext>
            </a:extLst>
          </p:cNvPr>
          <p:cNvSpPr/>
          <p:nvPr/>
        </p:nvSpPr>
        <p:spPr>
          <a:xfrm>
            <a:off x="214995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27" name="Text Box 24">
            <a:extLst>
              <a:ext uri="{FF2B5EF4-FFF2-40B4-BE49-F238E27FC236}">
                <a16:creationId xmlns:a16="http://schemas.microsoft.com/office/drawing/2014/main" id="{46F221AE-D823-46D1-8FB1-817443E4A8CF}"/>
              </a:ext>
            </a:extLst>
          </p:cNvPr>
          <p:cNvSpPr/>
          <p:nvPr/>
        </p:nvSpPr>
        <p:spPr>
          <a:xfrm>
            <a:off x="1324457" y="5761856"/>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p>
        </p:txBody>
      </p:sp>
      <p:sp>
        <p:nvSpPr>
          <p:cNvPr id="28" name="Line 25">
            <a:extLst>
              <a:ext uri="{FF2B5EF4-FFF2-40B4-BE49-F238E27FC236}">
                <a16:creationId xmlns:a16="http://schemas.microsoft.com/office/drawing/2014/main" id="{5CCFB713-B310-458A-B484-147B457A7DE6}"/>
              </a:ext>
            </a:extLst>
          </p:cNvPr>
          <p:cNvSpPr/>
          <p:nvPr/>
        </p:nvSpPr>
        <p:spPr>
          <a:xfrm flipH="1">
            <a:off x="1175232" y="4448994"/>
            <a:ext cx="287337" cy="1033462"/>
          </a:xfrm>
          <a:prstGeom prst="line">
            <a:avLst/>
          </a:prstGeom>
          <a:ln w="25400" cap="flat" cmpd="sng">
            <a:solidFill>
              <a:srgbClr val="000000"/>
            </a:solidFill>
            <a:prstDash val="solid"/>
            <a:round/>
            <a:headEnd type="none" w="med" len="med"/>
            <a:tailEnd type="none" w="med" len="med"/>
          </a:ln>
        </p:spPr>
      </p:sp>
      <p:sp>
        <p:nvSpPr>
          <p:cNvPr id="29" name="Line 26">
            <a:extLst>
              <a:ext uri="{FF2B5EF4-FFF2-40B4-BE49-F238E27FC236}">
                <a16:creationId xmlns:a16="http://schemas.microsoft.com/office/drawing/2014/main" id="{9777E1A4-2E60-4FD4-AE9C-F4C44A678F3D}"/>
              </a:ext>
            </a:extLst>
          </p:cNvPr>
          <p:cNvSpPr/>
          <p:nvPr/>
        </p:nvSpPr>
        <p:spPr>
          <a:xfrm flipH="1">
            <a:off x="1203807" y="4949056"/>
            <a:ext cx="860425" cy="561975"/>
          </a:xfrm>
          <a:prstGeom prst="line">
            <a:avLst/>
          </a:prstGeom>
          <a:ln w="25400" cap="flat" cmpd="sng">
            <a:solidFill>
              <a:srgbClr val="000000"/>
            </a:solidFill>
            <a:prstDash val="solid"/>
            <a:round/>
            <a:headEnd type="none" w="med" len="med"/>
            <a:tailEnd type="none" w="med" len="med"/>
          </a:ln>
        </p:spPr>
      </p:sp>
      <p:sp>
        <p:nvSpPr>
          <p:cNvPr id="30" name="Oval 28">
            <a:extLst>
              <a:ext uri="{FF2B5EF4-FFF2-40B4-BE49-F238E27FC236}">
                <a16:creationId xmlns:a16="http://schemas.microsoft.com/office/drawing/2014/main" id="{1D47DA32-EC3A-4D49-91ED-3D38B596D72A}"/>
              </a:ext>
            </a:extLst>
          </p:cNvPr>
          <p:cNvSpPr/>
          <p:nvPr/>
        </p:nvSpPr>
        <p:spPr>
          <a:xfrm>
            <a:off x="2972282" y="48569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1" name="Oval 29">
            <a:extLst>
              <a:ext uri="{FF2B5EF4-FFF2-40B4-BE49-F238E27FC236}">
                <a16:creationId xmlns:a16="http://schemas.microsoft.com/office/drawing/2014/main" id="{C6EDAD5C-FEB3-4C54-AA53-0D9DE0512B14}"/>
              </a:ext>
            </a:extLst>
          </p:cNvPr>
          <p:cNvSpPr/>
          <p:nvPr/>
        </p:nvSpPr>
        <p:spPr>
          <a:xfrm>
            <a:off x="3596169"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2" name="Oval 30">
            <a:extLst>
              <a:ext uri="{FF2B5EF4-FFF2-40B4-BE49-F238E27FC236}">
                <a16:creationId xmlns:a16="http://schemas.microsoft.com/office/drawing/2014/main" id="{C0CAFE1D-B09D-489D-B7DD-300D02D7EC33}"/>
              </a:ext>
            </a:extLst>
          </p:cNvPr>
          <p:cNvSpPr/>
          <p:nvPr/>
        </p:nvSpPr>
        <p:spPr>
          <a:xfrm>
            <a:off x="3916844"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3" name="Oval 31">
            <a:extLst>
              <a:ext uri="{FF2B5EF4-FFF2-40B4-BE49-F238E27FC236}">
                <a16:creationId xmlns:a16="http://schemas.microsoft.com/office/drawing/2014/main" id="{7A0EE916-C580-4A20-A36F-4532CDE314C4}"/>
              </a:ext>
            </a:extLst>
          </p:cNvPr>
          <p:cNvSpPr/>
          <p:nvPr/>
        </p:nvSpPr>
        <p:spPr>
          <a:xfrm>
            <a:off x="3275494"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34" name="Line 32">
            <a:extLst>
              <a:ext uri="{FF2B5EF4-FFF2-40B4-BE49-F238E27FC236}">
                <a16:creationId xmlns:a16="http://schemas.microsoft.com/office/drawing/2014/main" id="{7C20B8D4-D031-401D-BC22-87AD47CD5A1F}"/>
              </a:ext>
            </a:extLst>
          </p:cNvPr>
          <p:cNvSpPr/>
          <p:nvPr/>
        </p:nvSpPr>
        <p:spPr>
          <a:xfrm>
            <a:off x="3348519" y="5544369"/>
            <a:ext cx="574675" cy="0"/>
          </a:xfrm>
          <a:prstGeom prst="line">
            <a:avLst/>
          </a:prstGeom>
          <a:ln w="25400" cap="flat" cmpd="sng">
            <a:solidFill>
              <a:srgbClr val="000000"/>
            </a:solidFill>
            <a:prstDash val="solid"/>
            <a:round/>
            <a:headEnd type="none" w="med" len="med"/>
            <a:tailEnd type="none" w="med" len="med"/>
          </a:ln>
        </p:spPr>
      </p:sp>
      <p:sp>
        <p:nvSpPr>
          <p:cNvPr id="35" name="Line 33">
            <a:extLst>
              <a:ext uri="{FF2B5EF4-FFF2-40B4-BE49-F238E27FC236}">
                <a16:creationId xmlns:a16="http://schemas.microsoft.com/office/drawing/2014/main" id="{962D23E9-7746-4973-85B3-3C87171CBD7A}"/>
              </a:ext>
            </a:extLst>
          </p:cNvPr>
          <p:cNvSpPr/>
          <p:nvPr/>
        </p:nvSpPr>
        <p:spPr>
          <a:xfrm flipH="1">
            <a:off x="3040544" y="4418831"/>
            <a:ext cx="538163" cy="430213"/>
          </a:xfrm>
          <a:prstGeom prst="line">
            <a:avLst/>
          </a:prstGeom>
          <a:ln w="25400" cap="flat" cmpd="sng">
            <a:solidFill>
              <a:srgbClr val="000000"/>
            </a:solidFill>
            <a:prstDash val="solid"/>
            <a:round/>
            <a:headEnd type="none" w="med" len="med"/>
            <a:tailEnd type="none" w="med" len="med"/>
          </a:ln>
        </p:spPr>
      </p:sp>
      <p:sp>
        <p:nvSpPr>
          <p:cNvPr id="36" name="Line 34">
            <a:extLst>
              <a:ext uri="{FF2B5EF4-FFF2-40B4-BE49-F238E27FC236}">
                <a16:creationId xmlns:a16="http://schemas.microsoft.com/office/drawing/2014/main" id="{FFB5FCC1-C3EB-47F4-AA68-93F4B4A9AC8C}"/>
              </a:ext>
            </a:extLst>
          </p:cNvPr>
          <p:cNvSpPr/>
          <p:nvPr/>
        </p:nvSpPr>
        <p:spPr>
          <a:xfrm>
            <a:off x="3021494" y="4942706"/>
            <a:ext cx="250825" cy="561975"/>
          </a:xfrm>
          <a:prstGeom prst="line">
            <a:avLst/>
          </a:prstGeom>
          <a:ln w="25400" cap="flat" cmpd="sng">
            <a:solidFill>
              <a:srgbClr val="000000"/>
            </a:solidFill>
            <a:prstDash val="solid"/>
            <a:round/>
            <a:headEnd type="none" w="med" len="med"/>
            <a:tailEnd type="none" w="med" len="med"/>
          </a:ln>
        </p:spPr>
      </p:sp>
      <p:sp>
        <p:nvSpPr>
          <p:cNvPr id="37" name="Line 35">
            <a:extLst>
              <a:ext uri="{FF2B5EF4-FFF2-40B4-BE49-F238E27FC236}">
                <a16:creationId xmlns:a16="http://schemas.microsoft.com/office/drawing/2014/main" id="{0D09A6B3-917E-4623-A8EE-24E5C5ED63C4}"/>
              </a:ext>
            </a:extLst>
          </p:cNvPr>
          <p:cNvSpPr/>
          <p:nvPr/>
        </p:nvSpPr>
        <p:spPr>
          <a:xfrm>
            <a:off x="3654907" y="4460106"/>
            <a:ext cx="287337" cy="1033463"/>
          </a:xfrm>
          <a:prstGeom prst="line">
            <a:avLst/>
          </a:prstGeom>
          <a:ln w="25400" cap="flat" cmpd="sng">
            <a:solidFill>
              <a:srgbClr val="000000"/>
            </a:solidFill>
            <a:prstDash val="solid"/>
            <a:round/>
            <a:headEnd type="none" w="med" len="med"/>
            <a:tailEnd type="none" w="med" len="med"/>
          </a:ln>
        </p:spPr>
      </p:sp>
      <p:sp>
        <p:nvSpPr>
          <p:cNvPr id="38" name="Text Box 36">
            <a:extLst>
              <a:ext uri="{FF2B5EF4-FFF2-40B4-BE49-F238E27FC236}">
                <a16:creationId xmlns:a16="http://schemas.microsoft.com/office/drawing/2014/main" id="{92D35D13-F964-4B5A-AD47-9A6236B1E9AE}"/>
              </a:ext>
            </a:extLst>
          </p:cNvPr>
          <p:cNvSpPr/>
          <p:nvPr/>
        </p:nvSpPr>
        <p:spPr>
          <a:xfrm>
            <a:off x="3512032" y="3933056"/>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39" name="Text Box 37">
            <a:extLst>
              <a:ext uri="{FF2B5EF4-FFF2-40B4-BE49-F238E27FC236}">
                <a16:creationId xmlns:a16="http://schemas.microsoft.com/office/drawing/2014/main" id="{B5893A7F-92BC-4F97-84A3-40A15B3E6323}"/>
              </a:ext>
            </a:extLst>
          </p:cNvPr>
          <p:cNvSpPr/>
          <p:nvPr/>
        </p:nvSpPr>
        <p:spPr>
          <a:xfrm>
            <a:off x="2659544" y="462838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40" name="Text Box 38">
            <a:extLst>
              <a:ext uri="{FF2B5EF4-FFF2-40B4-BE49-F238E27FC236}">
                <a16:creationId xmlns:a16="http://schemas.microsoft.com/office/drawing/2014/main" id="{8157284C-EF25-4F31-976A-7452372ADA44}"/>
              </a:ext>
            </a:extLst>
          </p:cNvPr>
          <p:cNvSpPr/>
          <p:nvPr/>
        </p:nvSpPr>
        <p:spPr>
          <a:xfrm>
            <a:off x="2988157" y="534593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41" name="Text Box 39">
            <a:extLst>
              <a:ext uri="{FF2B5EF4-FFF2-40B4-BE49-F238E27FC236}">
                <a16:creationId xmlns:a16="http://schemas.microsoft.com/office/drawing/2014/main" id="{7CE13D48-D232-414E-8A72-5A4EDD37FBA7}"/>
              </a:ext>
            </a:extLst>
          </p:cNvPr>
          <p:cNvSpPr/>
          <p:nvPr/>
        </p:nvSpPr>
        <p:spPr>
          <a:xfrm>
            <a:off x="3993044" y="5379269"/>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42" name="Text Box 40">
            <a:extLst>
              <a:ext uri="{FF2B5EF4-FFF2-40B4-BE49-F238E27FC236}">
                <a16:creationId xmlns:a16="http://schemas.microsoft.com/office/drawing/2014/main" id="{74542FF3-3A8E-409E-B2BA-BAA513183A61}"/>
              </a:ext>
            </a:extLst>
          </p:cNvPr>
          <p:cNvSpPr/>
          <p:nvPr/>
        </p:nvSpPr>
        <p:spPr>
          <a:xfrm>
            <a:off x="3477107" y="5761856"/>
            <a:ext cx="358775"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1</a:t>
            </a:r>
          </a:p>
        </p:txBody>
      </p:sp>
      <p:sp>
        <p:nvSpPr>
          <p:cNvPr id="43" name="Line 41">
            <a:extLst>
              <a:ext uri="{FF2B5EF4-FFF2-40B4-BE49-F238E27FC236}">
                <a16:creationId xmlns:a16="http://schemas.microsoft.com/office/drawing/2014/main" id="{169DE099-4716-4169-BD46-473234D8D7A1}"/>
              </a:ext>
            </a:extLst>
          </p:cNvPr>
          <p:cNvSpPr/>
          <p:nvPr/>
        </p:nvSpPr>
        <p:spPr>
          <a:xfrm flipH="1">
            <a:off x="3329469" y="4448994"/>
            <a:ext cx="287338" cy="1033462"/>
          </a:xfrm>
          <a:prstGeom prst="line">
            <a:avLst/>
          </a:prstGeom>
          <a:ln w="25400" cap="flat" cmpd="sng">
            <a:solidFill>
              <a:srgbClr val="000000"/>
            </a:solidFill>
            <a:prstDash val="solid"/>
            <a:round/>
            <a:headEnd type="none" w="med" len="med"/>
            <a:tailEnd type="none" w="med" len="med"/>
          </a:ln>
        </p:spPr>
      </p:sp>
      <p:sp>
        <p:nvSpPr>
          <p:cNvPr id="44" name="Oval 43">
            <a:extLst>
              <a:ext uri="{FF2B5EF4-FFF2-40B4-BE49-F238E27FC236}">
                <a16:creationId xmlns:a16="http://schemas.microsoft.com/office/drawing/2014/main" id="{A3F19AF8-0043-403B-B32D-A2E817FC78AB}"/>
              </a:ext>
            </a:extLst>
          </p:cNvPr>
          <p:cNvSpPr/>
          <p:nvPr/>
        </p:nvSpPr>
        <p:spPr>
          <a:xfrm>
            <a:off x="4818544" y="48569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5" name="Oval 44">
            <a:extLst>
              <a:ext uri="{FF2B5EF4-FFF2-40B4-BE49-F238E27FC236}">
                <a16:creationId xmlns:a16="http://schemas.microsoft.com/office/drawing/2014/main" id="{22B3FF2E-06DC-42FE-99FF-16C857B6C38E}"/>
              </a:ext>
            </a:extLst>
          </p:cNvPr>
          <p:cNvSpPr/>
          <p:nvPr/>
        </p:nvSpPr>
        <p:spPr>
          <a:xfrm>
            <a:off x="5442432"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6" name="Oval 45">
            <a:extLst>
              <a:ext uri="{FF2B5EF4-FFF2-40B4-BE49-F238E27FC236}">
                <a16:creationId xmlns:a16="http://schemas.microsoft.com/office/drawing/2014/main" id="{4E57B6C9-C03D-4E2C-B3DC-2600DE0B585E}"/>
              </a:ext>
            </a:extLst>
          </p:cNvPr>
          <p:cNvSpPr/>
          <p:nvPr/>
        </p:nvSpPr>
        <p:spPr>
          <a:xfrm>
            <a:off x="5763107" y="5504681"/>
            <a:ext cx="71437"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7" name="Oval 46">
            <a:extLst>
              <a:ext uri="{FF2B5EF4-FFF2-40B4-BE49-F238E27FC236}">
                <a16:creationId xmlns:a16="http://schemas.microsoft.com/office/drawing/2014/main" id="{D0818E5F-D717-4512-97B4-D6822E318CEE}"/>
              </a:ext>
            </a:extLst>
          </p:cNvPr>
          <p:cNvSpPr/>
          <p:nvPr/>
        </p:nvSpPr>
        <p:spPr>
          <a:xfrm>
            <a:off x="6066319" y="48569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8" name="Oval 47">
            <a:extLst>
              <a:ext uri="{FF2B5EF4-FFF2-40B4-BE49-F238E27FC236}">
                <a16:creationId xmlns:a16="http://schemas.microsoft.com/office/drawing/2014/main" id="{9D6FB38E-D672-46B7-85A0-AEF41D7C8B23}"/>
              </a:ext>
            </a:extLst>
          </p:cNvPr>
          <p:cNvSpPr/>
          <p:nvPr/>
        </p:nvSpPr>
        <p:spPr>
          <a:xfrm>
            <a:off x="5121757"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49" name="Line 48">
            <a:extLst>
              <a:ext uri="{FF2B5EF4-FFF2-40B4-BE49-F238E27FC236}">
                <a16:creationId xmlns:a16="http://schemas.microsoft.com/office/drawing/2014/main" id="{9D3D780F-4AD1-4837-A7FD-671B1A3CDC91}"/>
              </a:ext>
            </a:extLst>
          </p:cNvPr>
          <p:cNvSpPr/>
          <p:nvPr/>
        </p:nvSpPr>
        <p:spPr>
          <a:xfrm>
            <a:off x="5194782" y="5544369"/>
            <a:ext cx="574675" cy="0"/>
          </a:xfrm>
          <a:prstGeom prst="line">
            <a:avLst/>
          </a:prstGeom>
          <a:ln w="25400" cap="flat" cmpd="sng">
            <a:solidFill>
              <a:srgbClr val="000000"/>
            </a:solidFill>
            <a:prstDash val="solid"/>
            <a:round/>
            <a:headEnd type="none" w="med" len="med"/>
            <a:tailEnd type="none" w="med" len="med"/>
          </a:ln>
        </p:spPr>
      </p:sp>
      <p:sp>
        <p:nvSpPr>
          <p:cNvPr id="50" name="Line 49">
            <a:extLst>
              <a:ext uri="{FF2B5EF4-FFF2-40B4-BE49-F238E27FC236}">
                <a16:creationId xmlns:a16="http://schemas.microsoft.com/office/drawing/2014/main" id="{277EB7D2-8254-4496-B516-5421FDABB9BE}"/>
              </a:ext>
            </a:extLst>
          </p:cNvPr>
          <p:cNvSpPr/>
          <p:nvPr/>
        </p:nvSpPr>
        <p:spPr>
          <a:xfrm flipH="1">
            <a:off x="4886807" y="4418831"/>
            <a:ext cx="538162" cy="430213"/>
          </a:xfrm>
          <a:prstGeom prst="line">
            <a:avLst/>
          </a:prstGeom>
          <a:ln w="25400" cap="flat" cmpd="sng">
            <a:solidFill>
              <a:srgbClr val="000000"/>
            </a:solidFill>
            <a:prstDash val="solid"/>
            <a:round/>
            <a:headEnd type="none" w="med" len="med"/>
            <a:tailEnd type="none" w="med" len="med"/>
          </a:ln>
        </p:spPr>
      </p:sp>
      <p:sp>
        <p:nvSpPr>
          <p:cNvPr id="51" name="Line 50">
            <a:extLst>
              <a:ext uri="{FF2B5EF4-FFF2-40B4-BE49-F238E27FC236}">
                <a16:creationId xmlns:a16="http://schemas.microsoft.com/office/drawing/2014/main" id="{023951E8-C73E-4B3F-8D6A-212D9868C7EB}"/>
              </a:ext>
            </a:extLst>
          </p:cNvPr>
          <p:cNvSpPr/>
          <p:nvPr/>
        </p:nvSpPr>
        <p:spPr>
          <a:xfrm flipH="1">
            <a:off x="5812319" y="4942706"/>
            <a:ext cx="287338" cy="561975"/>
          </a:xfrm>
          <a:prstGeom prst="line">
            <a:avLst/>
          </a:prstGeom>
          <a:ln w="25400" cap="flat" cmpd="sng">
            <a:solidFill>
              <a:srgbClr val="000000"/>
            </a:solidFill>
            <a:prstDash val="solid"/>
            <a:round/>
            <a:headEnd type="none" w="med" len="med"/>
            <a:tailEnd type="none" w="med" len="med"/>
          </a:ln>
        </p:spPr>
      </p:sp>
      <p:sp>
        <p:nvSpPr>
          <p:cNvPr id="52" name="Line 51">
            <a:extLst>
              <a:ext uri="{FF2B5EF4-FFF2-40B4-BE49-F238E27FC236}">
                <a16:creationId xmlns:a16="http://schemas.microsoft.com/office/drawing/2014/main" id="{8EEF36DA-8974-4481-AD3A-EFCD08AAE505}"/>
              </a:ext>
            </a:extLst>
          </p:cNvPr>
          <p:cNvSpPr/>
          <p:nvPr/>
        </p:nvSpPr>
        <p:spPr>
          <a:xfrm>
            <a:off x="4867757" y="4942706"/>
            <a:ext cx="250825" cy="561975"/>
          </a:xfrm>
          <a:prstGeom prst="line">
            <a:avLst/>
          </a:prstGeom>
          <a:ln w="25400" cap="flat" cmpd="sng">
            <a:solidFill>
              <a:srgbClr val="000000"/>
            </a:solidFill>
            <a:prstDash val="solid"/>
            <a:round/>
            <a:headEnd type="none" w="med" len="med"/>
            <a:tailEnd type="none" w="med" len="med"/>
          </a:ln>
        </p:spPr>
      </p:sp>
      <p:sp>
        <p:nvSpPr>
          <p:cNvPr id="53" name="Line 52">
            <a:extLst>
              <a:ext uri="{FF2B5EF4-FFF2-40B4-BE49-F238E27FC236}">
                <a16:creationId xmlns:a16="http://schemas.microsoft.com/office/drawing/2014/main" id="{2DA95342-7CAC-4811-ADFE-517D6A34EB52}"/>
              </a:ext>
            </a:extLst>
          </p:cNvPr>
          <p:cNvSpPr/>
          <p:nvPr/>
        </p:nvSpPr>
        <p:spPr>
          <a:xfrm>
            <a:off x="5528157" y="4418831"/>
            <a:ext cx="538162" cy="430213"/>
          </a:xfrm>
          <a:prstGeom prst="line">
            <a:avLst/>
          </a:prstGeom>
          <a:ln w="25400" cap="flat" cmpd="sng">
            <a:solidFill>
              <a:srgbClr val="000000"/>
            </a:solidFill>
            <a:prstDash val="solid"/>
            <a:round/>
            <a:headEnd type="none" w="med" len="med"/>
            <a:tailEnd type="none" w="med" len="med"/>
          </a:ln>
        </p:spPr>
      </p:sp>
      <p:sp>
        <p:nvSpPr>
          <p:cNvPr id="54" name="Text Box 53">
            <a:extLst>
              <a:ext uri="{FF2B5EF4-FFF2-40B4-BE49-F238E27FC236}">
                <a16:creationId xmlns:a16="http://schemas.microsoft.com/office/drawing/2014/main" id="{087FB38B-98EC-415F-A6A8-94E20F729E0C}"/>
              </a:ext>
            </a:extLst>
          </p:cNvPr>
          <p:cNvSpPr/>
          <p:nvPr/>
        </p:nvSpPr>
        <p:spPr>
          <a:xfrm>
            <a:off x="5358294"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55" name="Text Box 54">
            <a:extLst>
              <a:ext uri="{FF2B5EF4-FFF2-40B4-BE49-F238E27FC236}">
                <a16:creationId xmlns:a16="http://schemas.microsoft.com/office/drawing/2014/main" id="{EF8F85DF-2C02-4823-9494-A2C5EA6633CF}"/>
              </a:ext>
            </a:extLst>
          </p:cNvPr>
          <p:cNvSpPr/>
          <p:nvPr/>
        </p:nvSpPr>
        <p:spPr>
          <a:xfrm>
            <a:off x="4505807"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56" name="Text Box 55">
            <a:extLst>
              <a:ext uri="{FF2B5EF4-FFF2-40B4-BE49-F238E27FC236}">
                <a16:creationId xmlns:a16="http://schemas.microsoft.com/office/drawing/2014/main" id="{57BFA5A8-9BC9-4297-95E7-9631537086F1}"/>
              </a:ext>
            </a:extLst>
          </p:cNvPr>
          <p:cNvSpPr/>
          <p:nvPr/>
        </p:nvSpPr>
        <p:spPr>
          <a:xfrm>
            <a:off x="4834419" y="534593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57" name="Text Box 56">
            <a:extLst>
              <a:ext uri="{FF2B5EF4-FFF2-40B4-BE49-F238E27FC236}">
                <a16:creationId xmlns:a16="http://schemas.microsoft.com/office/drawing/2014/main" id="{B816CF6D-F299-4F1D-B17D-91C614D1E80E}"/>
              </a:ext>
            </a:extLst>
          </p:cNvPr>
          <p:cNvSpPr/>
          <p:nvPr/>
        </p:nvSpPr>
        <p:spPr>
          <a:xfrm>
            <a:off x="5839307"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58" name="Text Box 57">
            <a:extLst>
              <a:ext uri="{FF2B5EF4-FFF2-40B4-BE49-F238E27FC236}">
                <a16:creationId xmlns:a16="http://schemas.microsoft.com/office/drawing/2014/main" id="{A348CA6C-4717-43E8-9E23-3016090AFCAC}"/>
              </a:ext>
            </a:extLst>
          </p:cNvPr>
          <p:cNvSpPr/>
          <p:nvPr/>
        </p:nvSpPr>
        <p:spPr>
          <a:xfrm>
            <a:off x="6148869" y="462838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59" name="Text Box 58">
            <a:extLst>
              <a:ext uri="{FF2B5EF4-FFF2-40B4-BE49-F238E27FC236}">
                <a16:creationId xmlns:a16="http://schemas.microsoft.com/office/drawing/2014/main" id="{627A5B61-D4C0-4B69-BF3B-7462B2FBB889}"/>
              </a:ext>
            </a:extLst>
          </p:cNvPr>
          <p:cNvSpPr/>
          <p:nvPr/>
        </p:nvSpPr>
        <p:spPr>
          <a:xfrm>
            <a:off x="5323369" y="57618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2</a:t>
            </a:r>
          </a:p>
        </p:txBody>
      </p:sp>
      <p:sp>
        <p:nvSpPr>
          <p:cNvPr id="60" name="Oval 60">
            <a:extLst>
              <a:ext uri="{FF2B5EF4-FFF2-40B4-BE49-F238E27FC236}">
                <a16:creationId xmlns:a16="http://schemas.microsoft.com/office/drawing/2014/main" id="{9D59E5D5-97B1-47A6-A264-D2C1295F7B5F}"/>
              </a:ext>
            </a:extLst>
          </p:cNvPr>
          <p:cNvSpPr/>
          <p:nvPr/>
        </p:nvSpPr>
        <p:spPr>
          <a:xfrm>
            <a:off x="6974369" y="4856981"/>
            <a:ext cx="71438"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1" name="Oval 61">
            <a:extLst>
              <a:ext uri="{FF2B5EF4-FFF2-40B4-BE49-F238E27FC236}">
                <a16:creationId xmlns:a16="http://schemas.microsoft.com/office/drawing/2014/main" id="{DAA2CB58-33B7-4A8F-B2FA-1F21424B12EA}"/>
              </a:ext>
            </a:extLst>
          </p:cNvPr>
          <p:cNvSpPr/>
          <p:nvPr/>
        </p:nvSpPr>
        <p:spPr>
          <a:xfrm>
            <a:off x="7598257" y="4356919"/>
            <a:ext cx="73025" cy="87312"/>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2" name="Oval 62">
            <a:extLst>
              <a:ext uri="{FF2B5EF4-FFF2-40B4-BE49-F238E27FC236}">
                <a16:creationId xmlns:a16="http://schemas.microsoft.com/office/drawing/2014/main" id="{226DB70C-C5C6-4353-9E1C-6137AE9C15A0}"/>
              </a:ext>
            </a:extLst>
          </p:cNvPr>
          <p:cNvSpPr/>
          <p:nvPr/>
        </p:nvSpPr>
        <p:spPr>
          <a:xfrm>
            <a:off x="7918932"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3" name="Oval 63">
            <a:extLst>
              <a:ext uri="{FF2B5EF4-FFF2-40B4-BE49-F238E27FC236}">
                <a16:creationId xmlns:a16="http://schemas.microsoft.com/office/drawing/2014/main" id="{E59A8571-7846-4E19-B35A-2C4C5945CAC8}"/>
              </a:ext>
            </a:extLst>
          </p:cNvPr>
          <p:cNvSpPr/>
          <p:nvPr/>
        </p:nvSpPr>
        <p:spPr>
          <a:xfrm>
            <a:off x="7277582" y="5504681"/>
            <a:ext cx="73025" cy="85725"/>
          </a:xfrm>
          <a:prstGeom prst="ellipse">
            <a:avLst/>
          </a:prstGeom>
          <a:solidFill>
            <a:srgbClr val="FFFFFF"/>
          </a:solidFill>
          <a:ln w="25400" cap="flat" cmpd="sng">
            <a:solidFill>
              <a:srgbClr val="000000"/>
            </a:solidFill>
            <a:prstDash val="solid"/>
            <a:round/>
            <a:headEnd type="none" w="med" len="med"/>
            <a:tailEnd type="none" w="med" len="med"/>
          </a:ln>
        </p:spPr>
        <p:txBody>
          <a:bodyPr lIns="0" tIns="0" rIns="0" bIns="0" anchor="t" anchorCtr="0">
            <a:spAutoFit/>
          </a:bodyPr>
          <a:lstStyle/>
          <a:p>
            <a:pPr>
              <a:buClrTx/>
              <a:buFontTx/>
            </a:pPr>
            <a:endParaRPr lang="zh-CN" altLang="en-US" dirty="0">
              <a:latin typeface="黑体" panose="02010609060101010101" pitchFamily="49" charset="-122"/>
            </a:endParaRPr>
          </a:p>
        </p:txBody>
      </p:sp>
      <p:sp>
        <p:nvSpPr>
          <p:cNvPr id="64" name="Line 64">
            <a:extLst>
              <a:ext uri="{FF2B5EF4-FFF2-40B4-BE49-F238E27FC236}">
                <a16:creationId xmlns:a16="http://schemas.microsoft.com/office/drawing/2014/main" id="{92EC8DC1-9BA8-422A-B6E1-8BD1939DB7E3}"/>
              </a:ext>
            </a:extLst>
          </p:cNvPr>
          <p:cNvSpPr/>
          <p:nvPr/>
        </p:nvSpPr>
        <p:spPr>
          <a:xfrm>
            <a:off x="7350607" y="5544369"/>
            <a:ext cx="574675" cy="0"/>
          </a:xfrm>
          <a:prstGeom prst="line">
            <a:avLst/>
          </a:prstGeom>
          <a:ln w="25400" cap="flat" cmpd="sng">
            <a:solidFill>
              <a:srgbClr val="000000"/>
            </a:solidFill>
            <a:prstDash val="solid"/>
            <a:round/>
            <a:headEnd type="none" w="med" len="med"/>
            <a:tailEnd type="none" w="med" len="med"/>
          </a:ln>
        </p:spPr>
      </p:sp>
      <p:sp>
        <p:nvSpPr>
          <p:cNvPr id="65" name="Line 65">
            <a:extLst>
              <a:ext uri="{FF2B5EF4-FFF2-40B4-BE49-F238E27FC236}">
                <a16:creationId xmlns:a16="http://schemas.microsoft.com/office/drawing/2014/main" id="{F7485680-0A1A-469F-93C7-EC33172F8B42}"/>
              </a:ext>
            </a:extLst>
          </p:cNvPr>
          <p:cNvSpPr/>
          <p:nvPr/>
        </p:nvSpPr>
        <p:spPr>
          <a:xfrm flipH="1">
            <a:off x="7042632" y="4418831"/>
            <a:ext cx="538162" cy="430213"/>
          </a:xfrm>
          <a:prstGeom prst="line">
            <a:avLst/>
          </a:prstGeom>
          <a:ln w="25400" cap="flat" cmpd="sng">
            <a:solidFill>
              <a:srgbClr val="000000"/>
            </a:solidFill>
            <a:prstDash val="solid"/>
            <a:round/>
            <a:headEnd type="none" w="med" len="med"/>
            <a:tailEnd type="none" w="med" len="med"/>
          </a:ln>
        </p:spPr>
      </p:sp>
      <p:sp>
        <p:nvSpPr>
          <p:cNvPr id="66" name="Line 66">
            <a:extLst>
              <a:ext uri="{FF2B5EF4-FFF2-40B4-BE49-F238E27FC236}">
                <a16:creationId xmlns:a16="http://schemas.microsoft.com/office/drawing/2014/main" id="{314BAC98-AAFC-4B33-B98C-35F960253C7E}"/>
              </a:ext>
            </a:extLst>
          </p:cNvPr>
          <p:cNvSpPr/>
          <p:nvPr/>
        </p:nvSpPr>
        <p:spPr>
          <a:xfrm>
            <a:off x="7023582" y="4942706"/>
            <a:ext cx="250825" cy="561975"/>
          </a:xfrm>
          <a:prstGeom prst="line">
            <a:avLst/>
          </a:prstGeom>
          <a:ln w="25400" cap="flat" cmpd="sng">
            <a:solidFill>
              <a:srgbClr val="000000"/>
            </a:solidFill>
            <a:prstDash val="solid"/>
            <a:round/>
            <a:headEnd type="none" w="med" len="med"/>
            <a:tailEnd type="none" w="med" len="med"/>
          </a:ln>
        </p:spPr>
      </p:sp>
      <p:sp>
        <p:nvSpPr>
          <p:cNvPr id="67" name="Line 67">
            <a:extLst>
              <a:ext uri="{FF2B5EF4-FFF2-40B4-BE49-F238E27FC236}">
                <a16:creationId xmlns:a16="http://schemas.microsoft.com/office/drawing/2014/main" id="{36C1FE5D-677B-4B3A-B708-F669D391F3D0}"/>
              </a:ext>
            </a:extLst>
          </p:cNvPr>
          <p:cNvSpPr/>
          <p:nvPr/>
        </p:nvSpPr>
        <p:spPr>
          <a:xfrm>
            <a:off x="7656994" y="4460106"/>
            <a:ext cx="287338" cy="1033463"/>
          </a:xfrm>
          <a:prstGeom prst="line">
            <a:avLst/>
          </a:prstGeom>
          <a:ln w="25400" cap="flat" cmpd="sng">
            <a:solidFill>
              <a:srgbClr val="000000"/>
            </a:solidFill>
            <a:prstDash val="solid"/>
            <a:round/>
            <a:headEnd type="none" w="med" len="med"/>
            <a:tailEnd type="none" w="med" len="med"/>
          </a:ln>
        </p:spPr>
      </p:sp>
      <p:sp>
        <p:nvSpPr>
          <p:cNvPr id="68" name="Text Box 68">
            <a:extLst>
              <a:ext uri="{FF2B5EF4-FFF2-40B4-BE49-F238E27FC236}">
                <a16:creationId xmlns:a16="http://schemas.microsoft.com/office/drawing/2014/main" id="{BC7884A0-52DC-4F41-A27E-73F63A4CE35D}"/>
              </a:ext>
            </a:extLst>
          </p:cNvPr>
          <p:cNvSpPr/>
          <p:nvPr/>
        </p:nvSpPr>
        <p:spPr>
          <a:xfrm>
            <a:off x="7514119" y="39330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69" name="Text Box 69">
            <a:extLst>
              <a:ext uri="{FF2B5EF4-FFF2-40B4-BE49-F238E27FC236}">
                <a16:creationId xmlns:a16="http://schemas.microsoft.com/office/drawing/2014/main" id="{AF3DF70C-5B9B-42EA-80C3-23A7330C3284}"/>
              </a:ext>
            </a:extLst>
          </p:cNvPr>
          <p:cNvSpPr/>
          <p:nvPr/>
        </p:nvSpPr>
        <p:spPr>
          <a:xfrm>
            <a:off x="6661632" y="4628381"/>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70" name="Text Box 70">
            <a:extLst>
              <a:ext uri="{FF2B5EF4-FFF2-40B4-BE49-F238E27FC236}">
                <a16:creationId xmlns:a16="http://schemas.microsoft.com/office/drawing/2014/main" id="{B4092526-40D6-430F-9DA5-D6A09F0D920F}"/>
              </a:ext>
            </a:extLst>
          </p:cNvPr>
          <p:cNvSpPr/>
          <p:nvPr/>
        </p:nvSpPr>
        <p:spPr>
          <a:xfrm>
            <a:off x="6990244" y="5345931"/>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71" name="Text Box 71">
            <a:extLst>
              <a:ext uri="{FF2B5EF4-FFF2-40B4-BE49-F238E27FC236}">
                <a16:creationId xmlns:a16="http://schemas.microsoft.com/office/drawing/2014/main" id="{918EC23A-2A2E-45DE-BEF5-398C835C4956}"/>
              </a:ext>
            </a:extLst>
          </p:cNvPr>
          <p:cNvSpPr/>
          <p:nvPr/>
        </p:nvSpPr>
        <p:spPr>
          <a:xfrm>
            <a:off x="7995132" y="5379269"/>
            <a:ext cx="287337"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72" name="Text Box 72">
            <a:extLst>
              <a:ext uri="{FF2B5EF4-FFF2-40B4-BE49-F238E27FC236}">
                <a16:creationId xmlns:a16="http://schemas.microsoft.com/office/drawing/2014/main" id="{8B864107-7AC5-4393-AE50-E1A25A2681AF}"/>
              </a:ext>
            </a:extLst>
          </p:cNvPr>
          <p:cNvSpPr/>
          <p:nvPr/>
        </p:nvSpPr>
        <p:spPr>
          <a:xfrm>
            <a:off x="7479194" y="5761856"/>
            <a:ext cx="287338" cy="365125"/>
          </a:xfrm>
          <a:prstGeom prst="rect">
            <a:avLst/>
          </a:prstGeom>
          <a:noFill/>
          <a:ln w="25400">
            <a:noFill/>
          </a:ln>
        </p:spPr>
        <p:txBody>
          <a:bodyPr lIns="0" tIns="0" rIns="0" bIns="0" anchor="t" anchorCtr="0">
            <a:spAutoFit/>
          </a:bodyPr>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3</a:t>
            </a:r>
          </a:p>
        </p:txBody>
      </p:sp>
      <p:sp>
        <p:nvSpPr>
          <p:cNvPr id="73" name="文本框 72">
            <a:extLst>
              <a:ext uri="{FF2B5EF4-FFF2-40B4-BE49-F238E27FC236}">
                <a16:creationId xmlns:a16="http://schemas.microsoft.com/office/drawing/2014/main" id="{2EEB6152-E737-42AD-8C3A-011EAE66CCDA}"/>
              </a:ext>
            </a:extLst>
          </p:cNvPr>
          <p:cNvSpPr txBox="1"/>
          <p:nvPr/>
        </p:nvSpPr>
        <p:spPr>
          <a:xfrm>
            <a:off x="2337522" y="6149206"/>
            <a:ext cx="2271231" cy="707886"/>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在</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1</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2</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3</a:t>
            </a:r>
            <a:r>
              <a:rPr lang="en-US" altLang="zh-CN" sz="2000" dirty="0">
                <a:solidFill>
                  <a:srgbClr val="FF9900"/>
                </a:solidFill>
                <a:latin typeface="Times New Roman" panose="02020603050405020304" pitchFamily="18" charset="0"/>
              </a:rPr>
              <a:t>, v</a:t>
            </a:r>
            <a:r>
              <a:rPr lang="en-US" altLang="zh-CN" sz="2000" baseline="-25000" dirty="0">
                <a:solidFill>
                  <a:srgbClr val="FF9900"/>
                </a:solidFill>
                <a:latin typeface="Times New Roman" panose="02020603050405020304" pitchFamily="18" charset="0"/>
              </a:rPr>
              <a:t>4</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上的导出子图</a:t>
            </a:r>
          </a:p>
        </p:txBody>
      </p:sp>
      <p:sp>
        <p:nvSpPr>
          <p:cNvPr id="74" name="文本框 73">
            <a:extLst>
              <a:ext uri="{FF2B5EF4-FFF2-40B4-BE49-F238E27FC236}">
                <a16:creationId xmlns:a16="http://schemas.microsoft.com/office/drawing/2014/main" id="{8D0D863D-4241-457D-8BE8-0F4A2995C239}"/>
              </a:ext>
            </a:extLst>
          </p:cNvPr>
          <p:cNvSpPr txBox="1"/>
          <p:nvPr/>
        </p:nvSpPr>
        <p:spPr>
          <a:xfrm>
            <a:off x="4379841" y="6188894"/>
            <a:ext cx="2271231"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的生成子图</a:t>
            </a:r>
          </a:p>
        </p:txBody>
      </p:sp>
      <p:sp>
        <p:nvSpPr>
          <p:cNvPr id="75" name="文本框 74">
            <a:extLst>
              <a:ext uri="{FF2B5EF4-FFF2-40B4-BE49-F238E27FC236}">
                <a16:creationId xmlns:a16="http://schemas.microsoft.com/office/drawing/2014/main" id="{EB2A030F-C656-47EC-91DD-49A34449DC89}"/>
              </a:ext>
            </a:extLst>
          </p:cNvPr>
          <p:cNvSpPr txBox="1"/>
          <p:nvPr/>
        </p:nvSpPr>
        <p:spPr>
          <a:xfrm>
            <a:off x="6484384" y="6177721"/>
            <a:ext cx="2271231"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G</a:t>
            </a:r>
            <a:r>
              <a:rPr lang="zh-CN" altLang="en-US" sz="2000" dirty="0">
                <a:solidFill>
                  <a:srgbClr val="FF9900"/>
                </a:solidFill>
                <a:latin typeface="Times New Roman" panose="02020603050405020304" pitchFamily="18" charset="0"/>
              </a:rPr>
              <a:t>的子图</a:t>
            </a:r>
          </a:p>
        </p:txBody>
      </p:sp>
    </p:spTree>
    <p:extLst>
      <p:ext uri="{BB962C8B-B14F-4D97-AF65-F5344CB8AC3E}">
        <p14:creationId xmlns:p14="http://schemas.microsoft.com/office/powerpoint/2010/main" val="719646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childTnLst>
                                    <p:set>
                                      <p:cBhvr additive="base">
                                        <p:cTn id="6" dur="1" fill="hold">
                                          <p:stCondLst>
                                            <p:cond delay="0"/>
                                          </p:stCondLst>
                                        </p:cTn>
                                        <p:tgtEl>
                                          <p:spTgt spid="10"/>
                                        </p:tgtEl>
                                        <p:attrNameLst>
                                          <p:attrName>style.visibility</p:attrName>
                                        </p:attrNameLst>
                                      </p:cBhvr>
                                      <p:to>
                                        <p:strVal val="visible"/>
                                      </p:to>
                                    </p:set>
                                    <p:animEffect transition="in" filter="fade">
                                      <p:cBhvr additive="base">
                                        <p:cTn id="7" dur="2000"/>
                                        <p:tgtEl>
                                          <p:spTgt spid="10"/>
                                        </p:tgtEl>
                                      </p:cBhvr>
                                    </p:animEffect>
                                    <p:anim calcmode="lin" valueType="num">
                                      <p:cBhvr additive="base">
                                        <p:cTn id="8" dur="2000" fill="hold"/>
                                        <p:tgtEl>
                                          <p:spTgt spid="10"/>
                                        </p:tgtEl>
                                        <p:attrNameLst>
                                          <p:attrName>style.rotation</p:attrName>
                                        </p:attrNameLst>
                                      </p:cBhvr>
                                      <p:tavLst>
                                        <p:tav tm="0">
                                          <p:val>
                                            <p:fltVal val="720"/>
                                          </p:val>
                                        </p:tav>
                                        <p:tav tm="100000">
                                          <p:val>
                                            <p:fltVal val="0"/>
                                          </p:val>
                                        </p:tav>
                                      </p:tavLst>
                                    </p:anim>
                                    <p:anim calcmode="lin" valueType="num">
                                      <p:cBhvr additive="base">
                                        <p:cTn id="9" dur="2000" fill="hold"/>
                                        <p:tgtEl>
                                          <p:spTgt spid="10"/>
                                        </p:tgtEl>
                                        <p:attrNameLst>
                                          <p:attrName>ppt_h</p:attrName>
                                        </p:attrNameLst>
                                      </p:cBhvr>
                                      <p:tavLst>
                                        <p:tav tm="0">
                                          <p:val>
                                            <p:fltVal val="0"/>
                                          </p:val>
                                        </p:tav>
                                        <p:tav tm="100000">
                                          <p:val>
                                            <p:strVal val="#ppt_h"/>
                                          </p:val>
                                        </p:tav>
                                      </p:tavLst>
                                    </p:anim>
                                    <p:anim calcmode="lin" valueType="num">
                                      <p:cBhvr additive="base">
                                        <p:cTn id="10" dur="2000" fill="hold"/>
                                        <p:tgtEl>
                                          <p:spTgt spid="10"/>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childTnLst>
                                    <p:set>
                                      <p:cBhvr additive="base">
                                        <p:cTn id="12" dur="1" fill="hold">
                                          <p:stCondLst>
                                            <p:cond delay="0"/>
                                          </p:stCondLst>
                                        </p:cTn>
                                        <p:tgtEl>
                                          <p:spTgt spid="11"/>
                                        </p:tgtEl>
                                        <p:attrNameLst>
                                          <p:attrName>style.visibility</p:attrName>
                                        </p:attrNameLst>
                                      </p:cBhvr>
                                      <p:to>
                                        <p:strVal val="visible"/>
                                      </p:to>
                                    </p:set>
                                    <p:animEffect transition="in" filter="fade">
                                      <p:cBhvr additive="base">
                                        <p:cTn id="13" dur="2000"/>
                                        <p:tgtEl>
                                          <p:spTgt spid="11"/>
                                        </p:tgtEl>
                                      </p:cBhvr>
                                    </p:animEffect>
                                    <p:anim calcmode="lin" valueType="num">
                                      <p:cBhvr additive="base">
                                        <p:cTn id="14" dur="2000" fill="hold"/>
                                        <p:tgtEl>
                                          <p:spTgt spid="11"/>
                                        </p:tgtEl>
                                        <p:attrNameLst>
                                          <p:attrName>style.rotation</p:attrName>
                                        </p:attrNameLst>
                                      </p:cBhvr>
                                      <p:tavLst>
                                        <p:tav tm="0">
                                          <p:val>
                                            <p:fltVal val="720"/>
                                          </p:val>
                                        </p:tav>
                                        <p:tav tm="100000">
                                          <p:val>
                                            <p:fltVal val="0"/>
                                          </p:val>
                                        </p:tav>
                                      </p:tavLst>
                                    </p:anim>
                                    <p:anim calcmode="lin" valueType="num">
                                      <p:cBhvr additive="base">
                                        <p:cTn id="15" dur="2000" fill="hold"/>
                                        <p:tgtEl>
                                          <p:spTgt spid="11"/>
                                        </p:tgtEl>
                                        <p:attrNameLst>
                                          <p:attrName>ppt_h</p:attrName>
                                        </p:attrNameLst>
                                      </p:cBhvr>
                                      <p:tavLst>
                                        <p:tav tm="0">
                                          <p:val>
                                            <p:fltVal val="0"/>
                                          </p:val>
                                        </p:tav>
                                        <p:tav tm="100000">
                                          <p:val>
                                            <p:strVal val="#ppt_h"/>
                                          </p:val>
                                        </p:tav>
                                      </p:tavLst>
                                    </p:anim>
                                    <p:anim calcmode="lin" valueType="num">
                                      <p:cBhvr additive="base">
                                        <p:cTn id="16" dur="2000" fill="hold"/>
                                        <p:tgtEl>
                                          <p:spTgt spid="11"/>
                                        </p:tgtEl>
                                        <p:attrNameLst>
                                          <p:attrName>ppt_w</p:attrName>
                                        </p:attrNameLst>
                                      </p:cBhvr>
                                      <p:tavLst>
                                        <p:tav tm="0">
                                          <p:val>
                                            <p:fltVal val="0"/>
                                          </p:val>
                                        </p:tav>
                                        <p:tav tm="100000">
                                          <p:val>
                                            <p:strVal val="#ppt_w"/>
                                          </p:val>
                                        </p:tav>
                                      </p:tavLst>
                                    </p:anim>
                                  </p:childTnLst>
                                </p:cTn>
                              </p:par>
                              <p:par>
                                <p:cTn id="17" presetID="35" presetClass="entr" presetSubtype="0" fill="hold" grpId="0" nodeType="withEffect">
                                  <p:childTnLst>
                                    <p:set>
                                      <p:cBhvr additive="base">
                                        <p:cTn id="18" dur="1" fill="hold">
                                          <p:stCondLst>
                                            <p:cond delay="0"/>
                                          </p:stCondLst>
                                        </p:cTn>
                                        <p:tgtEl>
                                          <p:spTgt spid="12"/>
                                        </p:tgtEl>
                                        <p:attrNameLst>
                                          <p:attrName>style.visibility</p:attrName>
                                        </p:attrNameLst>
                                      </p:cBhvr>
                                      <p:to>
                                        <p:strVal val="visible"/>
                                      </p:to>
                                    </p:set>
                                    <p:animEffect transition="in" filter="fade">
                                      <p:cBhvr additive="base">
                                        <p:cTn id="19" dur="2000"/>
                                        <p:tgtEl>
                                          <p:spTgt spid="12"/>
                                        </p:tgtEl>
                                      </p:cBhvr>
                                    </p:animEffect>
                                    <p:anim calcmode="lin" valueType="num">
                                      <p:cBhvr additive="base">
                                        <p:cTn id="20" dur="2000" fill="hold"/>
                                        <p:tgtEl>
                                          <p:spTgt spid="12"/>
                                        </p:tgtEl>
                                        <p:attrNameLst>
                                          <p:attrName>style.rotation</p:attrName>
                                        </p:attrNameLst>
                                      </p:cBhvr>
                                      <p:tavLst>
                                        <p:tav tm="0">
                                          <p:val>
                                            <p:fltVal val="720"/>
                                          </p:val>
                                        </p:tav>
                                        <p:tav tm="100000">
                                          <p:val>
                                            <p:fltVal val="0"/>
                                          </p:val>
                                        </p:tav>
                                      </p:tavLst>
                                    </p:anim>
                                    <p:anim calcmode="lin" valueType="num">
                                      <p:cBhvr additive="base">
                                        <p:cTn id="21" dur="2000" fill="hold"/>
                                        <p:tgtEl>
                                          <p:spTgt spid="12"/>
                                        </p:tgtEl>
                                        <p:attrNameLst>
                                          <p:attrName>ppt_h</p:attrName>
                                        </p:attrNameLst>
                                      </p:cBhvr>
                                      <p:tavLst>
                                        <p:tav tm="0">
                                          <p:val>
                                            <p:fltVal val="0"/>
                                          </p:val>
                                        </p:tav>
                                        <p:tav tm="100000">
                                          <p:val>
                                            <p:strVal val="#ppt_h"/>
                                          </p:val>
                                        </p:tav>
                                      </p:tavLst>
                                    </p:anim>
                                    <p:anim calcmode="lin" valueType="num">
                                      <p:cBhvr additive="base">
                                        <p:cTn id="22" dur="2000" fill="hold"/>
                                        <p:tgtEl>
                                          <p:spTgt spid="12"/>
                                        </p:tgtEl>
                                        <p:attrNameLst>
                                          <p:attrName>ppt_w</p:attrName>
                                        </p:attrNameLst>
                                      </p:cBhvr>
                                      <p:tavLst>
                                        <p:tav tm="0">
                                          <p:val>
                                            <p:fltVal val="0"/>
                                          </p:val>
                                        </p:tav>
                                        <p:tav tm="100000">
                                          <p:val>
                                            <p:strVal val="#ppt_w"/>
                                          </p:val>
                                        </p:tav>
                                      </p:tavLst>
                                    </p:anim>
                                  </p:childTnLst>
                                </p:cTn>
                              </p:par>
                              <p:par>
                                <p:cTn id="23" presetID="35" presetClass="entr" presetSubtype="0" fill="hold" grpId="0" nodeType="withEffect">
                                  <p:childTnLst>
                                    <p:set>
                                      <p:cBhvr additive="base">
                                        <p:cTn id="24" dur="1" fill="hold">
                                          <p:stCondLst>
                                            <p:cond delay="0"/>
                                          </p:stCondLst>
                                        </p:cTn>
                                        <p:tgtEl>
                                          <p:spTgt spid="13"/>
                                        </p:tgtEl>
                                        <p:attrNameLst>
                                          <p:attrName>style.visibility</p:attrName>
                                        </p:attrNameLst>
                                      </p:cBhvr>
                                      <p:to>
                                        <p:strVal val="visible"/>
                                      </p:to>
                                    </p:set>
                                    <p:animEffect transition="in" filter="fade">
                                      <p:cBhvr additive="base">
                                        <p:cTn id="25" dur="2000"/>
                                        <p:tgtEl>
                                          <p:spTgt spid="13"/>
                                        </p:tgtEl>
                                      </p:cBhvr>
                                    </p:animEffect>
                                    <p:anim calcmode="lin" valueType="num">
                                      <p:cBhvr additive="base">
                                        <p:cTn id="26" dur="2000" fill="hold"/>
                                        <p:tgtEl>
                                          <p:spTgt spid="13"/>
                                        </p:tgtEl>
                                        <p:attrNameLst>
                                          <p:attrName>style.rotation</p:attrName>
                                        </p:attrNameLst>
                                      </p:cBhvr>
                                      <p:tavLst>
                                        <p:tav tm="0">
                                          <p:val>
                                            <p:fltVal val="720"/>
                                          </p:val>
                                        </p:tav>
                                        <p:tav tm="100000">
                                          <p:val>
                                            <p:fltVal val="0"/>
                                          </p:val>
                                        </p:tav>
                                      </p:tavLst>
                                    </p:anim>
                                    <p:anim calcmode="lin" valueType="num">
                                      <p:cBhvr additive="base">
                                        <p:cTn id="27" dur="2000" fill="hold"/>
                                        <p:tgtEl>
                                          <p:spTgt spid="13"/>
                                        </p:tgtEl>
                                        <p:attrNameLst>
                                          <p:attrName>ppt_h</p:attrName>
                                        </p:attrNameLst>
                                      </p:cBhvr>
                                      <p:tavLst>
                                        <p:tav tm="0">
                                          <p:val>
                                            <p:fltVal val="0"/>
                                          </p:val>
                                        </p:tav>
                                        <p:tav tm="100000">
                                          <p:val>
                                            <p:strVal val="#ppt_h"/>
                                          </p:val>
                                        </p:tav>
                                      </p:tavLst>
                                    </p:anim>
                                    <p:anim calcmode="lin" valueType="num">
                                      <p:cBhvr additive="base">
                                        <p:cTn id="28" dur="2000" fill="hold"/>
                                        <p:tgtEl>
                                          <p:spTgt spid="13"/>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childTnLst>
                                    <p:set>
                                      <p:cBhvr additive="base">
                                        <p:cTn id="30" dur="1" fill="hold">
                                          <p:stCondLst>
                                            <p:cond delay="0"/>
                                          </p:stCondLst>
                                        </p:cTn>
                                        <p:tgtEl>
                                          <p:spTgt spid="14"/>
                                        </p:tgtEl>
                                        <p:attrNameLst>
                                          <p:attrName>style.visibility</p:attrName>
                                        </p:attrNameLst>
                                      </p:cBhvr>
                                      <p:to>
                                        <p:strVal val="visible"/>
                                      </p:to>
                                    </p:set>
                                    <p:animEffect transition="in" filter="fade">
                                      <p:cBhvr additive="base">
                                        <p:cTn id="31" dur="2000"/>
                                        <p:tgtEl>
                                          <p:spTgt spid="14"/>
                                        </p:tgtEl>
                                      </p:cBhvr>
                                    </p:animEffect>
                                    <p:anim calcmode="lin" valueType="num">
                                      <p:cBhvr additive="base">
                                        <p:cTn id="32" dur="2000" fill="hold"/>
                                        <p:tgtEl>
                                          <p:spTgt spid="14"/>
                                        </p:tgtEl>
                                        <p:attrNameLst>
                                          <p:attrName>style.rotation</p:attrName>
                                        </p:attrNameLst>
                                      </p:cBhvr>
                                      <p:tavLst>
                                        <p:tav tm="0">
                                          <p:val>
                                            <p:fltVal val="720"/>
                                          </p:val>
                                        </p:tav>
                                        <p:tav tm="100000">
                                          <p:val>
                                            <p:fltVal val="0"/>
                                          </p:val>
                                        </p:tav>
                                      </p:tavLst>
                                    </p:anim>
                                    <p:anim calcmode="lin" valueType="num">
                                      <p:cBhvr additive="base">
                                        <p:cTn id="33" dur="2000" fill="hold"/>
                                        <p:tgtEl>
                                          <p:spTgt spid="14"/>
                                        </p:tgtEl>
                                        <p:attrNameLst>
                                          <p:attrName>ppt_h</p:attrName>
                                        </p:attrNameLst>
                                      </p:cBhvr>
                                      <p:tavLst>
                                        <p:tav tm="0">
                                          <p:val>
                                            <p:fltVal val="0"/>
                                          </p:val>
                                        </p:tav>
                                        <p:tav tm="100000">
                                          <p:val>
                                            <p:strVal val="#ppt_h"/>
                                          </p:val>
                                        </p:tav>
                                      </p:tavLst>
                                    </p:anim>
                                    <p:anim calcmode="lin" valueType="num">
                                      <p:cBhvr additive="base">
                                        <p:cTn id="34" dur="2000" fill="hold"/>
                                        <p:tgtEl>
                                          <p:spTgt spid="14"/>
                                        </p:tgtEl>
                                        <p:attrNameLst>
                                          <p:attrName>ppt_w</p:attrName>
                                        </p:attrNameLst>
                                      </p:cBhvr>
                                      <p:tavLst>
                                        <p:tav tm="0">
                                          <p:val>
                                            <p:fltVal val="0"/>
                                          </p:val>
                                        </p:tav>
                                        <p:tav tm="100000">
                                          <p:val>
                                            <p:strVal val="#ppt_w"/>
                                          </p:val>
                                        </p:tav>
                                      </p:tavLst>
                                    </p:anim>
                                  </p:childTnLst>
                                </p:cTn>
                              </p:par>
                              <p:par>
                                <p:cTn id="35" presetID="35" presetClass="entr" presetSubtype="0" fill="hold" nodeType="withEffect">
                                  <p:childTnLst>
                                    <p:set>
                                      <p:cBhvr additive="base">
                                        <p:cTn id="36" dur="1" fill="hold">
                                          <p:stCondLst>
                                            <p:cond delay="0"/>
                                          </p:stCondLst>
                                        </p:cTn>
                                        <p:tgtEl>
                                          <p:spTgt spid="15"/>
                                        </p:tgtEl>
                                        <p:attrNameLst>
                                          <p:attrName>style.visibility</p:attrName>
                                        </p:attrNameLst>
                                      </p:cBhvr>
                                      <p:to>
                                        <p:strVal val="visible"/>
                                      </p:to>
                                    </p:set>
                                    <p:animEffect transition="in" filter="fade">
                                      <p:cBhvr additive="base">
                                        <p:cTn id="37" dur="2000"/>
                                        <p:tgtEl>
                                          <p:spTgt spid="15"/>
                                        </p:tgtEl>
                                      </p:cBhvr>
                                    </p:animEffect>
                                    <p:anim calcmode="lin" valueType="num">
                                      <p:cBhvr additive="base">
                                        <p:cTn id="38" dur="2000" fill="hold"/>
                                        <p:tgtEl>
                                          <p:spTgt spid="15"/>
                                        </p:tgtEl>
                                        <p:attrNameLst>
                                          <p:attrName>style.rotation</p:attrName>
                                        </p:attrNameLst>
                                      </p:cBhvr>
                                      <p:tavLst>
                                        <p:tav tm="0">
                                          <p:val>
                                            <p:fltVal val="720"/>
                                          </p:val>
                                        </p:tav>
                                        <p:tav tm="100000">
                                          <p:val>
                                            <p:fltVal val="0"/>
                                          </p:val>
                                        </p:tav>
                                      </p:tavLst>
                                    </p:anim>
                                    <p:anim calcmode="lin" valueType="num">
                                      <p:cBhvr additive="base">
                                        <p:cTn id="39" dur="2000" fill="hold"/>
                                        <p:tgtEl>
                                          <p:spTgt spid="15"/>
                                        </p:tgtEl>
                                        <p:attrNameLst>
                                          <p:attrName>ppt_h</p:attrName>
                                        </p:attrNameLst>
                                      </p:cBhvr>
                                      <p:tavLst>
                                        <p:tav tm="0">
                                          <p:val>
                                            <p:fltVal val="0"/>
                                          </p:val>
                                        </p:tav>
                                        <p:tav tm="100000">
                                          <p:val>
                                            <p:strVal val="#ppt_h"/>
                                          </p:val>
                                        </p:tav>
                                      </p:tavLst>
                                    </p:anim>
                                    <p:anim calcmode="lin" valueType="num">
                                      <p:cBhvr additive="base">
                                        <p:cTn id="40" dur="2000" fill="hold"/>
                                        <p:tgtEl>
                                          <p:spTgt spid="15"/>
                                        </p:tgtEl>
                                        <p:attrNameLst>
                                          <p:attrName>ppt_w</p:attrName>
                                        </p:attrNameLst>
                                      </p:cBhvr>
                                      <p:tavLst>
                                        <p:tav tm="0">
                                          <p:val>
                                            <p:fltVal val="0"/>
                                          </p:val>
                                        </p:tav>
                                        <p:tav tm="100000">
                                          <p:val>
                                            <p:strVal val="#ppt_w"/>
                                          </p:val>
                                        </p:tav>
                                      </p:tavLst>
                                    </p:anim>
                                  </p:childTnLst>
                                </p:cTn>
                              </p:par>
                              <p:par>
                                <p:cTn id="41" presetID="35" presetClass="entr" presetSubtype="0" fill="hold" nodeType="withEffect">
                                  <p:childTnLst>
                                    <p:set>
                                      <p:cBhvr additive="base">
                                        <p:cTn id="42" dur="1" fill="hold">
                                          <p:stCondLst>
                                            <p:cond delay="0"/>
                                          </p:stCondLst>
                                        </p:cTn>
                                        <p:tgtEl>
                                          <p:spTgt spid="16"/>
                                        </p:tgtEl>
                                        <p:attrNameLst>
                                          <p:attrName>style.visibility</p:attrName>
                                        </p:attrNameLst>
                                      </p:cBhvr>
                                      <p:to>
                                        <p:strVal val="visible"/>
                                      </p:to>
                                    </p:set>
                                    <p:animEffect transition="in" filter="fade">
                                      <p:cBhvr additive="base">
                                        <p:cTn id="43" dur="2000"/>
                                        <p:tgtEl>
                                          <p:spTgt spid="16"/>
                                        </p:tgtEl>
                                      </p:cBhvr>
                                    </p:animEffect>
                                    <p:anim calcmode="lin" valueType="num">
                                      <p:cBhvr additive="base">
                                        <p:cTn id="44" dur="2000" fill="hold"/>
                                        <p:tgtEl>
                                          <p:spTgt spid="16"/>
                                        </p:tgtEl>
                                        <p:attrNameLst>
                                          <p:attrName>style.rotation</p:attrName>
                                        </p:attrNameLst>
                                      </p:cBhvr>
                                      <p:tavLst>
                                        <p:tav tm="0">
                                          <p:val>
                                            <p:fltVal val="720"/>
                                          </p:val>
                                        </p:tav>
                                        <p:tav tm="100000">
                                          <p:val>
                                            <p:fltVal val="0"/>
                                          </p:val>
                                        </p:tav>
                                      </p:tavLst>
                                    </p:anim>
                                    <p:anim calcmode="lin" valueType="num">
                                      <p:cBhvr additive="base">
                                        <p:cTn id="45" dur="2000" fill="hold"/>
                                        <p:tgtEl>
                                          <p:spTgt spid="16"/>
                                        </p:tgtEl>
                                        <p:attrNameLst>
                                          <p:attrName>ppt_h</p:attrName>
                                        </p:attrNameLst>
                                      </p:cBhvr>
                                      <p:tavLst>
                                        <p:tav tm="0">
                                          <p:val>
                                            <p:fltVal val="0"/>
                                          </p:val>
                                        </p:tav>
                                        <p:tav tm="100000">
                                          <p:val>
                                            <p:strVal val="#ppt_h"/>
                                          </p:val>
                                        </p:tav>
                                      </p:tavLst>
                                    </p:anim>
                                    <p:anim calcmode="lin" valueType="num">
                                      <p:cBhvr additive="base">
                                        <p:cTn id="46" dur="2000" fill="hold"/>
                                        <p:tgtEl>
                                          <p:spTgt spid="16"/>
                                        </p:tgtEl>
                                        <p:attrNameLst>
                                          <p:attrName>ppt_w</p:attrName>
                                        </p:attrNameLst>
                                      </p:cBhvr>
                                      <p:tavLst>
                                        <p:tav tm="0">
                                          <p:val>
                                            <p:fltVal val="0"/>
                                          </p:val>
                                        </p:tav>
                                        <p:tav tm="100000">
                                          <p:val>
                                            <p:strVal val="#ppt_w"/>
                                          </p:val>
                                        </p:tav>
                                      </p:tavLst>
                                    </p:anim>
                                  </p:childTnLst>
                                </p:cTn>
                              </p:par>
                              <p:par>
                                <p:cTn id="47" presetID="35" presetClass="entr" presetSubtype="0" fill="hold" nodeType="withEffect">
                                  <p:childTnLst>
                                    <p:set>
                                      <p:cBhvr additive="base">
                                        <p:cTn id="48" dur="1" fill="hold">
                                          <p:stCondLst>
                                            <p:cond delay="0"/>
                                          </p:stCondLst>
                                        </p:cTn>
                                        <p:tgtEl>
                                          <p:spTgt spid="17"/>
                                        </p:tgtEl>
                                        <p:attrNameLst>
                                          <p:attrName>style.visibility</p:attrName>
                                        </p:attrNameLst>
                                      </p:cBhvr>
                                      <p:to>
                                        <p:strVal val="visible"/>
                                      </p:to>
                                    </p:set>
                                    <p:animEffect transition="in" filter="fade">
                                      <p:cBhvr additive="base">
                                        <p:cTn id="49" dur="2000"/>
                                        <p:tgtEl>
                                          <p:spTgt spid="17"/>
                                        </p:tgtEl>
                                      </p:cBhvr>
                                    </p:animEffect>
                                    <p:anim calcmode="lin" valueType="num">
                                      <p:cBhvr additive="base">
                                        <p:cTn id="50" dur="2000" fill="hold"/>
                                        <p:tgtEl>
                                          <p:spTgt spid="17"/>
                                        </p:tgtEl>
                                        <p:attrNameLst>
                                          <p:attrName>style.rotation</p:attrName>
                                        </p:attrNameLst>
                                      </p:cBhvr>
                                      <p:tavLst>
                                        <p:tav tm="0">
                                          <p:val>
                                            <p:fltVal val="720"/>
                                          </p:val>
                                        </p:tav>
                                        <p:tav tm="100000">
                                          <p:val>
                                            <p:fltVal val="0"/>
                                          </p:val>
                                        </p:tav>
                                      </p:tavLst>
                                    </p:anim>
                                    <p:anim calcmode="lin" valueType="num">
                                      <p:cBhvr additive="base">
                                        <p:cTn id="51" dur="2000" fill="hold"/>
                                        <p:tgtEl>
                                          <p:spTgt spid="17"/>
                                        </p:tgtEl>
                                        <p:attrNameLst>
                                          <p:attrName>ppt_h</p:attrName>
                                        </p:attrNameLst>
                                      </p:cBhvr>
                                      <p:tavLst>
                                        <p:tav tm="0">
                                          <p:val>
                                            <p:fltVal val="0"/>
                                          </p:val>
                                        </p:tav>
                                        <p:tav tm="100000">
                                          <p:val>
                                            <p:strVal val="#ppt_h"/>
                                          </p:val>
                                        </p:tav>
                                      </p:tavLst>
                                    </p:anim>
                                    <p:anim calcmode="lin" valueType="num">
                                      <p:cBhvr additive="base">
                                        <p:cTn id="52" dur="2000" fill="hold"/>
                                        <p:tgtEl>
                                          <p:spTgt spid="17"/>
                                        </p:tgtEl>
                                        <p:attrNameLst>
                                          <p:attrName>ppt_w</p:attrName>
                                        </p:attrNameLst>
                                      </p:cBhvr>
                                      <p:tavLst>
                                        <p:tav tm="0">
                                          <p:val>
                                            <p:fltVal val="0"/>
                                          </p:val>
                                        </p:tav>
                                        <p:tav tm="100000">
                                          <p:val>
                                            <p:strVal val="#ppt_w"/>
                                          </p:val>
                                        </p:tav>
                                      </p:tavLst>
                                    </p:anim>
                                  </p:childTnLst>
                                </p:cTn>
                              </p:par>
                              <p:par>
                                <p:cTn id="53" presetID="35" presetClass="entr" presetSubtype="0" fill="hold" nodeType="withEffect">
                                  <p:childTnLst>
                                    <p:set>
                                      <p:cBhvr additive="base">
                                        <p:cTn id="54" dur="1" fill="hold">
                                          <p:stCondLst>
                                            <p:cond delay="0"/>
                                          </p:stCondLst>
                                        </p:cTn>
                                        <p:tgtEl>
                                          <p:spTgt spid="18"/>
                                        </p:tgtEl>
                                        <p:attrNameLst>
                                          <p:attrName>style.visibility</p:attrName>
                                        </p:attrNameLst>
                                      </p:cBhvr>
                                      <p:to>
                                        <p:strVal val="visible"/>
                                      </p:to>
                                    </p:set>
                                    <p:animEffect transition="in" filter="fade">
                                      <p:cBhvr additive="base">
                                        <p:cTn id="55" dur="2000"/>
                                        <p:tgtEl>
                                          <p:spTgt spid="18"/>
                                        </p:tgtEl>
                                      </p:cBhvr>
                                    </p:animEffect>
                                    <p:anim calcmode="lin" valueType="num">
                                      <p:cBhvr additive="base">
                                        <p:cTn id="56" dur="2000" fill="hold"/>
                                        <p:tgtEl>
                                          <p:spTgt spid="18"/>
                                        </p:tgtEl>
                                        <p:attrNameLst>
                                          <p:attrName>style.rotation</p:attrName>
                                        </p:attrNameLst>
                                      </p:cBhvr>
                                      <p:tavLst>
                                        <p:tav tm="0">
                                          <p:val>
                                            <p:fltVal val="720"/>
                                          </p:val>
                                        </p:tav>
                                        <p:tav tm="100000">
                                          <p:val>
                                            <p:fltVal val="0"/>
                                          </p:val>
                                        </p:tav>
                                      </p:tavLst>
                                    </p:anim>
                                    <p:anim calcmode="lin" valueType="num">
                                      <p:cBhvr additive="base">
                                        <p:cTn id="57" dur="2000" fill="hold"/>
                                        <p:tgtEl>
                                          <p:spTgt spid="18"/>
                                        </p:tgtEl>
                                        <p:attrNameLst>
                                          <p:attrName>ppt_h</p:attrName>
                                        </p:attrNameLst>
                                      </p:cBhvr>
                                      <p:tavLst>
                                        <p:tav tm="0">
                                          <p:val>
                                            <p:fltVal val="0"/>
                                          </p:val>
                                        </p:tav>
                                        <p:tav tm="100000">
                                          <p:val>
                                            <p:strVal val="#ppt_h"/>
                                          </p:val>
                                        </p:tav>
                                      </p:tavLst>
                                    </p:anim>
                                    <p:anim calcmode="lin" valueType="num">
                                      <p:cBhvr additive="base">
                                        <p:cTn id="58" dur="2000" fill="hold"/>
                                        <p:tgtEl>
                                          <p:spTgt spid="18"/>
                                        </p:tgtEl>
                                        <p:attrNameLst>
                                          <p:attrName>ppt_w</p:attrName>
                                        </p:attrNameLst>
                                      </p:cBhvr>
                                      <p:tavLst>
                                        <p:tav tm="0">
                                          <p:val>
                                            <p:fltVal val="0"/>
                                          </p:val>
                                        </p:tav>
                                        <p:tav tm="100000">
                                          <p:val>
                                            <p:strVal val="#ppt_w"/>
                                          </p:val>
                                        </p:tav>
                                      </p:tavLst>
                                    </p:anim>
                                  </p:childTnLst>
                                </p:cTn>
                              </p:par>
                              <p:par>
                                <p:cTn id="59" presetID="35" presetClass="entr" presetSubtype="0" fill="hold" nodeType="withEffect">
                                  <p:childTnLst>
                                    <p:set>
                                      <p:cBhvr additive="base">
                                        <p:cTn id="60" dur="1" fill="hold">
                                          <p:stCondLst>
                                            <p:cond delay="0"/>
                                          </p:stCondLst>
                                        </p:cTn>
                                        <p:tgtEl>
                                          <p:spTgt spid="19"/>
                                        </p:tgtEl>
                                        <p:attrNameLst>
                                          <p:attrName>style.visibility</p:attrName>
                                        </p:attrNameLst>
                                      </p:cBhvr>
                                      <p:to>
                                        <p:strVal val="visible"/>
                                      </p:to>
                                    </p:set>
                                    <p:animEffect transition="in" filter="fade">
                                      <p:cBhvr additive="base">
                                        <p:cTn id="61" dur="2000"/>
                                        <p:tgtEl>
                                          <p:spTgt spid="19"/>
                                        </p:tgtEl>
                                      </p:cBhvr>
                                    </p:animEffect>
                                    <p:anim calcmode="lin" valueType="num">
                                      <p:cBhvr additive="base">
                                        <p:cTn id="62" dur="2000" fill="hold"/>
                                        <p:tgtEl>
                                          <p:spTgt spid="19"/>
                                        </p:tgtEl>
                                        <p:attrNameLst>
                                          <p:attrName>style.rotation</p:attrName>
                                        </p:attrNameLst>
                                      </p:cBhvr>
                                      <p:tavLst>
                                        <p:tav tm="0">
                                          <p:val>
                                            <p:fltVal val="720"/>
                                          </p:val>
                                        </p:tav>
                                        <p:tav tm="100000">
                                          <p:val>
                                            <p:fltVal val="0"/>
                                          </p:val>
                                        </p:tav>
                                      </p:tavLst>
                                    </p:anim>
                                    <p:anim calcmode="lin" valueType="num">
                                      <p:cBhvr additive="base">
                                        <p:cTn id="63" dur="2000" fill="hold"/>
                                        <p:tgtEl>
                                          <p:spTgt spid="19"/>
                                        </p:tgtEl>
                                        <p:attrNameLst>
                                          <p:attrName>ppt_h</p:attrName>
                                        </p:attrNameLst>
                                      </p:cBhvr>
                                      <p:tavLst>
                                        <p:tav tm="0">
                                          <p:val>
                                            <p:fltVal val="0"/>
                                          </p:val>
                                        </p:tav>
                                        <p:tav tm="100000">
                                          <p:val>
                                            <p:strVal val="#ppt_h"/>
                                          </p:val>
                                        </p:tav>
                                      </p:tavLst>
                                    </p:anim>
                                    <p:anim calcmode="lin" valueType="num">
                                      <p:cBhvr additive="base">
                                        <p:cTn id="64" dur="2000" fill="hold"/>
                                        <p:tgtEl>
                                          <p:spTgt spid="19"/>
                                        </p:tgtEl>
                                        <p:attrNameLst>
                                          <p:attrName>ppt_w</p:attrName>
                                        </p:attrNameLst>
                                      </p:cBhvr>
                                      <p:tavLst>
                                        <p:tav tm="0">
                                          <p:val>
                                            <p:fltVal val="0"/>
                                          </p:val>
                                        </p:tav>
                                        <p:tav tm="100000">
                                          <p:val>
                                            <p:strVal val="#ppt_w"/>
                                          </p:val>
                                        </p:tav>
                                      </p:tavLst>
                                    </p:anim>
                                  </p:childTnLst>
                                </p:cTn>
                              </p:par>
                              <p:par>
                                <p:cTn id="65" presetID="35" presetClass="entr" presetSubtype="0" fill="hold" nodeType="withEffect">
                                  <p:childTnLst>
                                    <p:set>
                                      <p:cBhvr additive="base">
                                        <p:cTn id="66" dur="1" fill="hold">
                                          <p:stCondLst>
                                            <p:cond delay="0"/>
                                          </p:stCondLst>
                                        </p:cTn>
                                        <p:tgtEl>
                                          <p:spTgt spid="20"/>
                                        </p:tgtEl>
                                        <p:attrNameLst>
                                          <p:attrName>style.visibility</p:attrName>
                                        </p:attrNameLst>
                                      </p:cBhvr>
                                      <p:to>
                                        <p:strVal val="visible"/>
                                      </p:to>
                                    </p:set>
                                    <p:animEffect transition="in" filter="fade">
                                      <p:cBhvr additive="base">
                                        <p:cTn id="67" dur="2000"/>
                                        <p:tgtEl>
                                          <p:spTgt spid="20"/>
                                        </p:tgtEl>
                                      </p:cBhvr>
                                    </p:animEffect>
                                    <p:anim calcmode="lin" valueType="num">
                                      <p:cBhvr additive="base">
                                        <p:cTn id="68" dur="2000" fill="hold"/>
                                        <p:tgtEl>
                                          <p:spTgt spid="20"/>
                                        </p:tgtEl>
                                        <p:attrNameLst>
                                          <p:attrName>style.rotation</p:attrName>
                                        </p:attrNameLst>
                                      </p:cBhvr>
                                      <p:tavLst>
                                        <p:tav tm="0">
                                          <p:val>
                                            <p:fltVal val="720"/>
                                          </p:val>
                                        </p:tav>
                                        <p:tav tm="100000">
                                          <p:val>
                                            <p:fltVal val="0"/>
                                          </p:val>
                                        </p:tav>
                                      </p:tavLst>
                                    </p:anim>
                                    <p:anim calcmode="lin" valueType="num">
                                      <p:cBhvr additive="base">
                                        <p:cTn id="69" dur="2000" fill="hold"/>
                                        <p:tgtEl>
                                          <p:spTgt spid="20"/>
                                        </p:tgtEl>
                                        <p:attrNameLst>
                                          <p:attrName>ppt_h</p:attrName>
                                        </p:attrNameLst>
                                      </p:cBhvr>
                                      <p:tavLst>
                                        <p:tav tm="0">
                                          <p:val>
                                            <p:fltVal val="0"/>
                                          </p:val>
                                        </p:tav>
                                        <p:tav tm="100000">
                                          <p:val>
                                            <p:strVal val="#ppt_h"/>
                                          </p:val>
                                        </p:tav>
                                      </p:tavLst>
                                    </p:anim>
                                    <p:anim calcmode="lin" valueType="num">
                                      <p:cBhvr additive="base">
                                        <p:cTn id="70" dur="2000" fill="hold"/>
                                        <p:tgtEl>
                                          <p:spTgt spid="20"/>
                                        </p:tgtEl>
                                        <p:attrNameLst>
                                          <p:attrName>ppt_w</p:attrName>
                                        </p:attrNameLst>
                                      </p:cBhvr>
                                      <p:tavLst>
                                        <p:tav tm="0">
                                          <p:val>
                                            <p:fltVal val="0"/>
                                          </p:val>
                                        </p:tav>
                                        <p:tav tm="100000">
                                          <p:val>
                                            <p:strVal val="#ppt_w"/>
                                          </p:val>
                                        </p:tav>
                                      </p:tavLst>
                                    </p:anim>
                                  </p:childTnLst>
                                </p:cTn>
                              </p:par>
                              <p:par>
                                <p:cTn id="71" presetID="35" presetClass="entr" presetSubtype="0" fill="hold" nodeType="withEffect">
                                  <p:childTnLst>
                                    <p:set>
                                      <p:cBhvr additive="base">
                                        <p:cTn id="72" dur="1" fill="hold">
                                          <p:stCondLst>
                                            <p:cond delay="0"/>
                                          </p:stCondLst>
                                        </p:cTn>
                                        <p:tgtEl>
                                          <p:spTgt spid="21"/>
                                        </p:tgtEl>
                                        <p:attrNameLst>
                                          <p:attrName>style.visibility</p:attrName>
                                        </p:attrNameLst>
                                      </p:cBhvr>
                                      <p:to>
                                        <p:strVal val="visible"/>
                                      </p:to>
                                    </p:set>
                                    <p:animEffect transition="in" filter="fade">
                                      <p:cBhvr additive="base">
                                        <p:cTn id="73" dur="2000"/>
                                        <p:tgtEl>
                                          <p:spTgt spid="21"/>
                                        </p:tgtEl>
                                      </p:cBhvr>
                                    </p:animEffect>
                                    <p:anim calcmode="lin" valueType="num">
                                      <p:cBhvr additive="base">
                                        <p:cTn id="74" dur="2000" fill="hold"/>
                                        <p:tgtEl>
                                          <p:spTgt spid="21"/>
                                        </p:tgtEl>
                                        <p:attrNameLst>
                                          <p:attrName>style.rotation</p:attrName>
                                        </p:attrNameLst>
                                      </p:cBhvr>
                                      <p:tavLst>
                                        <p:tav tm="0">
                                          <p:val>
                                            <p:fltVal val="720"/>
                                          </p:val>
                                        </p:tav>
                                        <p:tav tm="100000">
                                          <p:val>
                                            <p:fltVal val="0"/>
                                          </p:val>
                                        </p:tav>
                                      </p:tavLst>
                                    </p:anim>
                                    <p:anim calcmode="lin" valueType="num">
                                      <p:cBhvr additive="base">
                                        <p:cTn id="75" dur="2000" fill="hold"/>
                                        <p:tgtEl>
                                          <p:spTgt spid="21"/>
                                        </p:tgtEl>
                                        <p:attrNameLst>
                                          <p:attrName>ppt_h</p:attrName>
                                        </p:attrNameLst>
                                      </p:cBhvr>
                                      <p:tavLst>
                                        <p:tav tm="0">
                                          <p:val>
                                            <p:fltVal val="0"/>
                                          </p:val>
                                        </p:tav>
                                        <p:tav tm="100000">
                                          <p:val>
                                            <p:strVal val="#ppt_h"/>
                                          </p:val>
                                        </p:tav>
                                      </p:tavLst>
                                    </p:anim>
                                    <p:anim calcmode="lin" valueType="num">
                                      <p:cBhvr additive="base">
                                        <p:cTn id="76" dur="2000" fill="hold"/>
                                        <p:tgtEl>
                                          <p:spTgt spid="21"/>
                                        </p:tgtEl>
                                        <p:attrNameLst>
                                          <p:attrName>ppt_w</p:attrName>
                                        </p:attrNameLst>
                                      </p:cBhvr>
                                      <p:tavLst>
                                        <p:tav tm="0">
                                          <p:val>
                                            <p:fltVal val="0"/>
                                          </p:val>
                                        </p:tav>
                                        <p:tav tm="100000">
                                          <p:val>
                                            <p:strVal val="#ppt_w"/>
                                          </p:val>
                                        </p:tav>
                                      </p:tavLst>
                                    </p:anim>
                                  </p:childTnLst>
                                </p:cTn>
                              </p:par>
                              <p:par>
                                <p:cTn id="77" presetID="35" presetClass="entr" presetSubtype="0" fill="hold" grpId="0" nodeType="withEffect">
                                  <p:childTnLst>
                                    <p:set>
                                      <p:cBhvr additive="base">
                                        <p:cTn id="78" dur="1" fill="hold">
                                          <p:stCondLst>
                                            <p:cond delay="0"/>
                                          </p:stCondLst>
                                        </p:cTn>
                                        <p:tgtEl>
                                          <p:spTgt spid="22"/>
                                        </p:tgtEl>
                                        <p:attrNameLst>
                                          <p:attrName>style.visibility</p:attrName>
                                        </p:attrNameLst>
                                      </p:cBhvr>
                                      <p:to>
                                        <p:strVal val="visible"/>
                                      </p:to>
                                    </p:set>
                                    <p:animEffect transition="in" filter="fade">
                                      <p:cBhvr additive="base">
                                        <p:cTn id="79" dur="2000"/>
                                        <p:tgtEl>
                                          <p:spTgt spid="22"/>
                                        </p:tgtEl>
                                      </p:cBhvr>
                                    </p:animEffect>
                                    <p:anim calcmode="lin" valueType="num">
                                      <p:cBhvr additive="base">
                                        <p:cTn id="80" dur="2000" fill="hold"/>
                                        <p:tgtEl>
                                          <p:spTgt spid="22"/>
                                        </p:tgtEl>
                                        <p:attrNameLst>
                                          <p:attrName>style.rotation</p:attrName>
                                        </p:attrNameLst>
                                      </p:cBhvr>
                                      <p:tavLst>
                                        <p:tav tm="0">
                                          <p:val>
                                            <p:fltVal val="720"/>
                                          </p:val>
                                        </p:tav>
                                        <p:tav tm="100000">
                                          <p:val>
                                            <p:fltVal val="0"/>
                                          </p:val>
                                        </p:tav>
                                      </p:tavLst>
                                    </p:anim>
                                    <p:anim calcmode="lin" valueType="num">
                                      <p:cBhvr additive="base">
                                        <p:cTn id="81" dur="2000" fill="hold"/>
                                        <p:tgtEl>
                                          <p:spTgt spid="22"/>
                                        </p:tgtEl>
                                        <p:attrNameLst>
                                          <p:attrName>ppt_h</p:attrName>
                                        </p:attrNameLst>
                                      </p:cBhvr>
                                      <p:tavLst>
                                        <p:tav tm="0">
                                          <p:val>
                                            <p:fltVal val="0"/>
                                          </p:val>
                                        </p:tav>
                                        <p:tav tm="100000">
                                          <p:val>
                                            <p:strVal val="#ppt_h"/>
                                          </p:val>
                                        </p:tav>
                                      </p:tavLst>
                                    </p:anim>
                                    <p:anim calcmode="lin" valueType="num">
                                      <p:cBhvr additive="base">
                                        <p:cTn id="82" dur="2000" fill="hold"/>
                                        <p:tgtEl>
                                          <p:spTgt spid="22"/>
                                        </p:tgtEl>
                                        <p:attrNameLst>
                                          <p:attrName>ppt_w</p:attrName>
                                        </p:attrNameLst>
                                      </p:cBhvr>
                                      <p:tavLst>
                                        <p:tav tm="0">
                                          <p:val>
                                            <p:fltVal val="0"/>
                                          </p:val>
                                        </p:tav>
                                        <p:tav tm="100000">
                                          <p:val>
                                            <p:strVal val="#ppt_w"/>
                                          </p:val>
                                        </p:tav>
                                      </p:tavLst>
                                    </p:anim>
                                  </p:childTnLst>
                                </p:cTn>
                              </p:par>
                              <p:par>
                                <p:cTn id="83" presetID="35" presetClass="entr" presetSubtype="0" fill="hold" grpId="0" nodeType="withEffect">
                                  <p:childTnLst>
                                    <p:set>
                                      <p:cBhvr additive="base">
                                        <p:cTn id="84" dur="1" fill="hold">
                                          <p:stCondLst>
                                            <p:cond delay="0"/>
                                          </p:stCondLst>
                                        </p:cTn>
                                        <p:tgtEl>
                                          <p:spTgt spid="23"/>
                                        </p:tgtEl>
                                        <p:attrNameLst>
                                          <p:attrName>style.visibility</p:attrName>
                                        </p:attrNameLst>
                                      </p:cBhvr>
                                      <p:to>
                                        <p:strVal val="visible"/>
                                      </p:to>
                                    </p:set>
                                    <p:animEffect transition="in" filter="fade">
                                      <p:cBhvr additive="base">
                                        <p:cTn id="85" dur="2000"/>
                                        <p:tgtEl>
                                          <p:spTgt spid="23"/>
                                        </p:tgtEl>
                                      </p:cBhvr>
                                    </p:animEffect>
                                    <p:anim calcmode="lin" valueType="num">
                                      <p:cBhvr additive="base">
                                        <p:cTn id="86" dur="2000" fill="hold"/>
                                        <p:tgtEl>
                                          <p:spTgt spid="23"/>
                                        </p:tgtEl>
                                        <p:attrNameLst>
                                          <p:attrName>style.rotation</p:attrName>
                                        </p:attrNameLst>
                                      </p:cBhvr>
                                      <p:tavLst>
                                        <p:tav tm="0">
                                          <p:val>
                                            <p:fltVal val="720"/>
                                          </p:val>
                                        </p:tav>
                                        <p:tav tm="100000">
                                          <p:val>
                                            <p:fltVal val="0"/>
                                          </p:val>
                                        </p:tav>
                                      </p:tavLst>
                                    </p:anim>
                                    <p:anim calcmode="lin" valueType="num">
                                      <p:cBhvr additive="base">
                                        <p:cTn id="87" dur="2000" fill="hold"/>
                                        <p:tgtEl>
                                          <p:spTgt spid="23"/>
                                        </p:tgtEl>
                                        <p:attrNameLst>
                                          <p:attrName>ppt_h</p:attrName>
                                        </p:attrNameLst>
                                      </p:cBhvr>
                                      <p:tavLst>
                                        <p:tav tm="0">
                                          <p:val>
                                            <p:fltVal val="0"/>
                                          </p:val>
                                        </p:tav>
                                        <p:tav tm="100000">
                                          <p:val>
                                            <p:strVal val="#ppt_h"/>
                                          </p:val>
                                        </p:tav>
                                      </p:tavLst>
                                    </p:anim>
                                    <p:anim calcmode="lin" valueType="num">
                                      <p:cBhvr additive="base">
                                        <p:cTn id="88" dur="2000" fill="hold"/>
                                        <p:tgtEl>
                                          <p:spTgt spid="23"/>
                                        </p:tgtEl>
                                        <p:attrNameLst>
                                          <p:attrName>ppt_w</p:attrName>
                                        </p:attrNameLst>
                                      </p:cBhvr>
                                      <p:tavLst>
                                        <p:tav tm="0">
                                          <p:val>
                                            <p:fltVal val="0"/>
                                          </p:val>
                                        </p:tav>
                                        <p:tav tm="100000">
                                          <p:val>
                                            <p:strVal val="#ppt_w"/>
                                          </p:val>
                                        </p:tav>
                                      </p:tavLst>
                                    </p:anim>
                                  </p:childTnLst>
                                </p:cTn>
                              </p:par>
                              <p:par>
                                <p:cTn id="89" presetID="35" presetClass="entr" presetSubtype="0" fill="hold" grpId="0" nodeType="withEffect">
                                  <p:childTnLst>
                                    <p:set>
                                      <p:cBhvr additive="base">
                                        <p:cTn id="90" dur="1" fill="hold">
                                          <p:stCondLst>
                                            <p:cond delay="0"/>
                                          </p:stCondLst>
                                        </p:cTn>
                                        <p:tgtEl>
                                          <p:spTgt spid="24"/>
                                        </p:tgtEl>
                                        <p:attrNameLst>
                                          <p:attrName>style.visibility</p:attrName>
                                        </p:attrNameLst>
                                      </p:cBhvr>
                                      <p:to>
                                        <p:strVal val="visible"/>
                                      </p:to>
                                    </p:set>
                                    <p:animEffect transition="in" filter="fade">
                                      <p:cBhvr additive="base">
                                        <p:cTn id="91" dur="2000"/>
                                        <p:tgtEl>
                                          <p:spTgt spid="24"/>
                                        </p:tgtEl>
                                      </p:cBhvr>
                                    </p:animEffect>
                                    <p:anim calcmode="lin" valueType="num">
                                      <p:cBhvr additive="base">
                                        <p:cTn id="92" dur="2000" fill="hold"/>
                                        <p:tgtEl>
                                          <p:spTgt spid="24"/>
                                        </p:tgtEl>
                                        <p:attrNameLst>
                                          <p:attrName>style.rotation</p:attrName>
                                        </p:attrNameLst>
                                      </p:cBhvr>
                                      <p:tavLst>
                                        <p:tav tm="0">
                                          <p:val>
                                            <p:fltVal val="720"/>
                                          </p:val>
                                        </p:tav>
                                        <p:tav tm="100000">
                                          <p:val>
                                            <p:fltVal val="0"/>
                                          </p:val>
                                        </p:tav>
                                      </p:tavLst>
                                    </p:anim>
                                    <p:anim calcmode="lin" valueType="num">
                                      <p:cBhvr additive="base">
                                        <p:cTn id="93" dur="2000" fill="hold"/>
                                        <p:tgtEl>
                                          <p:spTgt spid="24"/>
                                        </p:tgtEl>
                                        <p:attrNameLst>
                                          <p:attrName>ppt_h</p:attrName>
                                        </p:attrNameLst>
                                      </p:cBhvr>
                                      <p:tavLst>
                                        <p:tav tm="0">
                                          <p:val>
                                            <p:fltVal val="0"/>
                                          </p:val>
                                        </p:tav>
                                        <p:tav tm="100000">
                                          <p:val>
                                            <p:strVal val="#ppt_h"/>
                                          </p:val>
                                        </p:tav>
                                      </p:tavLst>
                                    </p:anim>
                                    <p:anim calcmode="lin" valueType="num">
                                      <p:cBhvr additive="base">
                                        <p:cTn id="94" dur="2000" fill="hold"/>
                                        <p:tgtEl>
                                          <p:spTgt spid="24"/>
                                        </p:tgtEl>
                                        <p:attrNameLst>
                                          <p:attrName>ppt_w</p:attrName>
                                        </p:attrNameLst>
                                      </p:cBhvr>
                                      <p:tavLst>
                                        <p:tav tm="0">
                                          <p:val>
                                            <p:fltVal val="0"/>
                                          </p:val>
                                        </p:tav>
                                        <p:tav tm="100000">
                                          <p:val>
                                            <p:strVal val="#ppt_w"/>
                                          </p:val>
                                        </p:tav>
                                      </p:tavLst>
                                    </p:anim>
                                  </p:childTnLst>
                                </p:cTn>
                              </p:par>
                              <p:par>
                                <p:cTn id="95" presetID="35" presetClass="entr" presetSubtype="0" fill="hold" grpId="0" nodeType="withEffect">
                                  <p:childTnLst>
                                    <p:set>
                                      <p:cBhvr additive="base">
                                        <p:cTn id="96" dur="1" fill="hold">
                                          <p:stCondLst>
                                            <p:cond delay="0"/>
                                          </p:stCondLst>
                                        </p:cTn>
                                        <p:tgtEl>
                                          <p:spTgt spid="25"/>
                                        </p:tgtEl>
                                        <p:attrNameLst>
                                          <p:attrName>style.visibility</p:attrName>
                                        </p:attrNameLst>
                                      </p:cBhvr>
                                      <p:to>
                                        <p:strVal val="visible"/>
                                      </p:to>
                                    </p:set>
                                    <p:animEffect transition="in" filter="fade">
                                      <p:cBhvr additive="base">
                                        <p:cTn id="97" dur="2000"/>
                                        <p:tgtEl>
                                          <p:spTgt spid="25"/>
                                        </p:tgtEl>
                                      </p:cBhvr>
                                    </p:animEffect>
                                    <p:anim calcmode="lin" valueType="num">
                                      <p:cBhvr additive="base">
                                        <p:cTn id="98" dur="2000" fill="hold"/>
                                        <p:tgtEl>
                                          <p:spTgt spid="25"/>
                                        </p:tgtEl>
                                        <p:attrNameLst>
                                          <p:attrName>style.rotation</p:attrName>
                                        </p:attrNameLst>
                                      </p:cBhvr>
                                      <p:tavLst>
                                        <p:tav tm="0">
                                          <p:val>
                                            <p:fltVal val="720"/>
                                          </p:val>
                                        </p:tav>
                                        <p:tav tm="100000">
                                          <p:val>
                                            <p:fltVal val="0"/>
                                          </p:val>
                                        </p:tav>
                                      </p:tavLst>
                                    </p:anim>
                                    <p:anim calcmode="lin" valueType="num">
                                      <p:cBhvr additive="base">
                                        <p:cTn id="99" dur="2000" fill="hold"/>
                                        <p:tgtEl>
                                          <p:spTgt spid="25"/>
                                        </p:tgtEl>
                                        <p:attrNameLst>
                                          <p:attrName>ppt_h</p:attrName>
                                        </p:attrNameLst>
                                      </p:cBhvr>
                                      <p:tavLst>
                                        <p:tav tm="0">
                                          <p:val>
                                            <p:fltVal val="0"/>
                                          </p:val>
                                        </p:tav>
                                        <p:tav tm="100000">
                                          <p:val>
                                            <p:strVal val="#ppt_h"/>
                                          </p:val>
                                        </p:tav>
                                      </p:tavLst>
                                    </p:anim>
                                    <p:anim calcmode="lin" valueType="num">
                                      <p:cBhvr additive="base">
                                        <p:cTn id="100" dur="2000" fill="hold"/>
                                        <p:tgtEl>
                                          <p:spTgt spid="25"/>
                                        </p:tgtEl>
                                        <p:attrNameLst>
                                          <p:attrName>ppt_w</p:attrName>
                                        </p:attrNameLst>
                                      </p:cBhvr>
                                      <p:tavLst>
                                        <p:tav tm="0">
                                          <p:val>
                                            <p:fltVal val="0"/>
                                          </p:val>
                                        </p:tav>
                                        <p:tav tm="100000">
                                          <p:val>
                                            <p:strVal val="#ppt_w"/>
                                          </p:val>
                                        </p:tav>
                                      </p:tavLst>
                                    </p:anim>
                                  </p:childTnLst>
                                </p:cTn>
                              </p:par>
                              <p:par>
                                <p:cTn id="101" presetID="35" presetClass="entr" presetSubtype="0" fill="hold" grpId="0" nodeType="withEffect">
                                  <p:childTnLst>
                                    <p:set>
                                      <p:cBhvr additive="base">
                                        <p:cTn id="102" dur="1" fill="hold">
                                          <p:stCondLst>
                                            <p:cond delay="0"/>
                                          </p:stCondLst>
                                        </p:cTn>
                                        <p:tgtEl>
                                          <p:spTgt spid="26"/>
                                        </p:tgtEl>
                                        <p:attrNameLst>
                                          <p:attrName>style.visibility</p:attrName>
                                        </p:attrNameLst>
                                      </p:cBhvr>
                                      <p:to>
                                        <p:strVal val="visible"/>
                                      </p:to>
                                    </p:set>
                                    <p:animEffect transition="in" filter="fade">
                                      <p:cBhvr additive="base">
                                        <p:cTn id="103" dur="2000"/>
                                        <p:tgtEl>
                                          <p:spTgt spid="26"/>
                                        </p:tgtEl>
                                      </p:cBhvr>
                                    </p:animEffect>
                                    <p:anim calcmode="lin" valueType="num">
                                      <p:cBhvr additive="base">
                                        <p:cTn id="104" dur="2000" fill="hold"/>
                                        <p:tgtEl>
                                          <p:spTgt spid="26"/>
                                        </p:tgtEl>
                                        <p:attrNameLst>
                                          <p:attrName>style.rotation</p:attrName>
                                        </p:attrNameLst>
                                      </p:cBhvr>
                                      <p:tavLst>
                                        <p:tav tm="0">
                                          <p:val>
                                            <p:fltVal val="720"/>
                                          </p:val>
                                        </p:tav>
                                        <p:tav tm="100000">
                                          <p:val>
                                            <p:fltVal val="0"/>
                                          </p:val>
                                        </p:tav>
                                      </p:tavLst>
                                    </p:anim>
                                    <p:anim calcmode="lin" valueType="num">
                                      <p:cBhvr additive="base">
                                        <p:cTn id="105" dur="2000" fill="hold"/>
                                        <p:tgtEl>
                                          <p:spTgt spid="26"/>
                                        </p:tgtEl>
                                        <p:attrNameLst>
                                          <p:attrName>ppt_h</p:attrName>
                                        </p:attrNameLst>
                                      </p:cBhvr>
                                      <p:tavLst>
                                        <p:tav tm="0">
                                          <p:val>
                                            <p:fltVal val="0"/>
                                          </p:val>
                                        </p:tav>
                                        <p:tav tm="100000">
                                          <p:val>
                                            <p:strVal val="#ppt_h"/>
                                          </p:val>
                                        </p:tav>
                                      </p:tavLst>
                                    </p:anim>
                                    <p:anim calcmode="lin" valueType="num">
                                      <p:cBhvr additive="base">
                                        <p:cTn id="106" dur="2000" fill="hold"/>
                                        <p:tgtEl>
                                          <p:spTgt spid="26"/>
                                        </p:tgtEl>
                                        <p:attrNameLst>
                                          <p:attrName>ppt_w</p:attrName>
                                        </p:attrNameLst>
                                      </p:cBhvr>
                                      <p:tavLst>
                                        <p:tav tm="0">
                                          <p:val>
                                            <p:fltVal val="0"/>
                                          </p:val>
                                        </p:tav>
                                        <p:tav tm="100000">
                                          <p:val>
                                            <p:strVal val="#ppt_w"/>
                                          </p:val>
                                        </p:tav>
                                      </p:tavLst>
                                    </p:anim>
                                  </p:childTnLst>
                                </p:cTn>
                              </p:par>
                              <p:par>
                                <p:cTn id="107" presetID="35" presetClass="entr" presetSubtype="0" fill="hold" grpId="0" nodeType="withEffect">
                                  <p:childTnLst>
                                    <p:set>
                                      <p:cBhvr additive="base">
                                        <p:cTn id="108" dur="1" fill="hold">
                                          <p:stCondLst>
                                            <p:cond delay="0"/>
                                          </p:stCondLst>
                                        </p:cTn>
                                        <p:tgtEl>
                                          <p:spTgt spid="27"/>
                                        </p:tgtEl>
                                        <p:attrNameLst>
                                          <p:attrName>style.visibility</p:attrName>
                                        </p:attrNameLst>
                                      </p:cBhvr>
                                      <p:to>
                                        <p:strVal val="visible"/>
                                      </p:to>
                                    </p:set>
                                    <p:animEffect transition="in" filter="fade">
                                      <p:cBhvr additive="base">
                                        <p:cTn id="109" dur="2000"/>
                                        <p:tgtEl>
                                          <p:spTgt spid="27"/>
                                        </p:tgtEl>
                                      </p:cBhvr>
                                    </p:animEffect>
                                    <p:anim calcmode="lin" valueType="num">
                                      <p:cBhvr additive="base">
                                        <p:cTn id="110" dur="2000" fill="hold"/>
                                        <p:tgtEl>
                                          <p:spTgt spid="27"/>
                                        </p:tgtEl>
                                        <p:attrNameLst>
                                          <p:attrName>style.rotation</p:attrName>
                                        </p:attrNameLst>
                                      </p:cBhvr>
                                      <p:tavLst>
                                        <p:tav tm="0">
                                          <p:val>
                                            <p:fltVal val="720"/>
                                          </p:val>
                                        </p:tav>
                                        <p:tav tm="100000">
                                          <p:val>
                                            <p:fltVal val="0"/>
                                          </p:val>
                                        </p:tav>
                                      </p:tavLst>
                                    </p:anim>
                                    <p:anim calcmode="lin" valueType="num">
                                      <p:cBhvr additive="base">
                                        <p:cTn id="111" dur="2000" fill="hold"/>
                                        <p:tgtEl>
                                          <p:spTgt spid="27"/>
                                        </p:tgtEl>
                                        <p:attrNameLst>
                                          <p:attrName>ppt_h</p:attrName>
                                        </p:attrNameLst>
                                      </p:cBhvr>
                                      <p:tavLst>
                                        <p:tav tm="0">
                                          <p:val>
                                            <p:fltVal val="0"/>
                                          </p:val>
                                        </p:tav>
                                        <p:tav tm="100000">
                                          <p:val>
                                            <p:strVal val="#ppt_h"/>
                                          </p:val>
                                        </p:tav>
                                      </p:tavLst>
                                    </p:anim>
                                    <p:anim calcmode="lin" valueType="num">
                                      <p:cBhvr additive="base">
                                        <p:cTn id="112" dur="2000" fill="hold"/>
                                        <p:tgtEl>
                                          <p:spTgt spid="27"/>
                                        </p:tgtEl>
                                        <p:attrNameLst>
                                          <p:attrName>ppt_w</p:attrName>
                                        </p:attrNameLst>
                                      </p:cBhvr>
                                      <p:tavLst>
                                        <p:tav tm="0">
                                          <p:val>
                                            <p:fltVal val="0"/>
                                          </p:val>
                                        </p:tav>
                                        <p:tav tm="100000">
                                          <p:val>
                                            <p:strVal val="#ppt_w"/>
                                          </p:val>
                                        </p:tav>
                                      </p:tavLst>
                                    </p:anim>
                                  </p:childTnLst>
                                </p:cTn>
                              </p:par>
                              <p:par>
                                <p:cTn id="113" presetID="35" presetClass="entr" presetSubtype="0" fill="hold" nodeType="withEffect">
                                  <p:childTnLst>
                                    <p:set>
                                      <p:cBhvr additive="base">
                                        <p:cTn id="114" dur="1" fill="hold">
                                          <p:stCondLst>
                                            <p:cond delay="0"/>
                                          </p:stCondLst>
                                        </p:cTn>
                                        <p:tgtEl>
                                          <p:spTgt spid="28"/>
                                        </p:tgtEl>
                                        <p:attrNameLst>
                                          <p:attrName>style.visibility</p:attrName>
                                        </p:attrNameLst>
                                      </p:cBhvr>
                                      <p:to>
                                        <p:strVal val="visible"/>
                                      </p:to>
                                    </p:set>
                                    <p:animEffect transition="in" filter="fade">
                                      <p:cBhvr additive="base">
                                        <p:cTn id="115" dur="2000"/>
                                        <p:tgtEl>
                                          <p:spTgt spid="28"/>
                                        </p:tgtEl>
                                      </p:cBhvr>
                                    </p:animEffect>
                                    <p:anim calcmode="lin" valueType="num">
                                      <p:cBhvr additive="base">
                                        <p:cTn id="116" dur="2000" fill="hold"/>
                                        <p:tgtEl>
                                          <p:spTgt spid="28"/>
                                        </p:tgtEl>
                                        <p:attrNameLst>
                                          <p:attrName>style.rotation</p:attrName>
                                        </p:attrNameLst>
                                      </p:cBhvr>
                                      <p:tavLst>
                                        <p:tav tm="0">
                                          <p:val>
                                            <p:fltVal val="720"/>
                                          </p:val>
                                        </p:tav>
                                        <p:tav tm="100000">
                                          <p:val>
                                            <p:fltVal val="0"/>
                                          </p:val>
                                        </p:tav>
                                      </p:tavLst>
                                    </p:anim>
                                    <p:anim calcmode="lin" valueType="num">
                                      <p:cBhvr additive="base">
                                        <p:cTn id="117" dur="2000" fill="hold"/>
                                        <p:tgtEl>
                                          <p:spTgt spid="28"/>
                                        </p:tgtEl>
                                        <p:attrNameLst>
                                          <p:attrName>ppt_h</p:attrName>
                                        </p:attrNameLst>
                                      </p:cBhvr>
                                      <p:tavLst>
                                        <p:tav tm="0">
                                          <p:val>
                                            <p:fltVal val="0"/>
                                          </p:val>
                                        </p:tav>
                                        <p:tav tm="100000">
                                          <p:val>
                                            <p:strVal val="#ppt_h"/>
                                          </p:val>
                                        </p:tav>
                                      </p:tavLst>
                                    </p:anim>
                                    <p:anim calcmode="lin" valueType="num">
                                      <p:cBhvr additive="base">
                                        <p:cTn id="118" dur="2000" fill="hold"/>
                                        <p:tgtEl>
                                          <p:spTgt spid="28"/>
                                        </p:tgtEl>
                                        <p:attrNameLst>
                                          <p:attrName>ppt_w</p:attrName>
                                        </p:attrNameLst>
                                      </p:cBhvr>
                                      <p:tavLst>
                                        <p:tav tm="0">
                                          <p:val>
                                            <p:fltVal val="0"/>
                                          </p:val>
                                        </p:tav>
                                        <p:tav tm="100000">
                                          <p:val>
                                            <p:strVal val="#ppt_w"/>
                                          </p:val>
                                        </p:tav>
                                      </p:tavLst>
                                    </p:anim>
                                  </p:childTnLst>
                                </p:cTn>
                              </p:par>
                              <p:par>
                                <p:cTn id="119" presetID="35" presetClass="entr" presetSubtype="0" fill="hold" nodeType="withEffect">
                                  <p:childTnLst>
                                    <p:set>
                                      <p:cBhvr additive="base">
                                        <p:cTn id="120" dur="1" fill="hold">
                                          <p:stCondLst>
                                            <p:cond delay="0"/>
                                          </p:stCondLst>
                                        </p:cTn>
                                        <p:tgtEl>
                                          <p:spTgt spid="29"/>
                                        </p:tgtEl>
                                        <p:attrNameLst>
                                          <p:attrName>style.visibility</p:attrName>
                                        </p:attrNameLst>
                                      </p:cBhvr>
                                      <p:to>
                                        <p:strVal val="visible"/>
                                      </p:to>
                                    </p:set>
                                    <p:animEffect transition="in" filter="fade">
                                      <p:cBhvr additive="base">
                                        <p:cTn id="121" dur="2000"/>
                                        <p:tgtEl>
                                          <p:spTgt spid="29"/>
                                        </p:tgtEl>
                                      </p:cBhvr>
                                    </p:animEffect>
                                    <p:anim calcmode="lin" valueType="num">
                                      <p:cBhvr additive="base">
                                        <p:cTn id="122" dur="2000" fill="hold"/>
                                        <p:tgtEl>
                                          <p:spTgt spid="29"/>
                                        </p:tgtEl>
                                        <p:attrNameLst>
                                          <p:attrName>style.rotation</p:attrName>
                                        </p:attrNameLst>
                                      </p:cBhvr>
                                      <p:tavLst>
                                        <p:tav tm="0">
                                          <p:val>
                                            <p:fltVal val="720"/>
                                          </p:val>
                                        </p:tav>
                                        <p:tav tm="100000">
                                          <p:val>
                                            <p:fltVal val="0"/>
                                          </p:val>
                                        </p:tav>
                                      </p:tavLst>
                                    </p:anim>
                                    <p:anim calcmode="lin" valueType="num">
                                      <p:cBhvr additive="base">
                                        <p:cTn id="123" dur="2000" fill="hold"/>
                                        <p:tgtEl>
                                          <p:spTgt spid="29"/>
                                        </p:tgtEl>
                                        <p:attrNameLst>
                                          <p:attrName>ppt_h</p:attrName>
                                        </p:attrNameLst>
                                      </p:cBhvr>
                                      <p:tavLst>
                                        <p:tav tm="0">
                                          <p:val>
                                            <p:fltVal val="0"/>
                                          </p:val>
                                        </p:tav>
                                        <p:tav tm="100000">
                                          <p:val>
                                            <p:strVal val="#ppt_h"/>
                                          </p:val>
                                        </p:tav>
                                      </p:tavLst>
                                    </p:anim>
                                    <p:anim calcmode="lin" valueType="num">
                                      <p:cBhvr additive="base">
                                        <p:cTn id="124" dur="2000" fill="hold"/>
                                        <p:tgtEl>
                                          <p:spTgt spid="29"/>
                                        </p:tgtEl>
                                        <p:attrNameLst>
                                          <p:attrName>ppt_w</p:attrName>
                                        </p:attrNameLst>
                                      </p:cBhvr>
                                      <p:tavLst>
                                        <p:tav tm="0">
                                          <p:val>
                                            <p:fltVal val="0"/>
                                          </p:val>
                                        </p:tav>
                                        <p:tav tm="100000">
                                          <p:val>
                                            <p:strVal val="#ppt_w"/>
                                          </p:val>
                                        </p:tav>
                                      </p:tavLst>
                                    </p:anim>
                                  </p:childTnLst>
                                </p:cTn>
                              </p:par>
                              <p:par>
                                <p:cTn id="125" presetID="35" presetClass="entr" presetSubtype="0" fill="hold" grpId="0" nodeType="withEffect">
                                  <p:childTnLst>
                                    <p:set>
                                      <p:cBhvr additive="base">
                                        <p:cTn id="126" dur="1" fill="hold">
                                          <p:stCondLst>
                                            <p:cond delay="0"/>
                                          </p:stCondLst>
                                        </p:cTn>
                                        <p:tgtEl>
                                          <p:spTgt spid="30"/>
                                        </p:tgtEl>
                                        <p:attrNameLst>
                                          <p:attrName>style.visibility</p:attrName>
                                        </p:attrNameLst>
                                      </p:cBhvr>
                                      <p:to>
                                        <p:strVal val="visible"/>
                                      </p:to>
                                    </p:set>
                                    <p:animEffect transition="in" filter="fade">
                                      <p:cBhvr additive="base">
                                        <p:cTn id="127" dur="2000"/>
                                        <p:tgtEl>
                                          <p:spTgt spid="30"/>
                                        </p:tgtEl>
                                      </p:cBhvr>
                                    </p:animEffect>
                                    <p:anim calcmode="lin" valueType="num">
                                      <p:cBhvr additive="base">
                                        <p:cTn id="128" dur="2000" fill="hold"/>
                                        <p:tgtEl>
                                          <p:spTgt spid="30"/>
                                        </p:tgtEl>
                                        <p:attrNameLst>
                                          <p:attrName>style.rotation</p:attrName>
                                        </p:attrNameLst>
                                      </p:cBhvr>
                                      <p:tavLst>
                                        <p:tav tm="0">
                                          <p:val>
                                            <p:fltVal val="720"/>
                                          </p:val>
                                        </p:tav>
                                        <p:tav tm="100000">
                                          <p:val>
                                            <p:fltVal val="0"/>
                                          </p:val>
                                        </p:tav>
                                      </p:tavLst>
                                    </p:anim>
                                    <p:anim calcmode="lin" valueType="num">
                                      <p:cBhvr additive="base">
                                        <p:cTn id="129" dur="2000" fill="hold"/>
                                        <p:tgtEl>
                                          <p:spTgt spid="30"/>
                                        </p:tgtEl>
                                        <p:attrNameLst>
                                          <p:attrName>ppt_h</p:attrName>
                                        </p:attrNameLst>
                                      </p:cBhvr>
                                      <p:tavLst>
                                        <p:tav tm="0">
                                          <p:val>
                                            <p:fltVal val="0"/>
                                          </p:val>
                                        </p:tav>
                                        <p:tav tm="100000">
                                          <p:val>
                                            <p:strVal val="#ppt_h"/>
                                          </p:val>
                                        </p:tav>
                                      </p:tavLst>
                                    </p:anim>
                                    <p:anim calcmode="lin" valueType="num">
                                      <p:cBhvr additive="base">
                                        <p:cTn id="130" dur="2000" fill="hold"/>
                                        <p:tgtEl>
                                          <p:spTgt spid="30"/>
                                        </p:tgtEl>
                                        <p:attrNameLst>
                                          <p:attrName>ppt_w</p:attrName>
                                        </p:attrNameLst>
                                      </p:cBhvr>
                                      <p:tavLst>
                                        <p:tav tm="0">
                                          <p:val>
                                            <p:fltVal val="0"/>
                                          </p:val>
                                        </p:tav>
                                        <p:tav tm="100000">
                                          <p:val>
                                            <p:strVal val="#ppt_w"/>
                                          </p:val>
                                        </p:tav>
                                      </p:tavLst>
                                    </p:anim>
                                  </p:childTnLst>
                                </p:cTn>
                              </p:par>
                              <p:par>
                                <p:cTn id="131" presetID="35" presetClass="entr" presetSubtype="0" fill="hold" grpId="0" nodeType="withEffect">
                                  <p:childTnLst>
                                    <p:set>
                                      <p:cBhvr additive="base">
                                        <p:cTn id="132" dur="1" fill="hold">
                                          <p:stCondLst>
                                            <p:cond delay="0"/>
                                          </p:stCondLst>
                                        </p:cTn>
                                        <p:tgtEl>
                                          <p:spTgt spid="31"/>
                                        </p:tgtEl>
                                        <p:attrNameLst>
                                          <p:attrName>style.visibility</p:attrName>
                                        </p:attrNameLst>
                                      </p:cBhvr>
                                      <p:to>
                                        <p:strVal val="visible"/>
                                      </p:to>
                                    </p:set>
                                    <p:animEffect transition="in" filter="fade">
                                      <p:cBhvr additive="base">
                                        <p:cTn id="133" dur="2000"/>
                                        <p:tgtEl>
                                          <p:spTgt spid="31"/>
                                        </p:tgtEl>
                                      </p:cBhvr>
                                    </p:animEffect>
                                    <p:anim calcmode="lin" valueType="num">
                                      <p:cBhvr additive="base">
                                        <p:cTn id="134" dur="2000" fill="hold"/>
                                        <p:tgtEl>
                                          <p:spTgt spid="31"/>
                                        </p:tgtEl>
                                        <p:attrNameLst>
                                          <p:attrName>style.rotation</p:attrName>
                                        </p:attrNameLst>
                                      </p:cBhvr>
                                      <p:tavLst>
                                        <p:tav tm="0">
                                          <p:val>
                                            <p:fltVal val="720"/>
                                          </p:val>
                                        </p:tav>
                                        <p:tav tm="100000">
                                          <p:val>
                                            <p:fltVal val="0"/>
                                          </p:val>
                                        </p:tav>
                                      </p:tavLst>
                                    </p:anim>
                                    <p:anim calcmode="lin" valueType="num">
                                      <p:cBhvr additive="base">
                                        <p:cTn id="135" dur="2000" fill="hold"/>
                                        <p:tgtEl>
                                          <p:spTgt spid="31"/>
                                        </p:tgtEl>
                                        <p:attrNameLst>
                                          <p:attrName>ppt_h</p:attrName>
                                        </p:attrNameLst>
                                      </p:cBhvr>
                                      <p:tavLst>
                                        <p:tav tm="0">
                                          <p:val>
                                            <p:fltVal val="0"/>
                                          </p:val>
                                        </p:tav>
                                        <p:tav tm="100000">
                                          <p:val>
                                            <p:strVal val="#ppt_h"/>
                                          </p:val>
                                        </p:tav>
                                      </p:tavLst>
                                    </p:anim>
                                    <p:anim calcmode="lin" valueType="num">
                                      <p:cBhvr additive="base">
                                        <p:cTn id="136" dur="2000" fill="hold"/>
                                        <p:tgtEl>
                                          <p:spTgt spid="31"/>
                                        </p:tgtEl>
                                        <p:attrNameLst>
                                          <p:attrName>ppt_w</p:attrName>
                                        </p:attrNameLst>
                                      </p:cBhvr>
                                      <p:tavLst>
                                        <p:tav tm="0">
                                          <p:val>
                                            <p:fltVal val="0"/>
                                          </p:val>
                                        </p:tav>
                                        <p:tav tm="100000">
                                          <p:val>
                                            <p:strVal val="#ppt_w"/>
                                          </p:val>
                                        </p:tav>
                                      </p:tavLst>
                                    </p:anim>
                                  </p:childTnLst>
                                </p:cTn>
                              </p:par>
                              <p:par>
                                <p:cTn id="137" presetID="35" presetClass="entr" presetSubtype="0" fill="hold" grpId="0" nodeType="withEffect">
                                  <p:childTnLst>
                                    <p:set>
                                      <p:cBhvr additive="base">
                                        <p:cTn id="138" dur="1" fill="hold">
                                          <p:stCondLst>
                                            <p:cond delay="0"/>
                                          </p:stCondLst>
                                        </p:cTn>
                                        <p:tgtEl>
                                          <p:spTgt spid="32"/>
                                        </p:tgtEl>
                                        <p:attrNameLst>
                                          <p:attrName>style.visibility</p:attrName>
                                        </p:attrNameLst>
                                      </p:cBhvr>
                                      <p:to>
                                        <p:strVal val="visible"/>
                                      </p:to>
                                    </p:set>
                                    <p:animEffect transition="in" filter="fade">
                                      <p:cBhvr additive="base">
                                        <p:cTn id="139" dur="2000"/>
                                        <p:tgtEl>
                                          <p:spTgt spid="32"/>
                                        </p:tgtEl>
                                      </p:cBhvr>
                                    </p:animEffect>
                                    <p:anim calcmode="lin" valueType="num">
                                      <p:cBhvr additive="base">
                                        <p:cTn id="140" dur="2000" fill="hold"/>
                                        <p:tgtEl>
                                          <p:spTgt spid="32"/>
                                        </p:tgtEl>
                                        <p:attrNameLst>
                                          <p:attrName>style.rotation</p:attrName>
                                        </p:attrNameLst>
                                      </p:cBhvr>
                                      <p:tavLst>
                                        <p:tav tm="0">
                                          <p:val>
                                            <p:fltVal val="720"/>
                                          </p:val>
                                        </p:tav>
                                        <p:tav tm="100000">
                                          <p:val>
                                            <p:fltVal val="0"/>
                                          </p:val>
                                        </p:tav>
                                      </p:tavLst>
                                    </p:anim>
                                    <p:anim calcmode="lin" valueType="num">
                                      <p:cBhvr additive="base">
                                        <p:cTn id="141" dur="2000" fill="hold"/>
                                        <p:tgtEl>
                                          <p:spTgt spid="32"/>
                                        </p:tgtEl>
                                        <p:attrNameLst>
                                          <p:attrName>ppt_h</p:attrName>
                                        </p:attrNameLst>
                                      </p:cBhvr>
                                      <p:tavLst>
                                        <p:tav tm="0">
                                          <p:val>
                                            <p:fltVal val="0"/>
                                          </p:val>
                                        </p:tav>
                                        <p:tav tm="100000">
                                          <p:val>
                                            <p:strVal val="#ppt_h"/>
                                          </p:val>
                                        </p:tav>
                                      </p:tavLst>
                                    </p:anim>
                                    <p:anim calcmode="lin" valueType="num">
                                      <p:cBhvr additive="base">
                                        <p:cTn id="142" dur="2000" fill="hold"/>
                                        <p:tgtEl>
                                          <p:spTgt spid="32"/>
                                        </p:tgtEl>
                                        <p:attrNameLst>
                                          <p:attrName>ppt_w</p:attrName>
                                        </p:attrNameLst>
                                      </p:cBhvr>
                                      <p:tavLst>
                                        <p:tav tm="0">
                                          <p:val>
                                            <p:fltVal val="0"/>
                                          </p:val>
                                        </p:tav>
                                        <p:tav tm="100000">
                                          <p:val>
                                            <p:strVal val="#ppt_w"/>
                                          </p:val>
                                        </p:tav>
                                      </p:tavLst>
                                    </p:anim>
                                  </p:childTnLst>
                                </p:cTn>
                              </p:par>
                              <p:par>
                                <p:cTn id="143" presetID="35" presetClass="entr" presetSubtype="0" fill="hold" grpId="0" nodeType="withEffect">
                                  <p:childTnLst>
                                    <p:set>
                                      <p:cBhvr additive="base">
                                        <p:cTn id="144" dur="1" fill="hold">
                                          <p:stCondLst>
                                            <p:cond delay="0"/>
                                          </p:stCondLst>
                                        </p:cTn>
                                        <p:tgtEl>
                                          <p:spTgt spid="33"/>
                                        </p:tgtEl>
                                        <p:attrNameLst>
                                          <p:attrName>style.visibility</p:attrName>
                                        </p:attrNameLst>
                                      </p:cBhvr>
                                      <p:to>
                                        <p:strVal val="visible"/>
                                      </p:to>
                                    </p:set>
                                    <p:animEffect transition="in" filter="fade">
                                      <p:cBhvr additive="base">
                                        <p:cTn id="145" dur="2000"/>
                                        <p:tgtEl>
                                          <p:spTgt spid="33"/>
                                        </p:tgtEl>
                                      </p:cBhvr>
                                    </p:animEffect>
                                    <p:anim calcmode="lin" valueType="num">
                                      <p:cBhvr additive="base">
                                        <p:cTn id="146" dur="2000" fill="hold"/>
                                        <p:tgtEl>
                                          <p:spTgt spid="33"/>
                                        </p:tgtEl>
                                        <p:attrNameLst>
                                          <p:attrName>style.rotation</p:attrName>
                                        </p:attrNameLst>
                                      </p:cBhvr>
                                      <p:tavLst>
                                        <p:tav tm="0">
                                          <p:val>
                                            <p:fltVal val="720"/>
                                          </p:val>
                                        </p:tav>
                                        <p:tav tm="100000">
                                          <p:val>
                                            <p:fltVal val="0"/>
                                          </p:val>
                                        </p:tav>
                                      </p:tavLst>
                                    </p:anim>
                                    <p:anim calcmode="lin" valueType="num">
                                      <p:cBhvr additive="base">
                                        <p:cTn id="147" dur="2000" fill="hold"/>
                                        <p:tgtEl>
                                          <p:spTgt spid="33"/>
                                        </p:tgtEl>
                                        <p:attrNameLst>
                                          <p:attrName>ppt_h</p:attrName>
                                        </p:attrNameLst>
                                      </p:cBhvr>
                                      <p:tavLst>
                                        <p:tav tm="0">
                                          <p:val>
                                            <p:fltVal val="0"/>
                                          </p:val>
                                        </p:tav>
                                        <p:tav tm="100000">
                                          <p:val>
                                            <p:strVal val="#ppt_h"/>
                                          </p:val>
                                        </p:tav>
                                      </p:tavLst>
                                    </p:anim>
                                    <p:anim calcmode="lin" valueType="num">
                                      <p:cBhvr additive="base">
                                        <p:cTn id="148" dur="2000" fill="hold"/>
                                        <p:tgtEl>
                                          <p:spTgt spid="33"/>
                                        </p:tgtEl>
                                        <p:attrNameLst>
                                          <p:attrName>ppt_w</p:attrName>
                                        </p:attrNameLst>
                                      </p:cBhvr>
                                      <p:tavLst>
                                        <p:tav tm="0">
                                          <p:val>
                                            <p:fltVal val="0"/>
                                          </p:val>
                                        </p:tav>
                                        <p:tav tm="100000">
                                          <p:val>
                                            <p:strVal val="#ppt_w"/>
                                          </p:val>
                                        </p:tav>
                                      </p:tavLst>
                                    </p:anim>
                                  </p:childTnLst>
                                </p:cTn>
                              </p:par>
                              <p:par>
                                <p:cTn id="149" presetID="35" presetClass="entr" presetSubtype="0" fill="hold" nodeType="withEffect">
                                  <p:childTnLst>
                                    <p:set>
                                      <p:cBhvr additive="base">
                                        <p:cTn id="150" dur="1" fill="hold">
                                          <p:stCondLst>
                                            <p:cond delay="0"/>
                                          </p:stCondLst>
                                        </p:cTn>
                                        <p:tgtEl>
                                          <p:spTgt spid="34"/>
                                        </p:tgtEl>
                                        <p:attrNameLst>
                                          <p:attrName>style.visibility</p:attrName>
                                        </p:attrNameLst>
                                      </p:cBhvr>
                                      <p:to>
                                        <p:strVal val="visible"/>
                                      </p:to>
                                    </p:set>
                                    <p:animEffect transition="in" filter="fade">
                                      <p:cBhvr additive="base">
                                        <p:cTn id="151" dur="2000"/>
                                        <p:tgtEl>
                                          <p:spTgt spid="34"/>
                                        </p:tgtEl>
                                      </p:cBhvr>
                                    </p:animEffect>
                                    <p:anim calcmode="lin" valueType="num">
                                      <p:cBhvr additive="base">
                                        <p:cTn id="152" dur="2000" fill="hold"/>
                                        <p:tgtEl>
                                          <p:spTgt spid="34"/>
                                        </p:tgtEl>
                                        <p:attrNameLst>
                                          <p:attrName>style.rotation</p:attrName>
                                        </p:attrNameLst>
                                      </p:cBhvr>
                                      <p:tavLst>
                                        <p:tav tm="0">
                                          <p:val>
                                            <p:fltVal val="720"/>
                                          </p:val>
                                        </p:tav>
                                        <p:tav tm="100000">
                                          <p:val>
                                            <p:fltVal val="0"/>
                                          </p:val>
                                        </p:tav>
                                      </p:tavLst>
                                    </p:anim>
                                    <p:anim calcmode="lin" valueType="num">
                                      <p:cBhvr additive="base">
                                        <p:cTn id="153" dur="2000" fill="hold"/>
                                        <p:tgtEl>
                                          <p:spTgt spid="34"/>
                                        </p:tgtEl>
                                        <p:attrNameLst>
                                          <p:attrName>ppt_h</p:attrName>
                                        </p:attrNameLst>
                                      </p:cBhvr>
                                      <p:tavLst>
                                        <p:tav tm="0">
                                          <p:val>
                                            <p:fltVal val="0"/>
                                          </p:val>
                                        </p:tav>
                                        <p:tav tm="100000">
                                          <p:val>
                                            <p:strVal val="#ppt_h"/>
                                          </p:val>
                                        </p:tav>
                                      </p:tavLst>
                                    </p:anim>
                                    <p:anim calcmode="lin" valueType="num">
                                      <p:cBhvr additive="base">
                                        <p:cTn id="154" dur="2000" fill="hold"/>
                                        <p:tgtEl>
                                          <p:spTgt spid="34"/>
                                        </p:tgtEl>
                                        <p:attrNameLst>
                                          <p:attrName>ppt_w</p:attrName>
                                        </p:attrNameLst>
                                      </p:cBhvr>
                                      <p:tavLst>
                                        <p:tav tm="0">
                                          <p:val>
                                            <p:fltVal val="0"/>
                                          </p:val>
                                        </p:tav>
                                        <p:tav tm="100000">
                                          <p:val>
                                            <p:strVal val="#ppt_w"/>
                                          </p:val>
                                        </p:tav>
                                      </p:tavLst>
                                    </p:anim>
                                  </p:childTnLst>
                                </p:cTn>
                              </p:par>
                              <p:par>
                                <p:cTn id="155" presetID="35" presetClass="entr" presetSubtype="0" fill="hold" nodeType="withEffect">
                                  <p:childTnLst>
                                    <p:set>
                                      <p:cBhvr additive="base">
                                        <p:cTn id="156" dur="1" fill="hold">
                                          <p:stCondLst>
                                            <p:cond delay="0"/>
                                          </p:stCondLst>
                                        </p:cTn>
                                        <p:tgtEl>
                                          <p:spTgt spid="35"/>
                                        </p:tgtEl>
                                        <p:attrNameLst>
                                          <p:attrName>style.visibility</p:attrName>
                                        </p:attrNameLst>
                                      </p:cBhvr>
                                      <p:to>
                                        <p:strVal val="visible"/>
                                      </p:to>
                                    </p:set>
                                    <p:animEffect transition="in" filter="fade">
                                      <p:cBhvr additive="base">
                                        <p:cTn id="157" dur="2000"/>
                                        <p:tgtEl>
                                          <p:spTgt spid="35"/>
                                        </p:tgtEl>
                                      </p:cBhvr>
                                    </p:animEffect>
                                    <p:anim calcmode="lin" valueType="num">
                                      <p:cBhvr additive="base">
                                        <p:cTn id="158" dur="2000" fill="hold"/>
                                        <p:tgtEl>
                                          <p:spTgt spid="35"/>
                                        </p:tgtEl>
                                        <p:attrNameLst>
                                          <p:attrName>style.rotation</p:attrName>
                                        </p:attrNameLst>
                                      </p:cBhvr>
                                      <p:tavLst>
                                        <p:tav tm="0">
                                          <p:val>
                                            <p:fltVal val="720"/>
                                          </p:val>
                                        </p:tav>
                                        <p:tav tm="100000">
                                          <p:val>
                                            <p:fltVal val="0"/>
                                          </p:val>
                                        </p:tav>
                                      </p:tavLst>
                                    </p:anim>
                                    <p:anim calcmode="lin" valueType="num">
                                      <p:cBhvr additive="base">
                                        <p:cTn id="159" dur="2000" fill="hold"/>
                                        <p:tgtEl>
                                          <p:spTgt spid="35"/>
                                        </p:tgtEl>
                                        <p:attrNameLst>
                                          <p:attrName>ppt_h</p:attrName>
                                        </p:attrNameLst>
                                      </p:cBhvr>
                                      <p:tavLst>
                                        <p:tav tm="0">
                                          <p:val>
                                            <p:fltVal val="0"/>
                                          </p:val>
                                        </p:tav>
                                        <p:tav tm="100000">
                                          <p:val>
                                            <p:strVal val="#ppt_h"/>
                                          </p:val>
                                        </p:tav>
                                      </p:tavLst>
                                    </p:anim>
                                    <p:anim calcmode="lin" valueType="num">
                                      <p:cBhvr additive="base">
                                        <p:cTn id="160" dur="2000" fill="hold"/>
                                        <p:tgtEl>
                                          <p:spTgt spid="35"/>
                                        </p:tgtEl>
                                        <p:attrNameLst>
                                          <p:attrName>ppt_w</p:attrName>
                                        </p:attrNameLst>
                                      </p:cBhvr>
                                      <p:tavLst>
                                        <p:tav tm="0">
                                          <p:val>
                                            <p:fltVal val="0"/>
                                          </p:val>
                                        </p:tav>
                                        <p:tav tm="100000">
                                          <p:val>
                                            <p:strVal val="#ppt_w"/>
                                          </p:val>
                                        </p:tav>
                                      </p:tavLst>
                                    </p:anim>
                                  </p:childTnLst>
                                </p:cTn>
                              </p:par>
                              <p:par>
                                <p:cTn id="161" presetID="35" presetClass="entr" presetSubtype="0" fill="hold" nodeType="withEffect">
                                  <p:childTnLst>
                                    <p:set>
                                      <p:cBhvr additive="base">
                                        <p:cTn id="162" dur="1" fill="hold">
                                          <p:stCondLst>
                                            <p:cond delay="0"/>
                                          </p:stCondLst>
                                        </p:cTn>
                                        <p:tgtEl>
                                          <p:spTgt spid="36"/>
                                        </p:tgtEl>
                                        <p:attrNameLst>
                                          <p:attrName>style.visibility</p:attrName>
                                        </p:attrNameLst>
                                      </p:cBhvr>
                                      <p:to>
                                        <p:strVal val="visible"/>
                                      </p:to>
                                    </p:set>
                                    <p:animEffect transition="in" filter="fade">
                                      <p:cBhvr additive="base">
                                        <p:cTn id="163" dur="2000"/>
                                        <p:tgtEl>
                                          <p:spTgt spid="36"/>
                                        </p:tgtEl>
                                      </p:cBhvr>
                                    </p:animEffect>
                                    <p:anim calcmode="lin" valueType="num">
                                      <p:cBhvr additive="base">
                                        <p:cTn id="164" dur="2000" fill="hold"/>
                                        <p:tgtEl>
                                          <p:spTgt spid="36"/>
                                        </p:tgtEl>
                                        <p:attrNameLst>
                                          <p:attrName>style.rotation</p:attrName>
                                        </p:attrNameLst>
                                      </p:cBhvr>
                                      <p:tavLst>
                                        <p:tav tm="0">
                                          <p:val>
                                            <p:fltVal val="720"/>
                                          </p:val>
                                        </p:tav>
                                        <p:tav tm="100000">
                                          <p:val>
                                            <p:fltVal val="0"/>
                                          </p:val>
                                        </p:tav>
                                      </p:tavLst>
                                    </p:anim>
                                    <p:anim calcmode="lin" valueType="num">
                                      <p:cBhvr additive="base">
                                        <p:cTn id="165" dur="2000" fill="hold"/>
                                        <p:tgtEl>
                                          <p:spTgt spid="36"/>
                                        </p:tgtEl>
                                        <p:attrNameLst>
                                          <p:attrName>ppt_h</p:attrName>
                                        </p:attrNameLst>
                                      </p:cBhvr>
                                      <p:tavLst>
                                        <p:tav tm="0">
                                          <p:val>
                                            <p:fltVal val="0"/>
                                          </p:val>
                                        </p:tav>
                                        <p:tav tm="100000">
                                          <p:val>
                                            <p:strVal val="#ppt_h"/>
                                          </p:val>
                                        </p:tav>
                                      </p:tavLst>
                                    </p:anim>
                                    <p:anim calcmode="lin" valueType="num">
                                      <p:cBhvr additive="base">
                                        <p:cTn id="166" dur="2000" fill="hold"/>
                                        <p:tgtEl>
                                          <p:spTgt spid="36"/>
                                        </p:tgtEl>
                                        <p:attrNameLst>
                                          <p:attrName>ppt_w</p:attrName>
                                        </p:attrNameLst>
                                      </p:cBhvr>
                                      <p:tavLst>
                                        <p:tav tm="0">
                                          <p:val>
                                            <p:fltVal val="0"/>
                                          </p:val>
                                        </p:tav>
                                        <p:tav tm="100000">
                                          <p:val>
                                            <p:strVal val="#ppt_w"/>
                                          </p:val>
                                        </p:tav>
                                      </p:tavLst>
                                    </p:anim>
                                  </p:childTnLst>
                                </p:cTn>
                              </p:par>
                              <p:par>
                                <p:cTn id="167" presetID="35" presetClass="entr" presetSubtype="0" fill="hold" nodeType="withEffect">
                                  <p:childTnLst>
                                    <p:set>
                                      <p:cBhvr additive="base">
                                        <p:cTn id="168" dur="1" fill="hold">
                                          <p:stCondLst>
                                            <p:cond delay="0"/>
                                          </p:stCondLst>
                                        </p:cTn>
                                        <p:tgtEl>
                                          <p:spTgt spid="37"/>
                                        </p:tgtEl>
                                        <p:attrNameLst>
                                          <p:attrName>style.visibility</p:attrName>
                                        </p:attrNameLst>
                                      </p:cBhvr>
                                      <p:to>
                                        <p:strVal val="visible"/>
                                      </p:to>
                                    </p:set>
                                    <p:animEffect transition="in" filter="fade">
                                      <p:cBhvr additive="base">
                                        <p:cTn id="169" dur="2000"/>
                                        <p:tgtEl>
                                          <p:spTgt spid="37"/>
                                        </p:tgtEl>
                                      </p:cBhvr>
                                    </p:animEffect>
                                    <p:anim calcmode="lin" valueType="num">
                                      <p:cBhvr additive="base">
                                        <p:cTn id="170" dur="2000" fill="hold"/>
                                        <p:tgtEl>
                                          <p:spTgt spid="37"/>
                                        </p:tgtEl>
                                        <p:attrNameLst>
                                          <p:attrName>style.rotation</p:attrName>
                                        </p:attrNameLst>
                                      </p:cBhvr>
                                      <p:tavLst>
                                        <p:tav tm="0">
                                          <p:val>
                                            <p:fltVal val="720"/>
                                          </p:val>
                                        </p:tav>
                                        <p:tav tm="100000">
                                          <p:val>
                                            <p:fltVal val="0"/>
                                          </p:val>
                                        </p:tav>
                                      </p:tavLst>
                                    </p:anim>
                                    <p:anim calcmode="lin" valueType="num">
                                      <p:cBhvr additive="base">
                                        <p:cTn id="171" dur="2000" fill="hold"/>
                                        <p:tgtEl>
                                          <p:spTgt spid="37"/>
                                        </p:tgtEl>
                                        <p:attrNameLst>
                                          <p:attrName>ppt_h</p:attrName>
                                        </p:attrNameLst>
                                      </p:cBhvr>
                                      <p:tavLst>
                                        <p:tav tm="0">
                                          <p:val>
                                            <p:fltVal val="0"/>
                                          </p:val>
                                        </p:tav>
                                        <p:tav tm="100000">
                                          <p:val>
                                            <p:strVal val="#ppt_h"/>
                                          </p:val>
                                        </p:tav>
                                      </p:tavLst>
                                    </p:anim>
                                    <p:anim calcmode="lin" valueType="num">
                                      <p:cBhvr additive="base">
                                        <p:cTn id="172" dur="2000" fill="hold"/>
                                        <p:tgtEl>
                                          <p:spTgt spid="37"/>
                                        </p:tgtEl>
                                        <p:attrNameLst>
                                          <p:attrName>ppt_w</p:attrName>
                                        </p:attrNameLst>
                                      </p:cBhvr>
                                      <p:tavLst>
                                        <p:tav tm="0">
                                          <p:val>
                                            <p:fltVal val="0"/>
                                          </p:val>
                                        </p:tav>
                                        <p:tav tm="100000">
                                          <p:val>
                                            <p:strVal val="#ppt_w"/>
                                          </p:val>
                                        </p:tav>
                                      </p:tavLst>
                                    </p:anim>
                                  </p:childTnLst>
                                </p:cTn>
                              </p:par>
                              <p:par>
                                <p:cTn id="173" presetID="35" presetClass="entr" presetSubtype="0" fill="hold" grpId="0" nodeType="withEffect">
                                  <p:childTnLst>
                                    <p:set>
                                      <p:cBhvr additive="base">
                                        <p:cTn id="174" dur="1" fill="hold">
                                          <p:stCondLst>
                                            <p:cond delay="0"/>
                                          </p:stCondLst>
                                        </p:cTn>
                                        <p:tgtEl>
                                          <p:spTgt spid="38"/>
                                        </p:tgtEl>
                                        <p:attrNameLst>
                                          <p:attrName>style.visibility</p:attrName>
                                        </p:attrNameLst>
                                      </p:cBhvr>
                                      <p:to>
                                        <p:strVal val="visible"/>
                                      </p:to>
                                    </p:set>
                                    <p:animEffect transition="in" filter="fade">
                                      <p:cBhvr additive="base">
                                        <p:cTn id="175" dur="2000"/>
                                        <p:tgtEl>
                                          <p:spTgt spid="38"/>
                                        </p:tgtEl>
                                      </p:cBhvr>
                                    </p:animEffect>
                                    <p:anim calcmode="lin" valueType="num">
                                      <p:cBhvr additive="base">
                                        <p:cTn id="176" dur="2000" fill="hold"/>
                                        <p:tgtEl>
                                          <p:spTgt spid="38"/>
                                        </p:tgtEl>
                                        <p:attrNameLst>
                                          <p:attrName>style.rotation</p:attrName>
                                        </p:attrNameLst>
                                      </p:cBhvr>
                                      <p:tavLst>
                                        <p:tav tm="0">
                                          <p:val>
                                            <p:fltVal val="720"/>
                                          </p:val>
                                        </p:tav>
                                        <p:tav tm="100000">
                                          <p:val>
                                            <p:fltVal val="0"/>
                                          </p:val>
                                        </p:tav>
                                      </p:tavLst>
                                    </p:anim>
                                    <p:anim calcmode="lin" valueType="num">
                                      <p:cBhvr additive="base">
                                        <p:cTn id="177" dur="2000" fill="hold"/>
                                        <p:tgtEl>
                                          <p:spTgt spid="38"/>
                                        </p:tgtEl>
                                        <p:attrNameLst>
                                          <p:attrName>ppt_h</p:attrName>
                                        </p:attrNameLst>
                                      </p:cBhvr>
                                      <p:tavLst>
                                        <p:tav tm="0">
                                          <p:val>
                                            <p:fltVal val="0"/>
                                          </p:val>
                                        </p:tav>
                                        <p:tav tm="100000">
                                          <p:val>
                                            <p:strVal val="#ppt_h"/>
                                          </p:val>
                                        </p:tav>
                                      </p:tavLst>
                                    </p:anim>
                                    <p:anim calcmode="lin" valueType="num">
                                      <p:cBhvr additive="base">
                                        <p:cTn id="178" dur="2000" fill="hold"/>
                                        <p:tgtEl>
                                          <p:spTgt spid="38"/>
                                        </p:tgtEl>
                                        <p:attrNameLst>
                                          <p:attrName>ppt_w</p:attrName>
                                        </p:attrNameLst>
                                      </p:cBhvr>
                                      <p:tavLst>
                                        <p:tav tm="0">
                                          <p:val>
                                            <p:fltVal val="0"/>
                                          </p:val>
                                        </p:tav>
                                        <p:tav tm="100000">
                                          <p:val>
                                            <p:strVal val="#ppt_w"/>
                                          </p:val>
                                        </p:tav>
                                      </p:tavLst>
                                    </p:anim>
                                  </p:childTnLst>
                                </p:cTn>
                              </p:par>
                              <p:par>
                                <p:cTn id="179" presetID="35" presetClass="entr" presetSubtype="0" fill="hold" grpId="0" nodeType="withEffect">
                                  <p:childTnLst>
                                    <p:set>
                                      <p:cBhvr additive="base">
                                        <p:cTn id="180" dur="1" fill="hold">
                                          <p:stCondLst>
                                            <p:cond delay="0"/>
                                          </p:stCondLst>
                                        </p:cTn>
                                        <p:tgtEl>
                                          <p:spTgt spid="39"/>
                                        </p:tgtEl>
                                        <p:attrNameLst>
                                          <p:attrName>style.visibility</p:attrName>
                                        </p:attrNameLst>
                                      </p:cBhvr>
                                      <p:to>
                                        <p:strVal val="visible"/>
                                      </p:to>
                                    </p:set>
                                    <p:animEffect transition="in" filter="fade">
                                      <p:cBhvr additive="base">
                                        <p:cTn id="181" dur="2000"/>
                                        <p:tgtEl>
                                          <p:spTgt spid="39"/>
                                        </p:tgtEl>
                                      </p:cBhvr>
                                    </p:animEffect>
                                    <p:anim calcmode="lin" valueType="num">
                                      <p:cBhvr additive="base">
                                        <p:cTn id="182" dur="2000" fill="hold"/>
                                        <p:tgtEl>
                                          <p:spTgt spid="39"/>
                                        </p:tgtEl>
                                        <p:attrNameLst>
                                          <p:attrName>style.rotation</p:attrName>
                                        </p:attrNameLst>
                                      </p:cBhvr>
                                      <p:tavLst>
                                        <p:tav tm="0">
                                          <p:val>
                                            <p:fltVal val="720"/>
                                          </p:val>
                                        </p:tav>
                                        <p:tav tm="100000">
                                          <p:val>
                                            <p:fltVal val="0"/>
                                          </p:val>
                                        </p:tav>
                                      </p:tavLst>
                                    </p:anim>
                                    <p:anim calcmode="lin" valueType="num">
                                      <p:cBhvr additive="base">
                                        <p:cTn id="183" dur="2000" fill="hold"/>
                                        <p:tgtEl>
                                          <p:spTgt spid="39"/>
                                        </p:tgtEl>
                                        <p:attrNameLst>
                                          <p:attrName>ppt_h</p:attrName>
                                        </p:attrNameLst>
                                      </p:cBhvr>
                                      <p:tavLst>
                                        <p:tav tm="0">
                                          <p:val>
                                            <p:fltVal val="0"/>
                                          </p:val>
                                        </p:tav>
                                        <p:tav tm="100000">
                                          <p:val>
                                            <p:strVal val="#ppt_h"/>
                                          </p:val>
                                        </p:tav>
                                      </p:tavLst>
                                    </p:anim>
                                    <p:anim calcmode="lin" valueType="num">
                                      <p:cBhvr additive="base">
                                        <p:cTn id="184" dur="2000" fill="hold"/>
                                        <p:tgtEl>
                                          <p:spTgt spid="39"/>
                                        </p:tgtEl>
                                        <p:attrNameLst>
                                          <p:attrName>ppt_w</p:attrName>
                                        </p:attrNameLst>
                                      </p:cBhvr>
                                      <p:tavLst>
                                        <p:tav tm="0">
                                          <p:val>
                                            <p:fltVal val="0"/>
                                          </p:val>
                                        </p:tav>
                                        <p:tav tm="100000">
                                          <p:val>
                                            <p:strVal val="#ppt_w"/>
                                          </p:val>
                                        </p:tav>
                                      </p:tavLst>
                                    </p:anim>
                                  </p:childTnLst>
                                </p:cTn>
                              </p:par>
                              <p:par>
                                <p:cTn id="185" presetID="35" presetClass="entr" presetSubtype="0" fill="hold" grpId="0" nodeType="withEffect">
                                  <p:childTnLst>
                                    <p:set>
                                      <p:cBhvr additive="base">
                                        <p:cTn id="186" dur="1" fill="hold">
                                          <p:stCondLst>
                                            <p:cond delay="0"/>
                                          </p:stCondLst>
                                        </p:cTn>
                                        <p:tgtEl>
                                          <p:spTgt spid="40"/>
                                        </p:tgtEl>
                                        <p:attrNameLst>
                                          <p:attrName>style.visibility</p:attrName>
                                        </p:attrNameLst>
                                      </p:cBhvr>
                                      <p:to>
                                        <p:strVal val="visible"/>
                                      </p:to>
                                    </p:set>
                                    <p:animEffect transition="in" filter="fade">
                                      <p:cBhvr additive="base">
                                        <p:cTn id="187" dur="2000"/>
                                        <p:tgtEl>
                                          <p:spTgt spid="40"/>
                                        </p:tgtEl>
                                      </p:cBhvr>
                                    </p:animEffect>
                                    <p:anim calcmode="lin" valueType="num">
                                      <p:cBhvr additive="base">
                                        <p:cTn id="188" dur="2000" fill="hold"/>
                                        <p:tgtEl>
                                          <p:spTgt spid="40"/>
                                        </p:tgtEl>
                                        <p:attrNameLst>
                                          <p:attrName>style.rotation</p:attrName>
                                        </p:attrNameLst>
                                      </p:cBhvr>
                                      <p:tavLst>
                                        <p:tav tm="0">
                                          <p:val>
                                            <p:fltVal val="720"/>
                                          </p:val>
                                        </p:tav>
                                        <p:tav tm="100000">
                                          <p:val>
                                            <p:fltVal val="0"/>
                                          </p:val>
                                        </p:tav>
                                      </p:tavLst>
                                    </p:anim>
                                    <p:anim calcmode="lin" valueType="num">
                                      <p:cBhvr additive="base">
                                        <p:cTn id="189" dur="2000" fill="hold"/>
                                        <p:tgtEl>
                                          <p:spTgt spid="40"/>
                                        </p:tgtEl>
                                        <p:attrNameLst>
                                          <p:attrName>ppt_h</p:attrName>
                                        </p:attrNameLst>
                                      </p:cBhvr>
                                      <p:tavLst>
                                        <p:tav tm="0">
                                          <p:val>
                                            <p:fltVal val="0"/>
                                          </p:val>
                                        </p:tav>
                                        <p:tav tm="100000">
                                          <p:val>
                                            <p:strVal val="#ppt_h"/>
                                          </p:val>
                                        </p:tav>
                                      </p:tavLst>
                                    </p:anim>
                                    <p:anim calcmode="lin" valueType="num">
                                      <p:cBhvr additive="base">
                                        <p:cTn id="190" dur="2000" fill="hold"/>
                                        <p:tgtEl>
                                          <p:spTgt spid="40"/>
                                        </p:tgtEl>
                                        <p:attrNameLst>
                                          <p:attrName>ppt_w</p:attrName>
                                        </p:attrNameLst>
                                      </p:cBhvr>
                                      <p:tavLst>
                                        <p:tav tm="0">
                                          <p:val>
                                            <p:fltVal val="0"/>
                                          </p:val>
                                        </p:tav>
                                        <p:tav tm="100000">
                                          <p:val>
                                            <p:strVal val="#ppt_w"/>
                                          </p:val>
                                        </p:tav>
                                      </p:tavLst>
                                    </p:anim>
                                  </p:childTnLst>
                                </p:cTn>
                              </p:par>
                              <p:par>
                                <p:cTn id="191" presetID="35" presetClass="entr" presetSubtype="0" fill="hold" grpId="0" nodeType="withEffect">
                                  <p:childTnLst>
                                    <p:set>
                                      <p:cBhvr additive="base">
                                        <p:cTn id="192" dur="1" fill="hold">
                                          <p:stCondLst>
                                            <p:cond delay="0"/>
                                          </p:stCondLst>
                                        </p:cTn>
                                        <p:tgtEl>
                                          <p:spTgt spid="41"/>
                                        </p:tgtEl>
                                        <p:attrNameLst>
                                          <p:attrName>style.visibility</p:attrName>
                                        </p:attrNameLst>
                                      </p:cBhvr>
                                      <p:to>
                                        <p:strVal val="visible"/>
                                      </p:to>
                                    </p:set>
                                    <p:animEffect transition="in" filter="fade">
                                      <p:cBhvr additive="base">
                                        <p:cTn id="193" dur="2000"/>
                                        <p:tgtEl>
                                          <p:spTgt spid="41"/>
                                        </p:tgtEl>
                                      </p:cBhvr>
                                    </p:animEffect>
                                    <p:anim calcmode="lin" valueType="num">
                                      <p:cBhvr additive="base">
                                        <p:cTn id="194" dur="2000" fill="hold"/>
                                        <p:tgtEl>
                                          <p:spTgt spid="41"/>
                                        </p:tgtEl>
                                        <p:attrNameLst>
                                          <p:attrName>style.rotation</p:attrName>
                                        </p:attrNameLst>
                                      </p:cBhvr>
                                      <p:tavLst>
                                        <p:tav tm="0">
                                          <p:val>
                                            <p:fltVal val="720"/>
                                          </p:val>
                                        </p:tav>
                                        <p:tav tm="100000">
                                          <p:val>
                                            <p:fltVal val="0"/>
                                          </p:val>
                                        </p:tav>
                                      </p:tavLst>
                                    </p:anim>
                                    <p:anim calcmode="lin" valueType="num">
                                      <p:cBhvr additive="base">
                                        <p:cTn id="195" dur="2000" fill="hold"/>
                                        <p:tgtEl>
                                          <p:spTgt spid="41"/>
                                        </p:tgtEl>
                                        <p:attrNameLst>
                                          <p:attrName>ppt_h</p:attrName>
                                        </p:attrNameLst>
                                      </p:cBhvr>
                                      <p:tavLst>
                                        <p:tav tm="0">
                                          <p:val>
                                            <p:fltVal val="0"/>
                                          </p:val>
                                        </p:tav>
                                        <p:tav tm="100000">
                                          <p:val>
                                            <p:strVal val="#ppt_h"/>
                                          </p:val>
                                        </p:tav>
                                      </p:tavLst>
                                    </p:anim>
                                    <p:anim calcmode="lin" valueType="num">
                                      <p:cBhvr additive="base">
                                        <p:cTn id="196" dur="2000" fill="hold"/>
                                        <p:tgtEl>
                                          <p:spTgt spid="41"/>
                                        </p:tgtEl>
                                        <p:attrNameLst>
                                          <p:attrName>ppt_w</p:attrName>
                                        </p:attrNameLst>
                                      </p:cBhvr>
                                      <p:tavLst>
                                        <p:tav tm="0">
                                          <p:val>
                                            <p:fltVal val="0"/>
                                          </p:val>
                                        </p:tav>
                                        <p:tav tm="100000">
                                          <p:val>
                                            <p:strVal val="#ppt_w"/>
                                          </p:val>
                                        </p:tav>
                                      </p:tavLst>
                                    </p:anim>
                                  </p:childTnLst>
                                </p:cTn>
                              </p:par>
                              <p:par>
                                <p:cTn id="197" presetID="35" presetClass="entr" presetSubtype="0" fill="hold" grpId="0" nodeType="withEffect">
                                  <p:childTnLst>
                                    <p:set>
                                      <p:cBhvr additive="base">
                                        <p:cTn id="198" dur="1" fill="hold">
                                          <p:stCondLst>
                                            <p:cond delay="0"/>
                                          </p:stCondLst>
                                        </p:cTn>
                                        <p:tgtEl>
                                          <p:spTgt spid="42"/>
                                        </p:tgtEl>
                                        <p:attrNameLst>
                                          <p:attrName>style.visibility</p:attrName>
                                        </p:attrNameLst>
                                      </p:cBhvr>
                                      <p:to>
                                        <p:strVal val="visible"/>
                                      </p:to>
                                    </p:set>
                                    <p:animEffect transition="in" filter="fade">
                                      <p:cBhvr additive="base">
                                        <p:cTn id="199" dur="2000"/>
                                        <p:tgtEl>
                                          <p:spTgt spid="42"/>
                                        </p:tgtEl>
                                      </p:cBhvr>
                                    </p:animEffect>
                                    <p:anim calcmode="lin" valueType="num">
                                      <p:cBhvr additive="base">
                                        <p:cTn id="200" dur="2000" fill="hold"/>
                                        <p:tgtEl>
                                          <p:spTgt spid="42"/>
                                        </p:tgtEl>
                                        <p:attrNameLst>
                                          <p:attrName>style.rotation</p:attrName>
                                        </p:attrNameLst>
                                      </p:cBhvr>
                                      <p:tavLst>
                                        <p:tav tm="0">
                                          <p:val>
                                            <p:fltVal val="720"/>
                                          </p:val>
                                        </p:tav>
                                        <p:tav tm="100000">
                                          <p:val>
                                            <p:fltVal val="0"/>
                                          </p:val>
                                        </p:tav>
                                      </p:tavLst>
                                    </p:anim>
                                    <p:anim calcmode="lin" valueType="num">
                                      <p:cBhvr additive="base">
                                        <p:cTn id="201" dur="2000" fill="hold"/>
                                        <p:tgtEl>
                                          <p:spTgt spid="42"/>
                                        </p:tgtEl>
                                        <p:attrNameLst>
                                          <p:attrName>ppt_h</p:attrName>
                                        </p:attrNameLst>
                                      </p:cBhvr>
                                      <p:tavLst>
                                        <p:tav tm="0">
                                          <p:val>
                                            <p:fltVal val="0"/>
                                          </p:val>
                                        </p:tav>
                                        <p:tav tm="100000">
                                          <p:val>
                                            <p:strVal val="#ppt_h"/>
                                          </p:val>
                                        </p:tav>
                                      </p:tavLst>
                                    </p:anim>
                                    <p:anim calcmode="lin" valueType="num">
                                      <p:cBhvr additive="base">
                                        <p:cTn id="202" dur="2000" fill="hold"/>
                                        <p:tgtEl>
                                          <p:spTgt spid="42"/>
                                        </p:tgtEl>
                                        <p:attrNameLst>
                                          <p:attrName>ppt_w</p:attrName>
                                        </p:attrNameLst>
                                      </p:cBhvr>
                                      <p:tavLst>
                                        <p:tav tm="0">
                                          <p:val>
                                            <p:fltVal val="0"/>
                                          </p:val>
                                        </p:tav>
                                        <p:tav tm="100000">
                                          <p:val>
                                            <p:strVal val="#ppt_w"/>
                                          </p:val>
                                        </p:tav>
                                      </p:tavLst>
                                    </p:anim>
                                  </p:childTnLst>
                                </p:cTn>
                              </p:par>
                              <p:par>
                                <p:cTn id="203" presetID="35" presetClass="entr" presetSubtype="0" fill="hold" nodeType="withEffect">
                                  <p:childTnLst>
                                    <p:set>
                                      <p:cBhvr additive="base">
                                        <p:cTn id="204" dur="1" fill="hold">
                                          <p:stCondLst>
                                            <p:cond delay="0"/>
                                          </p:stCondLst>
                                        </p:cTn>
                                        <p:tgtEl>
                                          <p:spTgt spid="43"/>
                                        </p:tgtEl>
                                        <p:attrNameLst>
                                          <p:attrName>style.visibility</p:attrName>
                                        </p:attrNameLst>
                                      </p:cBhvr>
                                      <p:to>
                                        <p:strVal val="visible"/>
                                      </p:to>
                                    </p:set>
                                    <p:animEffect transition="in" filter="fade">
                                      <p:cBhvr additive="base">
                                        <p:cTn id="205" dur="2000"/>
                                        <p:tgtEl>
                                          <p:spTgt spid="43"/>
                                        </p:tgtEl>
                                      </p:cBhvr>
                                    </p:animEffect>
                                    <p:anim calcmode="lin" valueType="num">
                                      <p:cBhvr additive="base">
                                        <p:cTn id="206" dur="2000" fill="hold"/>
                                        <p:tgtEl>
                                          <p:spTgt spid="43"/>
                                        </p:tgtEl>
                                        <p:attrNameLst>
                                          <p:attrName>style.rotation</p:attrName>
                                        </p:attrNameLst>
                                      </p:cBhvr>
                                      <p:tavLst>
                                        <p:tav tm="0">
                                          <p:val>
                                            <p:fltVal val="720"/>
                                          </p:val>
                                        </p:tav>
                                        <p:tav tm="100000">
                                          <p:val>
                                            <p:fltVal val="0"/>
                                          </p:val>
                                        </p:tav>
                                      </p:tavLst>
                                    </p:anim>
                                    <p:anim calcmode="lin" valueType="num">
                                      <p:cBhvr additive="base">
                                        <p:cTn id="207" dur="2000" fill="hold"/>
                                        <p:tgtEl>
                                          <p:spTgt spid="43"/>
                                        </p:tgtEl>
                                        <p:attrNameLst>
                                          <p:attrName>ppt_h</p:attrName>
                                        </p:attrNameLst>
                                      </p:cBhvr>
                                      <p:tavLst>
                                        <p:tav tm="0">
                                          <p:val>
                                            <p:fltVal val="0"/>
                                          </p:val>
                                        </p:tav>
                                        <p:tav tm="100000">
                                          <p:val>
                                            <p:strVal val="#ppt_h"/>
                                          </p:val>
                                        </p:tav>
                                      </p:tavLst>
                                    </p:anim>
                                    <p:anim calcmode="lin" valueType="num">
                                      <p:cBhvr additive="base">
                                        <p:cTn id="208" dur="2000" fill="hold"/>
                                        <p:tgtEl>
                                          <p:spTgt spid="43"/>
                                        </p:tgtEl>
                                        <p:attrNameLst>
                                          <p:attrName>ppt_w</p:attrName>
                                        </p:attrNameLst>
                                      </p:cBhvr>
                                      <p:tavLst>
                                        <p:tav tm="0">
                                          <p:val>
                                            <p:fltVal val="0"/>
                                          </p:val>
                                        </p:tav>
                                        <p:tav tm="100000">
                                          <p:val>
                                            <p:strVal val="#ppt_w"/>
                                          </p:val>
                                        </p:tav>
                                      </p:tavLst>
                                    </p:anim>
                                  </p:childTnLst>
                                </p:cTn>
                              </p:par>
                              <p:par>
                                <p:cTn id="209" presetID="35" presetClass="entr" presetSubtype="0" fill="hold" grpId="0" nodeType="withEffect">
                                  <p:childTnLst>
                                    <p:set>
                                      <p:cBhvr additive="base">
                                        <p:cTn id="210" dur="1" fill="hold">
                                          <p:stCondLst>
                                            <p:cond delay="0"/>
                                          </p:stCondLst>
                                        </p:cTn>
                                        <p:tgtEl>
                                          <p:spTgt spid="44"/>
                                        </p:tgtEl>
                                        <p:attrNameLst>
                                          <p:attrName>style.visibility</p:attrName>
                                        </p:attrNameLst>
                                      </p:cBhvr>
                                      <p:to>
                                        <p:strVal val="visible"/>
                                      </p:to>
                                    </p:set>
                                    <p:animEffect transition="in" filter="fade">
                                      <p:cBhvr additive="base">
                                        <p:cTn id="211" dur="2000"/>
                                        <p:tgtEl>
                                          <p:spTgt spid="44"/>
                                        </p:tgtEl>
                                      </p:cBhvr>
                                    </p:animEffect>
                                    <p:anim calcmode="lin" valueType="num">
                                      <p:cBhvr additive="base">
                                        <p:cTn id="212" dur="2000" fill="hold"/>
                                        <p:tgtEl>
                                          <p:spTgt spid="44"/>
                                        </p:tgtEl>
                                        <p:attrNameLst>
                                          <p:attrName>style.rotation</p:attrName>
                                        </p:attrNameLst>
                                      </p:cBhvr>
                                      <p:tavLst>
                                        <p:tav tm="0">
                                          <p:val>
                                            <p:fltVal val="720"/>
                                          </p:val>
                                        </p:tav>
                                        <p:tav tm="100000">
                                          <p:val>
                                            <p:fltVal val="0"/>
                                          </p:val>
                                        </p:tav>
                                      </p:tavLst>
                                    </p:anim>
                                    <p:anim calcmode="lin" valueType="num">
                                      <p:cBhvr additive="base">
                                        <p:cTn id="213" dur="2000" fill="hold"/>
                                        <p:tgtEl>
                                          <p:spTgt spid="44"/>
                                        </p:tgtEl>
                                        <p:attrNameLst>
                                          <p:attrName>ppt_h</p:attrName>
                                        </p:attrNameLst>
                                      </p:cBhvr>
                                      <p:tavLst>
                                        <p:tav tm="0">
                                          <p:val>
                                            <p:fltVal val="0"/>
                                          </p:val>
                                        </p:tav>
                                        <p:tav tm="100000">
                                          <p:val>
                                            <p:strVal val="#ppt_h"/>
                                          </p:val>
                                        </p:tav>
                                      </p:tavLst>
                                    </p:anim>
                                    <p:anim calcmode="lin" valueType="num">
                                      <p:cBhvr additive="base">
                                        <p:cTn id="214" dur="2000" fill="hold"/>
                                        <p:tgtEl>
                                          <p:spTgt spid="44"/>
                                        </p:tgtEl>
                                        <p:attrNameLst>
                                          <p:attrName>ppt_w</p:attrName>
                                        </p:attrNameLst>
                                      </p:cBhvr>
                                      <p:tavLst>
                                        <p:tav tm="0">
                                          <p:val>
                                            <p:fltVal val="0"/>
                                          </p:val>
                                        </p:tav>
                                        <p:tav tm="100000">
                                          <p:val>
                                            <p:strVal val="#ppt_w"/>
                                          </p:val>
                                        </p:tav>
                                      </p:tavLst>
                                    </p:anim>
                                  </p:childTnLst>
                                </p:cTn>
                              </p:par>
                              <p:par>
                                <p:cTn id="215" presetID="35" presetClass="entr" presetSubtype="0" fill="hold" grpId="0" nodeType="withEffect">
                                  <p:childTnLst>
                                    <p:set>
                                      <p:cBhvr additive="base">
                                        <p:cTn id="216" dur="1" fill="hold">
                                          <p:stCondLst>
                                            <p:cond delay="0"/>
                                          </p:stCondLst>
                                        </p:cTn>
                                        <p:tgtEl>
                                          <p:spTgt spid="45"/>
                                        </p:tgtEl>
                                        <p:attrNameLst>
                                          <p:attrName>style.visibility</p:attrName>
                                        </p:attrNameLst>
                                      </p:cBhvr>
                                      <p:to>
                                        <p:strVal val="visible"/>
                                      </p:to>
                                    </p:set>
                                    <p:animEffect transition="in" filter="fade">
                                      <p:cBhvr additive="base">
                                        <p:cTn id="217" dur="2000"/>
                                        <p:tgtEl>
                                          <p:spTgt spid="45"/>
                                        </p:tgtEl>
                                      </p:cBhvr>
                                    </p:animEffect>
                                    <p:anim calcmode="lin" valueType="num">
                                      <p:cBhvr additive="base">
                                        <p:cTn id="218" dur="2000" fill="hold"/>
                                        <p:tgtEl>
                                          <p:spTgt spid="45"/>
                                        </p:tgtEl>
                                        <p:attrNameLst>
                                          <p:attrName>style.rotation</p:attrName>
                                        </p:attrNameLst>
                                      </p:cBhvr>
                                      <p:tavLst>
                                        <p:tav tm="0">
                                          <p:val>
                                            <p:fltVal val="720"/>
                                          </p:val>
                                        </p:tav>
                                        <p:tav tm="100000">
                                          <p:val>
                                            <p:fltVal val="0"/>
                                          </p:val>
                                        </p:tav>
                                      </p:tavLst>
                                    </p:anim>
                                    <p:anim calcmode="lin" valueType="num">
                                      <p:cBhvr additive="base">
                                        <p:cTn id="219" dur="2000" fill="hold"/>
                                        <p:tgtEl>
                                          <p:spTgt spid="45"/>
                                        </p:tgtEl>
                                        <p:attrNameLst>
                                          <p:attrName>ppt_h</p:attrName>
                                        </p:attrNameLst>
                                      </p:cBhvr>
                                      <p:tavLst>
                                        <p:tav tm="0">
                                          <p:val>
                                            <p:fltVal val="0"/>
                                          </p:val>
                                        </p:tav>
                                        <p:tav tm="100000">
                                          <p:val>
                                            <p:strVal val="#ppt_h"/>
                                          </p:val>
                                        </p:tav>
                                      </p:tavLst>
                                    </p:anim>
                                    <p:anim calcmode="lin" valueType="num">
                                      <p:cBhvr additive="base">
                                        <p:cTn id="220" dur="2000" fill="hold"/>
                                        <p:tgtEl>
                                          <p:spTgt spid="45"/>
                                        </p:tgtEl>
                                        <p:attrNameLst>
                                          <p:attrName>ppt_w</p:attrName>
                                        </p:attrNameLst>
                                      </p:cBhvr>
                                      <p:tavLst>
                                        <p:tav tm="0">
                                          <p:val>
                                            <p:fltVal val="0"/>
                                          </p:val>
                                        </p:tav>
                                        <p:tav tm="100000">
                                          <p:val>
                                            <p:strVal val="#ppt_w"/>
                                          </p:val>
                                        </p:tav>
                                      </p:tavLst>
                                    </p:anim>
                                  </p:childTnLst>
                                </p:cTn>
                              </p:par>
                              <p:par>
                                <p:cTn id="221" presetID="35" presetClass="entr" presetSubtype="0" fill="hold" grpId="0" nodeType="withEffect">
                                  <p:childTnLst>
                                    <p:set>
                                      <p:cBhvr additive="base">
                                        <p:cTn id="222" dur="1" fill="hold">
                                          <p:stCondLst>
                                            <p:cond delay="0"/>
                                          </p:stCondLst>
                                        </p:cTn>
                                        <p:tgtEl>
                                          <p:spTgt spid="46"/>
                                        </p:tgtEl>
                                        <p:attrNameLst>
                                          <p:attrName>style.visibility</p:attrName>
                                        </p:attrNameLst>
                                      </p:cBhvr>
                                      <p:to>
                                        <p:strVal val="visible"/>
                                      </p:to>
                                    </p:set>
                                    <p:animEffect transition="in" filter="fade">
                                      <p:cBhvr additive="base">
                                        <p:cTn id="223" dur="2000"/>
                                        <p:tgtEl>
                                          <p:spTgt spid="46"/>
                                        </p:tgtEl>
                                      </p:cBhvr>
                                    </p:animEffect>
                                    <p:anim calcmode="lin" valueType="num">
                                      <p:cBhvr additive="base">
                                        <p:cTn id="224" dur="2000" fill="hold"/>
                                        <p:tgtEl>
                                          <p:spTgt spid="46"/>
                                        </p:tgtEl>
                                        <p:attrNameLst>
                                          <p:attrName>style.rotation</p:attrName>
                                        </p:attrNameLst>
                                      </p:cBhvr>
                                      <p:tavLst>
                                        <p:tav tm="0">
                                          <p:val>
                                            <p:fltVal val="720"/>
                                          </p:val>
                                        </p:tav>
                                        <p:tav tm="100000">
                                          <p:val>
                                            <p:fltVal val="0"/>
                                          </p:val>
                                        </p:tav>
                                      </p:tavLst>
                                    </p:anim>
                                    <p:anim calcmode="lin" valueType="num">
                                      <p:cBhvr additive="base">
                                        <p:cTn id="225" dur="2000" fill="hold"/>
                                        <p:tgtEl>
                                          <p:spTgt spid="46"/>
                                        </p:tgtEl>
                                        <p:attrNameLst>
                                          <p:attrName>ppt_h</p:attrName>
                                        </p:attrNameLst>
                                      </p:cBhvr>
                                      <p:tavLst>
                                        <p:tav tm="0">
                                          <p:val>
                                            <p:fltVal val="0"/>
                                          </p:val>
                                        </p:tav>
                                        <p:tav tm="100000">
                                          <p:val>
                                            <p:strVal val="#ppt_h"/>
                                          </p:val>
                                        </p:tav>
                                      </p:tavLst>
                                    </p:anim>
                                    <p:anim calcmode="lin" valueType="num">
                                      <p:cBhvr additive="base">
                                        <p:cTn id="226" dur="2000" fill="hold"/>
                                        <p:tgtEl>
                                          <p:spTgt spid="46"/>
                                        </p:tgtEl>
                                        <p:attrNameLst>
                                          <p:attrName>ppt_w</p:attrName>
                                        </p:attrNameLst>
                                      </p:cBhvr>
                                      <p:tavLst>
                                        <p:tav tm="0">
                                          <p:val>
                                            <p:fltVal val="0"/>
                                          </p:val>
                                        </p:tav>
                                        <p:tav tm="100000">
                                          <p:val>
                                            <p:strVal val="#ppt_w"/>
                                          </p:val>
                                        </p:tav>
                                      </p:tavLst>
                                    </p:anim>
                                  </p:childTnLst>
                                </p:cTn>
                              </p:par>
                              <p:par>
                                <p:cTn id="227" presetID="35" presetClass="entr" presetSubtype="0" fill="hold" grpId="0" nodeType="withEffect">
                                  <p:childTnLst>
                                    <p:set>
                                      <p:cBhvr additive="base">
                                        <p:cTn id="228" dur="1" fill="hold">
                                          <p:stCondLst>
                                            <p:cond delay="0"/>
                                          </p:stCondLst>
                                        </p:cTn>
                                        <p:tgtEl>
                                          <p:spTgt spid="47"/>
                                        </p:tgtEl>
                                        <p:attrNameLst>
                                          <p:attrName>style.visibility</p:attrName>
                                        </p:attrNameLst>
                                      </p:cBhvr>
                                      <p:to>
                                        <p:strVal val="visible"/>
                                      </p:to>
                                    </p:set>
                                    <p:animEffect transition="in" filter="fade">
                                      <p:cBhvr additive="base">
                                        <p:cTn id="229" dur="2000"/>
                                        <p:tgtEl>
                                          <p:spTgt spid="47"/>
                                        </p:tgtEl>
                                      </p:cBhvr>
                                    </p:animEffect>
                                    <p:anim calcmode="lin" valueType="num">
                                      <p:cBhvr additive="base">
                                        <p:cTn id="230" dur="2000" fill="hold"/>
                                        <p:tgtEl>
                                          <p:spTgt spid="47"/>
                                        </p:tgtEl>
                                        <p:attrNameLst>
                                          <p:attrName>style.rotation</p:attrName>
                                        </p:attrNameLst>
                                      </p:cBhvr>
                                      <p:tavLst>
                                        <p:tav tm="0">
                                          <p:val>
                                            <p:fltVal val="720"/>
                                          </p:val>
                                        </p:tav>
                                        <p:tav tm="100000">
                                          <p:val>
                                            <p:fltVal val="0"/>
                                          </p:val>
                                        </p:tav>
                                      </p:tavLst>
                                    </p:anim>
                                    <p:anim calcmode="lin" valueType="num">
                                      <p:cBhvr additive="base">
                                        <p:cTn id="231" dur="2000" fill="hold"/>
                                        <p:tgtEl>
                                          <p:spTgt spid="47"/>
                                        </p:tgtEl>
                                        <p:attrNameLst>
                                          <p:attrName>ppt_h</p:attrName>
                                        </p:attrNameLst>
                                      </p:cBhvr>
                                      <p:tavLst>
                                        <p:tav tm="0">
                                          <p:val>
                                            <p:fltVal val="0"/>
                                          </p:val>
                                        </p:tav>
                                        <p:tav tm="100000">
                                          <p:val>
                                            <p:strVal val="#ppt_h"/>
                                          </p:val>
                                        </p:tav>
                                      </p:tavLst>
                                    </p:anim>
                                    <p:anim calcmode="lin" valueType="num">
                                      <p:cBhvr additive="base">
                                        <p:cTn id="232" dur="2000" fill="hold"/>
                                        <p:tgtEl>
                                          <p:spTgt spid="47"/>
                                        </p:tgtEl>
                                        <p:attrNameLst>
                                          <p:attrName>ppt_w</p:attrName>
                                        </p:attrNameLst>
                                      </p:cBhvr>
                                      <p:tavLst>
                                        <p:tav tm="0">
                                          <p:val>
                                            <p:fltVal val="0"/>
                                          </p:val>
                                        </p:tav>
                                        <p:tav tm="100000">
                                          <p:val>
                                            <p:strVal val="#ppt_w"/>
                                          </p:val>
                                        </p:tav>
                                      </p:tavLst>
                                    </p:anim>
                                  </p:childTnLst>
                                </p:cTn>
                              </p:par>
                              <p:par>
                                <p:cTn id="233" presetID="35" presetClass="entr" presetSubtype="0" fill="hold" grpId="0" nodeType="withEffect">
                                  <p:childTnLst>
                                    <p:set>
                                      <p:cBhvr additive="base">
                                        <p:cTn id="234" dur="1" fill="hold">
                                          <p:stCondLst>
                                            <p:cond delay="0"/>
                                          </p:stCondLst>
                                        </p:cTn>
                                        <p:tgtEl>
                                          <p:spTgt spid="48"/>
                                        </p:tgtEl>
                                        <p:attrNameLst>
                                          <p:attrName>style.visibility</p:attrName>
                                        </p:attrNameLst>
                                      </p:cBhvr>
                                      <p:to>
                                        <p:strVal val="visible"/>
                                      </p:to>
                                    </p:set>
                                    <p:animEffect transition="in" filter="fade">
                                      <p:cBhvr additive="base">
                                        <p:cTn id="235" dur="2000"/>
                                        <p:tgtEl>
                                          <p:spTgt spid="48"/>
                                        </p:tgtEl>
                                      </p:cBhvr>
                                    </p:animEffect>
                                    <p:anim calcmode="lin" valueType="num">
                                      <p:cBhvr additive="base">
                                        <p:cTn id="236" dur="2000" fill="hold"/>
                                        <p:tgtEl>
                                          <p:spTgt spid="48"/>
                                        </p:tgtEl>
                                        <p:attrNameLst>
                                          <p:attrName>style.rotation</p:attrName>
                                        </p:attrNameLst>
                                      </p:cBhvr>
                                      <p:tavLst>
                                        <p:tav tm="0">
                                          <p:val>
                                            <p:fltVal val="720"/>
                                          </p:val>
                                        </p:tav>
                                        <p:tav tm="100000">
                                          <p:val>
                                            <p:fltVal val="0"/>
                                          </p:val>
                                        </p:tav>
                                      </p:tavLst>
                                    </p:anim>
                                    <p:anim calcmode="lin" valueType="num">
                                      <p:cBhvr additive="base">
                                        <p:cTn id="237" dur="2000" fill="hold"/>
                                        <p:tgtEl>
                                          <p:spTgt spid="48"/>
                                        </p:tgtEl>
                                        <p:attrNameLst>
                                          <p:attrName>ppt_h</p:attrName>
                                        </p:attrNameLst>
                                      </p:cBhvr>
                                      <p:tavLst>
                                        <p:tav tm="0">
                                          <p:val>
                                            <p:fltVal val="0"/>
                                          </p:val>
                                        </p:tav>
                                        <p:tav tm="100000">
                                          <p:val>
                                            <p:strVal val="#ppt_h"/>
                                          </p:val>
                                        </p:tav>
                                      </p:tavLst>
                                    </p:anim>
                                    <p:anim calcmode="lin" valueType="num">
                                      <p:cBhvr additive="base">
                                        <p:cTn id="238" dur="2000" fill="hold"/>
                                        <p:tgtEl>
                                          <p:spTgt spid="48"/>
                                        </p:tgtEl>
                                        <p:attrNameLst>
                                          <p:attrName>ppt_w</p:attrName>
                                        </p:attrNameLst>
                                      </p:cBhvr>
                                      <p:tavLst>
                                        <p:tav tm="0">
                                          <p:val>
                                            <p:fltVal val="0"/>
                                          </p:val>
                                        </p:tav>
                                        <p:tav tm="100000">
                                          <p:val>
                                            <p:strVal val="#ppt_w"/>
                                          </p:val>
                                        </p:tav>
                                      </p:tavLst>
                                    </p:anim>
                                  </p:childTnLst>
                                </p:cTn>
                              </p:par>
                              <p:par>
                                <p:cTn id="239" presetID="35" presetClass="entr" presetSubtype="0" fill="hold" nodeType="withEffect">
                                  <p:childTnLst>
                                    <p:set>
                                      <p:cBhvr additive="base">
                                        <p:cTn id="240" dur="1" fill="hold">
                                          <p:stCondLst>
                                            <p:cond delay="0"/>
                                          </p:stCondLst>
                                        </p:cTn>
                                        <p:tgtEl>
                                          <p:spTgt spid="49"/>
                                        </p:tgtEl>
                                        <p:attrNameLst>
                                          <p:attrName>style.visibility</p:attrName>
                                        </p:attrNameLst>
                                      </p:cBhvr>
                                      <p:to>
                                        <p:strVal val="visible"/>
                                      </p:to>
                                    </p:set>
                                    <p:animEffect transition="in" filter="fade">
                                      <p:cBhvr additive="base">
                                        <p:cTn id="241" dur="2000"/>
                                        <p:tgtEl>
                                          <p:spTgt spid="49"/>
                                        </p:tgtEl>
                                      </p:cBhvr>
                                    </p:animEffect>
                                    <p:anim calcmode="lin" valueType="num">
                                      <p:cBhvr additive="base">
                                        <p:cTn id="242" dur="2000" fill="hold"/>
                                        <p:tgtEl>
                                          <p:spTgt spid="49"/>
                                        </p:tgtEl>
                                        <p:attrNameLst>
                                          <p:attrName>style.rotation</p:attrName>
                                        </p:attrNameLst>
                                      </p:cBhvr>
                                      <p:tavLst>
                                        <p:tav tm="0">
                                          <p:val>
                                            <p:fltVal val="720"/>
                                          </p:val>
                                        </p:tav>
                                        <p:tav tm="100000">
                                          <p:val>
                                            <p:fltVal val="0"/>
                                          </p:val>
                                        </p:tav>
                                      </p:tavLst>
                                    </p:anim>
                                    <p:anim calcmode="lin" valueType="num">
                                      <p:cBhvr additive="base">
                                        <p:cTn id="243" dur="2000" fill="hold"/>
                                        <p:tgtEl>
                                          <p:spTgt spid="49"/>
                                        </p:tgtEl>
                                        <p:attrNameLst>
                                          <p:attrName>ppt_h</p:attrName>
                                        </p:attrNameLst>
                                      </p:cBhvr>
                                      <p:tavLst>
                                        <p:tav tm="0">
                                          <p:val>
                                            <p:fltVal val="0"/>
                                          </p:val>
                                        </p:tav>
                                        <p:tav tm="100000">
                                          <p:val>
                                            <p:strVal val="#ppt_h"/>
                                          </p:val>
                                        </p:tav>
                                      </p:tavLst>
                                    </p:anim>
                                    <p:anim calcmode="lin" valueType="num">
                                      <p:cBhvr additive="base">
                                        <p:cTn id="244" dur="2000" fill="hold"/>
                                        <p:tgtEl>
                                          <p:spTgt spid="49"/>
                                        </p:tgtEl>
                                        <p:attrNameLst>
                                          <p:attrName>ppt_w</p:attrName>
                                        </p:attrNameLst>
                                      </p:cBhvr>
                                      <p:tavLst>
                                        <p:tav tm="0">
                                          <p:val>
                                            <p:fltVal val="0"/>
                                          </p:val>
                                        </p:tav>
                                        <p:tav tm="100000">
                                          <p:val>
                                            <p:strVal val="#ppt_w"/>
                                          </p:val>
                                        </p:tav>
                                      </p:tavLst>
                                    </p:anim>
                                  </p:childTnLst>
                                </p:cTn>
                              </p:par>
                              <p:par>
                                <p:cTn id="245" presetID="35" presetClass="entr" presetSubtype="0" fill="hold" nodeType="withEffect">
                                  <p:childTnLst>
                                    <p:set>
                                      <p:cBhvr additive="base">
                                        <p:cTn id="246" dur="1" fill="hold">
                                          <p:stCondLst>
                                            <p:cond delay="0"/>
                                          </p:stCondLst>
                                        </p:cTn>
                                        <p:tgtEl>
                                          <p:spTgt spid="50"/>
                                        </p:tgtEl>
                                        <p:attrNameLst>
                                          <p:attrName>style.visibility</p:attrName>
                                        </p:attrNameLst>
                                      </p:cBhvr>
                                      <p:to>
                                        <p:strVal val="visible"/>
                                      </p:to>
                                    </p:set>
                                    <p:animEffect transition="in" filter="fade">
                                      <p:cBhvr additive="base">
                                        <p:cTn id="247" dur="2000"/>
                                        <p:tgtEl>
                                          <p:spTgt spid="50"/>
                                        </p:tgtEl>
                                      </p:cBhvr>
                                    </p:animEffect>
                                    <p:anim calcmode="lin" valueType="num">
                                      <p:cBhvr additive="base">
                                        <p:cTn id="248" dur="2000" fill="hold"/>
                                        <p:tgtEl>
                                          <p:spTgt spid="50"/>
                                        </p:tgtEl>
                                        <p:attrNameLst>
                                          <p:attrName>style.rotation</p:attrName>
                                        </p:attrNameLst>
                                      </p:cBhvr>
                                      <p:tavLst>
                                        <p:tav tm="0">
                                          <p:val>
                                            <p:fltVal val="720"/>
                                          </p:val>
                                        </p:tav>
                                        <p:tav tm="100000">
                                          <p:val>
                                            <p:fltVal val="0"/>
                                          </p:val>
                                        </p:tav>
                                      </p:tavLst>
                                    </p:anim>
                                    <p:anim calcmode="lin" valueType="num">
                                      <p:cBhvr additive="base">
                                        <p:cTn id="249" dur="2000" fill="hold"/>
                                        <p:tgtEl>
                                          <p:spTgt spid="50"/>
                                        </p:tgtEl>
                                        <p:attrNameLst>
                                          <p:attrName>ppt_h</p:attrName>
                                        </p:attrNameLst>
                                      </p:cBhvr>
                                      <p:tavLst>
                                        <p:tav tm="0">
                                          <p:val>
                                            <p:fltVal val="0"/>
                                          </p:val>
                                        </p:tav>
                                        <p:tav tm="100000">
                                          <p:val>
                                            <p:strVal val="#ppt_h"/>
                                          </p:val>
                                        </p:tav>
                                      </p:tavLst>
                                    </p:anim>
                                    <p:anim calcmode="lin" valueType="num">
                                      <p:cBhvr additive="base">
                                        <p:cTn id="250" dur="2000" fill="hold"/>
                                        <p:tgtEl>
                                          <p:spTgt spid="50"/>
                                        </p:tgtEl>
                                        <p:attrNameLst>
                                          <p:attrName>ppt_w</p:attrName>
                                        </p:attrNameLst>
                                      </p:cBhvr>
                                      <p:tavLst>
                                        <p:tav tm="0">
                                          <p:val>
                                            <p:fltVal val="0"/>
                                          </p:val>
                                        </p:tav>
                                        <p:tav tm="100000">
                                          <p:val>
                                            <p:strVal val="#ppt_w"/>
                                          </p:val>
                                        </p:tav>
                                      </p:tavLst>
                                    </p:anim>
                                  </p:childTnLst>
                                </p:cTn>
                              </p:par>
                              <p:par>
                                <p:cTn id="251" presetID="35" presetClass="entr" presetSubtype="0" fill="hold" nodeType="withEffect">
                                  <p:childTnLst>
                                    <p:set>
                                      <p:cBhvr additive="base">
                                        <p:cTn id="252" dur="1" fill="hold">
                                          <p:stCondLst>
                                            <p:cond delay="0"/>
                                          </p:stCondLst>
                                        </p:cTn>
                                        <p:tgtEl>
                                          <p:spTgt spid="51"/>
                                        </p:tgtEl>
                                        <p:attrNameLst>
                                          <p:attrName>style.visibility</p:attrName>
                                        </p:attrNameLst>
                                      </p:cBhvr>
                                      <p:to>
                                        <p:strVal val="visible"/>
                                      </p:to>
                                    </p:set>
                                    <p:animEffect transition="in" filter="fade">
                                      <p:cBhvr additive="base">
                                        <p:cTn id="253" dur="2000"/>
                                        <p:tgtEl>
                                          <p:spTgt spid="51"/>
                                        </p:tgtEl>
                                      </p:cBhvr>
                                    </p:animEffect>
                                    <p:anim calcmode="lin" valueType="num">
                                      <p:cBhvr additive="base">
                                        <p:cTn id="254" dur="2000" fill="hold"/>
                                        <p:tgtEl>
                                          <p:spTgt spid="51"/>
                                        </p:tgtEl>
                                        <p:attrNameLst>
                                          <p:attrName>style.rotation</p:attrName>
                                        </p:attrNameLst>
                                      </p:cBhvr>
                                      <p:tavLst>
                                        <p:tav tm="0">
                                          <p:val>
                                            <p:fltVal val="720"/>
                                          </p:val>
                                        </p:tav>
                                        <p:tav tm="100000">
                                          <p:val>
                                            <p:fltVal val="0"/>
                                          </p:val>
                                        </p:tav>
                                      </p:tavLst>
                                    </p:anim>
                                    <p:anim calcmode="lin" valueType="num">
                                      <p:cBhvr additive="base">
                                        <p:cTn id="255" dur="2000" fill="hold"/>
                                        <p:tgtEl>
                                          <p:spTgt spid="51"/>
                                        </p:tgtEl>
                                        <p:attrNameLst>
                                          <p:attrName>ppt_h</p:attrName>
                                        </p:attrNameLst>
                                      </p:cBhvr>
                                      <p:tavLst>
                                        <p:tav tm="0">
                                          <p:val>
                                            <p:fltVal val="0"/>
                                          </p:val>
                                        </p:tav>
                                        <p:tav tm="100000">
                                          <p:val>
                                            <p:strVal val="#ppt_h"/>
                                          </p:val>
                                        </p:tav>
                                      </p:tavLst>
                                    </p:anim>
                                    <p:anim calcmode="lin" valueType="num">
                                      <p:cBhvr additive="base">
                                        <p:cTn id="256" dur="2000" fill="hold"/>
                                        <p:tgtEl>
                                          <p:spTgt spid="51"/>
                                        </p:tgtEl>
                                        <p:attrNameLst>
                                          <p:attrName>ppt_w</p:attrName>
                                        </p:attrNameLst>
                                      </p:cBhvr>
                                      <p:tavLst>
                                        <p:tav tm="0">
                                          <p:val>
                                            <p:fltVal val="0"/>
                                          </p:val>
                                        </p:tav>
                                        <p:tav tm="100000">
                                          <p:val>
                                            <p:strVal val="#ppt_w"/>
                                          </p:val>
                                        </p:tav>
                                      </p:tavLst>
                                    </p:anim>
                                  </p:childTnLst>
                                </p:cTn>
                              </p:par>
                              <p:par>
                                <p:cTn id="257" presetID="35" presetClass="entr" presetSubtype="0" fill="hold" nodeType="withEffect">
                                  <p:childTnLst>
                                    <p:set>
                                      <p:cBhvr additive="base">
                                        <p:cTn id="258" dur="1" fill="hold">
                                          <p:stCondLst>
                                            <p:cond delay="0"/>
                                          </p:stCondLst>
                                        </p:cTn>
                                        <p:tgtEl>
                                          <p:spTgt spid="52"/>
                                        </p:tgtEl>
                                        <p:attrNameLst>
                                          <p:attrName>style.visibility</p:attrName>
                                        </p:attrNameLst>
                                      </p:cBhvr>
                                      <p:to>
                                        <p:strVal val="visible"/>
                                      </p:to>
                                    </p:set>
                                    <p:animEffect transition="in" filter="fade">
                                      <p:cBhvr additive="base">
                                        <p:cTn id="259" dur="2000"/>
                                        <p:tgtEl>
                                          <p:spTgt spid="52"/>
                                        </p:tgtEl>
                                      </p:cBhvr>
                                    </p:animEffect>
                                    <p:anim calcmode="lin" valueType="num">
                                      <p:cBhvr additive="base">
                                        <p:cTn id="260" dur="2000" fill="hold"/>
                                        <p:tgtEl>
                                          <p:spTgt spid="52"/>
                                        </p:tgtEl>
                                        <p:attrNameLst>
                                          <p:attrName>style.rotation</p:attrName>
                                        </p:attrNameLst>
                                      </p:cBhvr>
                                      <p:tavLst>
                                        <p:tav tm="0">
                                          <p:val>
                                            <p:fltVal val="720"/>
                                          </p:val>
                                        </p:tav>
                                        <p:tav tm="100000">
                                          <p:val>
                                            <p:fltVal val="0"/>
                                          </p:val>
                                        </p:tav>
                                      </p:tavLst>
                                    </p:anim>
                                    <p:anim calcmode="lin" valueType="num">
                                      <p:cBhvr additive="base">
                                        <p:cTn id="261" dur="2000" fill="hold"/>
                                        <p:tgtEl>
                                          <p:spTgt spid="52"/>
                                        </p:tgtEl>
                                        <p:attrNameLst>
                                          <p:attrName>ppt_h</p:attrName>
                                        </p:attrNameLst>
                                      </p:cBhvr>
                                      <p:tavLst>
                                        <p:tav tm="0">
                                          <p:val>
                                            <p:fltVal val="0"/>
                                          </p:val>
                                        </p:tav>
                                        <p:tav tm="100000">
                                          <p:val>
                                            <p:strVal val="#ppt_h"/>
                                          </p:val>
                                        </p:tav>
                                      </p:tavLst>
                                    </p:anim>
                                    <p:anim calcmode="lin" valueType="num">
                                      <p:cBhvr additive="base">
                                        <p:cTn id="262" dur="2000" fill="hold"/>
                                        <p:tgtEl>
                                          <p:spTgt spid="52"/>
                                        </p:tgtEl>
                                        <p:attrNameLst>
                                          <p:attrName>ppt_w</p:attrName>
                                        </p:attrNameLst>
                                      </p:cBhvr>
                                      <p:tavLst>
                                        <p:tav tm="0">
                                          <p:val>
                                            <p:fltVal val="0"/>
                                          </p:val>
                                        </p:tav>
                                        <p:tav tm="100000">
                                          <p:val>
                                            <p:strVal val="#ppt_w"/>
                                          </p:val>
                                        </p:tav>
                                      </p:tavLst>
                                    </p:anim>
                                  </p:childTnLst>
                                </p:cTn>
                              </p:par>
                              <p:par>
                                <p:cTn id="263" presetID="35" presetClass="entr" presetSubtype="0" fill="hold" nodeType="withEffect">
                                  <p:childTnLst>
                                    <p:set>
                                      <p:cBhvr additive="base">
                                        <p:cTn id="264" dur="1" fill="hold">
                                          <p:stCondLst>
                                            <p:cond delay="0"/>
                                          </p:stCondLst>
                                        </p:cTn>
                                        <p:tgtEl>
                                          <p:spTgt spid="53"/>
                                        </p:tgtEl>
                                        <p:attrNameLst>
                                          <p:attrName>style.visibility</p:attrName>
                                        </p:attrNameLst>
                                      </p:cBhvr>
                                      <p:to>
                                        <p:strVal val="visible"/>
                                      </p:to>
                                    </p:set>
                                    <p:animEffect transition="in" filter="fade">
                                      <p:cBhvr additive="base">
                                        <p:cTn id="265" dur="2000"/>
                                        <p:tgtEl>
                                          <p:spTgt spid="53"/>
                                        </p:tgtEl>
                                      </p:cBhvr>
                                    </p:animEffect>
                                    <p:anim calcmode="lin" valueType="num">
                                      <p:cBhvr additive="base">
                                        <p:cTn id="266" dur="2000" fill="hold"/>
                                        <p:tgtEl>
                                          <p:spTgt spid="53"/>
                                        </p:tgtEl>
                                        <p:attrNameLst>
                                          <p:attrName>style.rotation</p:attrName>
                                        </p:attrNameLst>
                                      </p:cBhvr>
                                      <p:tavLst>
                                        <p:tav tm="0">
                                          <p:val>
                                            <p:fltVal val="720"/>
                                          </p:val>
                                        </p:tav>
                                        <p:tav tm="100000">
                                          <p:val>
                                            <p:fltVal val="0"/>
                                          </p:val>
                                        </p:tav>
                                      </p:tavLst>
                                    </p:anim>
                                    <p:anim calcmode="lin" valueType="num">
                                      <p:cBhvr additive="base">
                                        <p:cTn id="267" dur="2000" fill="hold"/>
                                        <p:tgtEl>
                                          <p:spTgt spid="53"/>
                                        </p:tgtEl>
                                        <p:attrNameLst>
                                          <p:attrName>ppt_h</p:attrName>
                                        </p:attrNameLst>
                                      </p:cBhvr>
                                      <p:tavLst>
                                        <p:tav tm="0">
                                          <p:val>
                                            <p:fltVal val="0"/>
                                          </p:val>
                                        </p:tav>
                                        <p:tav tm="100000">
                                          <p:val>
                                            <p:strVal val="#ppt_h"/>
                                          </p:val>
                                        </p:tav>
                                      </p:tavLst>
                                    </p:anim>
                                    <p:anim calcmode="lin" valueType="num">
                                      <p:cBhvr additive="base">
                                        <p:cTn id="268" dur="2000" fill="hold"/>
                                        <p:tgtEl>
                                          <p:spTgt spid="53"/>
                                        </p:tgtEl>
                                        <p:attrNameLst>
                                          <p:attrName>ppt_w</p:attrName>
                                        </p:attrNameLst>
                                      </p:cBhvr>
                                      <p:tavLst>
                                        <p:tav tm="0">
                                          <p:val>
                                            <p:fltVal val="0"/>
                                          </p:val>
                                        </p:tav>
                                        <p:tav tm="100000">
                                          <p:val>
                                            <p:strVal val="#ppt_w"/>
                                          </p:val>
                                        </p:tav>
                                      </p:tavLst>
                                    </p:anim>
                                  </p:childTnLst>
                                </p:cTn>
                              </p:par>
                              <p:par>
                                <p:cTn id="269" presetID="35" presetClass="entr" presetSubtype="0" fill="hold" grpId="0" nodeType="withEffect">
                                  <p:childTnLst>
                                    <p:set>
                                      <p:cBhvr additive="base">
                                        <p:cTn id="270" dur="1" fill="hold">
                                          <p:stCondLst>
                                            <p:cond delay="0"/>
                                          </p:stCondLst>
                                        </p:cTn>
                                        <p:tgtEl>
                                          <p:spTgt spid="54"/>
                                        </p:tgtEl>
                                        <p:attrNameLst>
                                          <p:attrName>style.visibility</p:attrName>
                                        </p:attrNameLst>
                                      </p:cBhvr>
                                      <p:to>
                                        <p:strVal val="visible"/>
                                      </p:to>
                                    </p:set>
                                    <p:animEffect transition="in" filter="fade">
                                      <p:cBhvr additive="base">
                                        <p:cTn id="271" dur="2000"/>
                                        <p:tgtEl>
                                          <p:spTgt spid="54"/>
                                        </p:tgtEl>
                                      </p:cBhvr>
                                    </p:animEffect>
                                    <p:anim calcmode="lin" valueType="num">
                                      <p:cBhvr additive="base">
                                        <p:cTn id="272" dur="2000" fill="hold"/>
                                        <p:tgtEl>
                                          <p:spTgt spid="54"/>
                                        </p:tgtEl>
                                        <p:attrNameLst>
                                          <p:attrName>style.rotation</p:attrName>
                                        </p:attrNameLst>
                                      </p:cBhvr>
                                      <p:tavLst>
                                        <p:tav tm="0">
                                          <p:val>
                                            <p:fltVal val="720"/>
                                          </p:val>
                                        </p:tav>
                                        <p:tav tm="100000">
                                          <p:val>
                                            <p:fltVal val="0"/>
                                          </p:val>
                                        </p:tav>
                                      </p:tavLst>
                                    </p:anim>
                                    <p:anim calcmode="lin" valueType="num">
                                      <p:cBhvr additive="base">
                                        <p:cTn id="273" dur="2000" fill="hold"/>
                                        <p:tgtEl>
                                          <p:spTgt spid="54"/>
                                        </p:tgtEl>
                                        <p:attrNameLst>
                                          <p:attrName>ppt_h</p:attrName>
                                        </p:attrNameLst>
                                      </p:cBhvr>
                                      <p:tavLst>
                                        <p:tav tm="0">
                                          <p:val>
                                            <p:fltVal val="0"/>
                                          </p:val>
                                        </p:tav>
                                        <p:tav tm="100000">
                                          <p:val>
                                            <p:strVal val="#ppt_h"/>
                                          </p:val>
                                        </p:tav>
                                      </p:tavLst>
                                    </p:anim>
                                    <p:anim calcmode="lin" valueType="num">
                                      <p:cBhvr additive="base">
                                        <p:cTn id="274" dur="2000" fill="hold"/>
                                        <p:tgtEl>
                                          <p:spTgt spid="54"/>
                                        </p:tgtEl>
                                        <p:attrNameLst>
                                          <p:attrName>ppt_w</p:attrName>
                                        </p:attrNameLst>
                                      </p:cBhvr>
                                      <p:tavLst>
                                        <p:tav tm="0">
                                          <p:val>
                                            <p:fltVal val="0"/>
                                          </p:val>
                                        </p:tav>
                                        <p:tav tm="100000">
                                          <p:val>
                                            <p:strVal val="#ppt_w"/>
                                          </p:val>
                                        </p:tav>
                                      </p:tavLst>
                                    </p:anim>
                                  </p:childTnLst>
                                </p:cTn>
                              </p:par>
                              <p:par>
                                <p:cTn id="275" presetID="35" presetClass="entr" presetSubtype="0" fill="hold" grpId="0" nodeType="withEffect">
                                  <p:childTnLst>
                                    <p:set>
                                      <p:cBhvr additive="base">
                                        <p:cTn id="276" dur="1" fill="hold">
                                          <p:stCondLst>
                                            <p:cond delay="0"/>
                                          </p:stCondLst>
                                        </p:cTn>
                                        <p:tgtEl>
                                          <p:spTgt spid="55"/>
                                        </p:tgtEl>
                                        <p:attrNameLst>
                                          <p:attrName>style.visibility</p:attrName>
                                        </p:attrNameLst>
                                      </p:cBhvr>
                                      <p:to>
                                        <p:strVal val="visible"/>
                                      </p:to>
                                    </p:set>
                                    <p:animEffect transition="in" filter="fade">
                                      <p:cBhvr additive="base">
                                        <p:cTn id="277" dur="2000"/>
                                        <p:tgtEl>
                                          <p:spTgt spid="55"/>
                                        </p:tgtEl>
                                      </p:cBhvr>
                                    </p:animEffect>
                                    <p:anim calcmode="lin" valueType="num">
                                      <p:cBhvr additive="base">
                                        <p:cTn id="278" dur="2000" fill="hold"/>
                                        <p:tgtEl>
                                          <p:spTgt spid="55"/>
                                        </p:tgtEl>
                                        <p:attrNameLst>
                                          <p:attrName>style.rotation</p:attrName>
                                        </p:attrNameLst>
                                      </p:cBhvr>
                                      <p:tavLst>
                                        <p:tav tm="0">
                                          <p:val>
                                            <p:fltVal val="720"/>
                                          </p:val>
                                        </p:tav>
                                        <p:tav tm="100000">
                                          <p:val>
                                            <p:fltVal val="0"/>
                                          </p:val>
                                        </p:tav>
                                      </p:tavLst>
                                    </p:anim>
                                    <p:anim calcmode="lin" valueType="num">
                                      <p:cBhvr additive="base">
                                        <p:cTn id="279" dur="2000" fill="hold"/>
                                        <p:tgtEl>
                                          <p:spTgt spid="55"/>
                                        </p:tgtEl>
                                        <p:attrNameLst>
                                          <p:attrName>ppt_h</p:attrName>
                                        </p:attrNameLst>
                                      </p:cBhvr>
                                      <p:tavLst>
                                        <p:tav tm="0">
                                          <p:val>
                                            <p:fltVal val="0"/>
                                          </p:val>
                                        </p:tav>
                                        <p:tav tm="100000">
                                          <p:val>
                                            <p:strVal val="#ppt_h"/>
                                          </p:val>
                                        </p:tav>
                                      </p:tavLst>
                                    </p:anim>
                                    <p:anim calcmode="lin" valueType="num">
                                      <p:cBhvr additive="base">
                                        <p:cTn id="280" dur="2000" fill="hold"/>
                                        <p:tgtEl>
                                          <p:spTgt spid="55"/>
                                        </p:tgtEl>
                                        <p:attrNameLst>
                                          <p:attrName>ppt_w</p:attrName>
                                        </p:attrNameLst>
                                      </p:cBhvr>
                                      <p:tavLst>
                                        <p:tav tm="0">
                                          <p:val>
                                            <p:fltVal val="0"/>
                                          </p:val>
                                        </p:tav>
                                        <p:tav tm="100000">
                                          <p:val>
                                            <p:strVal val="#ppt_w"/>
                                          </p:val>
                                        </p:tav>
                                      </p:tavLst>
                                    </p:anim>
                                  </p:childTnLst>
                                </p:cTn>
                              </p:par>
                              <p:par>
                                <p:cTn id="281" presetID="35" presetClass="entr" presetSubtype="0" fill="hold" grpId="0" nodeType="withEffect">
                                  <p:childTnLst>
                                    <p:set>
                                      <p:cBhvr additive="base">
                                        <p:cTn id="282" dur="1" fill="hold">
                                          <p:stCondLst>
                                            <p:cond delay="0"/>
                                          </p:stCondLst>
                                        </p:cTn>
                                        <p:tgtEl>
                                          <p:spTgt spid="56"/>
                                        </p:tgtEl>
                                        <p:attrNameLst>
                                          <p:attrName>style.visibility</p:attrName>
                                        </p:attrNameLst>
                                      </p:cBhvr>
                                      <p:to>
                                        <p:strVal val="visible"/>
                                      </p:to>
                                    </p:set>
                                    <p:animEffect transition="in" filter="fade">
                                      <p:cBhvr additive="base">
                                        <p:cTn id="283" dur="2000"/>
                                        <p:tgtEl>
                                          <p:spTgt spid="56"/>
                                        </p:tgtEl>
                                      </p:cBhvr>
                                    </p:animEffect>
                                    <p:anim calcmode="lin" valueType="num">
                                      <p:cBhvr additive="base">
                                        <p:cTn id="284" dur="2000" fill="hold"/>
                                        <p:tgtEl>
                                          <p:spTgt spid="56"/>
                                        </p:tgtEl>
                                        <p:attrNameLst>
                                          <p:attrName>style.rotation</p:attrName>
                                        </p:attrNameLst>
                                      </p:cBhvr>
                                      <p:tavLst>
                                        <p:tav tm="0">
                                          <p:val>
                                            <p:fltVal val="720"/>
                                          </p:val>
                                        </p:tav>
                                        <p:tav tm="100000">
                                          <p:val>
                                            <p:fltVal val="0"/>
                                          </p:val>
                                        </p:tav>
                                      </p:tavLst>
                                    </p:anim>
                                    <p:anim calcmode="lin" valueType="num">
                                      <p:cBhvr additive="base">
                                        <p:cTn id="285" dur="2000" fill="hold"/>
                                        <p:tgtEl>
                                          <p:spTgt spid="56"/>
                                        </p:tgtEl>
                                        <p:attrNameLst>
                                          <p:attrName>ppt_h</p:attrName>
                                        </p:attrNameLst>
                                      </p:cBhvr>
                                      <p:tavLst>
                                        <p:tav tm="0">
                                          <p:val>
                                            <p:fltVal val="0"/>
                                          </p:val>
                                        </p:tav>
                                        <p:tav tm="100000">
                                          <p:val>
                                            <p:strVal val="#ppt_h"/>
                                          </p:val>
                                        </p:tav>
                                      </p:tavLst>
                                    </p:anim>
                                    <p:anim calcmode="lin" valueType="num">
                                      <p:cBhvr additive="base">
                                        <p:cTn id="286" dur="2000" fill="hold"/>
                                        <p:tgtEl>
                                          <p:spTgt spid="56"/>
                                        </p:tgtEl>
                                        <p:attrNameLst>
                                          <p:attrName>ppt_w</p:attrName>
                                        </p:attrNameLst>
                                      </p:cBhvr>
                                      <p:tavLst>
                                        <p:tav tm="0">
                                          <p:val>
                                            <p:fltVal val="0"/>
                                          </p:val>
                                        </p:tav>
                                        <p:tav tm="100000">
                                          <p:val>
                                            <p:strVal val="#ppt_w"/>
                                          </p:val>
                                        </p:tav>
                                      </p:tavLst>
                                    </p:anim>
                                  </p:childTnLst>
                                </p:cTn>
                              </p:par>
                              <p:par>
                                <p:cTn id="287" presetID="35" presetClass="entr" presetSubtype="0" fill="hold" grpId="0" nodeType="withEffect">
                                  <p:childTnLst>
                                    <p:set>
                                      <p:cBhvr additive="base">
                                        <p:cTn id="288" dur="1" fill="hold">
                                          <p:stCondLst>
                                            <p:cond delay="0"/>
                                          </p:stCondLst>
                                        </p:cTn>
                                        <p:tgtEl>
                                          <p:spTgt spid="57"/>
                                        </p:tgtEl>
                                        <p:attrNameLst>
                                          <p:attrName>style.visibility</p:attrName>
                                        </p:attrNameLst>
                                      </p:cBhvr>
                                      <p:to>
                                        <p:strVal val="visible"/>
                                      </p:to>
                                    </p:set>
                                    <p:animEffect transition="in" filter="fade">
                                      <p:cBhvr additive="base">
                                        <p:cTn id="289" dur="2000"/>
                                        <p:tgtEl>
                                          <p:spTgt spid="57"/>
                                        </p:tgtEl>
                                      </p:cBhvr>
                                    </p:animEffect>
                                    <p:anim calcmode="lin" valueType="num">
                                      <p:cBhvr additive="base">
                                        <p:cTn id="290" dur="2000" fill="hold"/>
                                        <p:tgtEl>
                                          <p:spTgt spid="57"/>
                                        </p:tgtEl>
                                        <p:attrNameLst>
                                          <p:attrName>style.rotation</p:attrName>
                                        </p:attrNameLst>
                                      </p:cBhvr>
                                      <p:tavLst>
                                        <p:tav tm="0">
                                          <p:val>
                                            <p:fltVal val="720"/>
                                          </p:val>
                                        </p:tav>
                                        <p:tav tm="100000">
                                          <p:val>
                                            <p:fltVal val="0"/>
                                          </p:val>
                                        </p:tav>
                                      </p:tavLst>
                                    </p:anim>
                                    <p:anim calcmode="lin" valueType="num">
                                      <p:cBhvr additive="base">
                                        <p:cTn id="291" dur="2000" fill="hold"/>
                                        <p:tgtEl>
                                          <p:spTgt spid="57"/>
                                        </p:tgtEl>
                                        <p:attrNameLst>
                                          <p:attrName>ppt_h</p:attrName>
                                        </p:attrNameLst>
                                      </p:cBhvr>
                                      <p:tavLst>
                                        <p:tav tm="0">
                                          <p:val>
                                            <p:fltVal val="0"/>
                                          </p:val>
                                        </p:tav>
                                        <p:tav tm="100000">
                                          <p:val>
                                            <p:strVal val="#ppt_h"/>
                                          </p:val>
                                        </p:tav>
                                      </p:tavLst>
                                    </p:anim>
                                    <p:anim calcmode="lin" valueType="num">
                                      <p:cBhvr additive="base">
                                        <p:cTn id="292" dur="2000" fill="hold"/>
                                        <p:tgtEl>
                                          <p:spTgt spid="57"/>
                                        </p:tgtEl>
                                        <p:attrNameLst>
                                          <p:attrName>ppt_w</p:attrName>
                                        </p:attrNameLst>
                                      </p:cBhvr>
                                      <p:tavLst>
                                        <p:tav tm="0">
                                          <p:val>
                                            <p:fltVal val="0"/>
                                          </p:val>
                                        </p:tav>
                                        <p:tav tm="100000">
                                          <p:val>
                                            <p:strVal val="#ppt_w"/>
                                          </p:val>
                                        </p:tav>
                                      </p:tavLst>
                                    </p:anim>
                                  </p:childTnLst>
                                </p:cTn>
                              </p:par>
                              <p:par>
                                <p:cTn id="293" presetID="35" presetClass="entr" presetSubtype="0" fill="hold" grpId="0" nodeType="withEffect">
                                  <p:childTnLst>
                                    <p:set>
                                      <p:cBhvr additive="base">
                                        <p:cTn id="294" dur="1" fill="hold">
                                          <p:stCondLst>
                                            <p:cond delay="0"/>
                                          </p:stCondLst>
                                        </p:cTn>
                                        <p:tgtEl>
                                          <p:spTgt spid="58"/>
                                        </p:tgtEl>
                                        <p:attrNameLst>
                                          <p:attrName>style.visibility</p:attrName>
                                        </p:attrNameLst>
                                      </p:cBhvr>
                                      <p:to>
                                        <p:strVal val="visible"/>
                                      </p:to>
                                    </p:set>
                                    <p:animEffect transition="in" filter="fade">
                                      <p:cBhvr additive="base">
                                        <p:cTn id="295" dur="2000"/>
                                        <p:tgtEl>
                                          <p:spTgt spid="58"/>
                                        </p:tgtEl>
                                      </p:cBhvr>
                                    </p:animEffect>
                                    <p:anim calcmode="lin" valueType="num">
                                      <p:cBhvr additive="base">
                                        <p:cTn id="296" dur="2000" fill="hold"/>
                                        <p:tgtEl>
                                          <p:spTgt spid="58"/>
                                        </p:tgtEl>
                                        <p:attrNameLst>
                                          <p:attrName>style.rotation</p:attrName>
                                        </p:attrNameLst>
                                      </p:cBhvr>
                                      <p:tavLst>
                                        <p:tav tm="0">
                                          <p:val>
                                            <p:fltVal val="720"/>
                                          </p:val>
                                        </p:tav>
                                        <p:tav tm="100000">
                                          <p:val>
                                            <p:fltVal val="0"/>
                                          </p:val>
                                        </p:tav>
                                      </p:tavLst>
                                    </p:anim>
                                    <p:anim calcmode="lin" valueType="num">
                                      <p:cBhvr additive="base">
                                        <p:cTn id="297" dur="2000" fill="hold"/>
                                        <p:tgtEl>
                                          <p:spTgt spid="58"/>
                                        </p:tgtEl>
                                        <p:attrNameLst>
                                          <p:attrName>ppt_h</p:attrName>
                                        </p:attrNameLst>
                                      </p:cBhvr>
                                      <p:tavLst>
                                        <p:tav tm="0">
                                          <p:val>
                                            <p:fltVal val="0"/>
                                          </p:val>
                                        </p:tav>
                                        <p:tav tm="100000">
                                          <p:val>
                                            <p:strVal val="#ppt_h"/>
                                          </p:val>
                                        </p:tav>
                                      </p:tavLst>
                                    </p:anim>
                                    <p:anim calcmode="lin" valueType="num">
                                      <p:cBhvr additive="base">
                                        <p:cTn id="298" dur="2000" fill="hold"/>
                                        <p:tgtEl>
                                          <p:spTgt spid="58"/>
                                        </p:tgtEl>
                                        <p:attrNameLst>
                                          <p:attrName>ppt_w</p:attrName>
                                        </p:attrNameLst>
                                      </p:cBhvr>
                                      <p:tavLst>
                                        <p:tav tm="0">
                                          <p:val>
                                            <p:fltVal val="0"/>
                                          </p:val>
                                        </p:tav>
                                        <p:tav tm="100000">
                                          <p:val>
                                            <p:strVal val="#ppt_w"/>
                                          </p:val>
                                        </p:tav>
                                      </p:tavLst>
                                    </p:anim>
                                  </p:childTnLst>
                                </p:cTn>
                              </p:par>
                              <p:par>
                                <p:cTn id="299" presetID="35" presetClass="entr" presetSubtype="0" fill="hold" grpId="0" nodeType="withEffect">
                                  <p:childTnLst>
                                    <p:set>
                                      <p:cBhvr additive="base">
                                        <p:cTn id="300" dur="1" fill="hold">
                                          <p:stCondLst>
                                            <p:cond delay="0"/>
                                          </p:stCondLst>
                                        </p:cTn>
                                        <p:tgtEl>
                                          <p:spTgt spid="59"/>
                                        </p:tgtEl>
                                        <p:attrNameLst>
                                          <p:attrName>style.visibility</p:attrName>
                                        </p:attrNameLst>
                                      </p:cBhvr>
                                      <p:to>
                                        <p:strVal val="visible"/>
                                      </p:to>
                                    </p:set>
                                    <p:animEffect transition="in" filter="fade">
                                      <p:cBhvr additive="base">
                                        <p:cTn id="301" dur="2000"/>
                                        <p:tgtEl>
                                          <p:spTgt spid="59"/>
                                        </p:tgtEl>
                                      </p:cBhvr>
                                    </p:animEffect>
                                    <p:anim calcmode="lin" valueType="num">
                                      <p:cBhvr additive="base">
                                        <p:cTn id="302" dur="2000" fill="hold"/>
                                        <p:tgtEl>
                                          <p:spTgt spid="59"/>
                                        </p:tgtEl>
                                        <p:attrNameLst>
                                          <p:attrName>style.rotation</p:attrName>
                                        </p:attrNameLst>
                                      </p:cBhvr>
                                      <p:tavLst>
                                        <p:tav tm="0">
                                          <p:val>
                                            <p:fltVal val="720"/>
                                          </p:val>
                                        </p:tav>
                                        <p:tav tm="100000">
                                          <p:val>
                                            <p:fltVal val="0"/>
                                          </p:val>
                                        </p:tav>
                                      </p:tavLst>
                                    </p:anim>
                                    <p:anim calcmode="lin" valueType="num">
                                      <p:cBhvr additive="base">
                                        <p:cTn id="303" dur="2000" fill="hold"/>
                                        <p:tgtEl>
                                          <p:spTgt spid="59"/>
                                        </p:tgtEl>
                                        <p:attrNameLst>
                                          <p:attrName>ppt_h</p:attrName>
                                        </p:attrNameLst>
                                      </p:cBhvr>
                                      <p:tavLst>
                                        <p:tav tm="0">
                                          <p:val>
                                            <p:fltVal val="0"/>
                                          </p:val>
                                        </p:tav>
                                        <p:tav tm="100000">
                                          <p:val>
                                            <p:strVal val="#ppt_h"/>
                                          </p:val>
                                        </p:tav>
                                      </p:tavLst>
                                    </p:anim>
                                    <p:anim calcmode="lin" valueType="num">
                                      <p:cBhvr additive="base">
                                        <p:cTn id="304" dur="2000" fill="hold"/>
                                        <p:tgtEl>
                                          <p:spTgt spid="59"/>
                                        </p:tgtEl>
                                        <p:attrNameLst>
                                          <p:attrName>ppt_w</p:attrName>
                                        </p:attrNameLst>
                                      </p:cBhvr>
                                      <p:tavLst>
                                        <p:tav tm="0">
                                          <p:val>
                                            <p:fltVal val="0"/>
                                          </p:val>
                                        </p:tav>
                                        <p:tav tm="100000">
                                          <p:val>
                                            <p:strVal val="#ppt_w"/>
                                          </p:val>
                                        </p:tav>
                                      </p:tavLst>
                                    </p:anim>
                                  </p:childTnLst>
                                </p:cTn>
                              </p:par>
                              <p:par>
                                <p:cTn id="305" presetID="35" presetClass="entr" presetSubtype="0" fill="hold" grpId="0" nodeType="withEffect">
                                  <p:childTnLst>
                                    <p:set>
                                      <p:cBhvr additive="base">
                                        <p:cTn id="306" dur="1" fill="hold">
                                          <p:stCondLst>
                                            <p:cond delay="0"/>
                                          </p:stCondLst>
                                        </p:cTn>
                                        <p:tgtEl>
                                          <p:spTgt spid="60"/>
                                        </p:tgtEl>
                                        <p:attrNameLst>
                                          <p:attrName>style.visibility</p:attrName>
                                        </p:attrNameLst>
                                      </p:cBhvr>
                                      <p:to>
                                        <p:strVal val="visible"/>
                                      </p:to>
                                    </p:set>
                                    <p:animEffect transition="in" filter="fade">
                                      <p:cBhvr additive="base">
                                        <p:cTn id="307" dur="2000"/>
                                        <p:tgtEl>
                                          <p:spTgt spid="60"/>
                                        </p:tgtEl>
                                      </p:cBhvr>
                                    </p:animEffect>
                                    <p:anim calcmode="lin" valueType="num">
                                      <p:cBhvr additive="base">
                                        <p:cTn id="308" dur="2000" fill="hold"/>
                                        <p:tgtEl>
                                          <p:spTgt spid="60"/>
                                        </p:tgtEl>
                                        <p:attrNameLst>
                                          <p:attrName>style.rotation</p:attrName>
                                        </p:attrNameLst>
                                      </p:cBhvr>
                                      <p:tavLst>
                                        <p:tav tm="0">
                                          <p:val>
                                            <p:fltVal val="720"/>
                                          </p:val>
                                        </p:tav>
                                        <p:tav tm="100000">
                                          <p:val>
                                            <p:fltVal val="0"/>
                                          </p:val>
                                        </p:tav>
                                      </p:tavLst>
                                    </p:anim>
                                    <p:anim calcmode="lin" valueType="num">
                                      <p:cBhvr additive="base">
                                        <p:cTn id="309" dur="2000" fill="hold"/>
                                        <p:tgtEl>
                                          <p:spTgt spid="60"/>
                                        </p:tgtEl>
                                        <p:attrNameLst>
                                          <p:attrName>ppt_h</p:attrName>
                                        </p:attrNameLst>
                                      </p:cBhvr>
                                      <p:tavLst>
                                        <p:tav tm="0">
                                          <p:val>
                                            <p:fltVal val="0"/>
                                          </p:val>
                                        </p:tav>
                                        <p:tav tm="100000">
                                          <p:val>
                                            <p:strVal val="#ppt_h"/>
                                          </p:val>
                                        </p:tav>
                                      </p:tavLst>
                                    </p:anim>
                                    <p:anim calcmode="lin" valueType="num">
                                      <p:cBhvr additive="base">
                                        <p:cTn id="310" dur="2000" fill="hold"/>
                                        <p:tgtEl>
                                          <p:spTgt spid="60"/>
                                        </p:tgtEl>
                                        <p:attrNameLst>
                                          <p:attrName>ppt_w</p:attrName>
                                        </p:attrNameLst>
                                      </p:cBhvr>
                                      <p:tavLst>
                                        <p:tav tm="0">
                                          <p:val>
                                            <p:fltVal val="0"/>
                                          </p:val>
                                        </p:tav>
                                        <p:tav tm="100000">
                                          <p:val>
                                            <p:strVal val="#ppt_w"/>
                                          </p:val>
                                        </p:tav>
                                      </p:tavLst>
                                    </p:anim>
                                  </p:childTnLst>
                                </p:cTn>
                              </p:par>
                              <p:par>
                                <p:cTn id="311" presetID="35" presetClass="entr" presetSubtype="0" fill="hold" grpId="0" nodeType="withEffect">
                                  <p:childTnLst>
                                    <p:set>
                                      <p:cBhvr additive="base">
                                        <p:cTn id="312" dur="1" fill="hold">
                                          <p:stCondLst>
                                            <p:cond delay="0"/>
                                          </p:stCondLst>
                                        </p:cTn>
                                        <p:tgtEl>
                                          <p:spTgt spid="61"/>
                                        </p:tgtEl>
                                        <p:attrNameLst>
                                          <p:attrName>style.visibility</p:attrName>
                                        </p:attrNameLst>
                                      </p:cBhvr>
                                      <p:to>
                                        <p:strVal val="visible"/>
                                      </p:to>
                                    </p:set>
                                    <p:animEffect transition="in" filter="fade">
                                      <p:cBhvr additive="base">
                                        <p:cTn id="313" dur="2000"/>
                                        <p:tgtEl>
                                          <p:spTgt spid="61"/>
                                        </p:tgtEl>
                                      </p:cBhvr>
                                    </p:animEffect>
                                    <p:anim calcmode="lin" valueType="num">
                                      <p:cBhvr additive="base">
                                        <p:cTn id="314" dur="2000" fill="hold"/>
                                        <p:tgtEl>
                                          <p:spTgt spid="61"/>
                                        </p:tgtEl>
                                        <p:attrNameLst>
                                          <p:attrName>style.rotation</p:attrName>
                                        </p:attrNameLst>
                                      </p:cBhvr>
                                      <p:tavLst>
                                        <p:tav tm="0">
                                          <p:val>
                                            <p:fltVal val="720"/>
                                          </p:val>
                                        </p:tav>
                                        <p:tav tm="100000">
                                          <p:val>
                                            <p:fltVal val="0"/>
                                          </p:val>
                                        </p:tav>
                                      </p:tavLst>
                                    </p:anim>
                                    <p:anim calcmode="lin" valueType="num">
                                      <p:cBhvr additive="base">
                                        <p:cTn id="315" dur="2000" fill="hold"/>
                                        <p:tgtEl>
                                          <p:spTgt spid="61"/>
                                        </p:tgtEl>
                                        <p:attrNameLst>
                                          <p:attrName>ppt_h</p:attrName>
                                        </p:attrNameLst>
                                      </p:cBhvr>
                                      <p:tavLst>
                                        <p:tav tm="0">
                                          <p:val>
                                            <p:fltVal val="0"/>
                                          </p:val>
                                        </p:tav>
                                        <p:tav tm="100000">
                                          <p:val>
                                            <p:strVal val="#ppt_h"/>
                                          </p:val>
                                        </p:tav>
                                      </p:tavLst>
                                    </p:anim>
                                    <p:anim calcmode="lin" valueType="num">
                                      <p:cBhvr additive="base">
                                        <p:cTn id="316" dur="2000" fill="hold"/>
                                        <p:tgtEl>
                                          <p:spTgt spid="61"/>
                                        </p:tgtEl>
                                        <p:attrNameLst>
                                          <p:attrName>ppt_w</p:attrName>
                                        </p:attrNameLst>
                                      </p:cBhvr>
                                      <p:tavLst>
                                        <p:tav tm="0">
                                          <p:val>
                                            <p:fltVal val="0"/>
                                          </p:val>
                                        </p:tav>
                                        <p:tav tm="100000">
                                          <p:val>
                                            <p:strVal val="#ppt_w"/>
                                          </p:val>
                                        </p:tav>
                                      </p:tavLst>
                                    </p:anim>
                                  </p:childTnLst>
                                </p:cTn>
                              </p:par>
                              <p:par>
                                <p:cTn id="317" presetID="35" presetClass="entr" presetSubtype="0" fill="hold" grpId="0" nodeType="withEffect">
                                  <p:childTnLst>
                                    <p:set>
                                      <p:cBhvr additive="base">
                                        <p:cTn id="318" dur="1" fill="hold">
                                          <p:stCondLst>
                                            <p:cond delay="0"/>
                                          </p:stCondLst>
                                        </p:cTn>
                                        <p:tgtEl>
                                          <p:spTgt spid="62"/>
                                        </p:tgtEl>
                                        <p:attrNameLst>
                                          <p:attrName>style.visibility</p:attrName>
                                        </p:attrNameLst>
                                      </p:cBhvr>
                                      <p:to>
                                        <p:strVal val="visible"/>
                                      </p:to>
                                    </p:set>
                                    <p:animEffect transition="in" filter="fade">
                                      <p:cBhvr additive="base">
                                        <p:cTn id="319" dur="2000"/>
                                        <p:tgtEl>
                                          <p:spTgt spid="62"/>
                                        </p:tgtEl>
                                      </p:cBhvr>
                                    </p:animEffect>
                                    <p:anim calcmode="lin" valueType="num">
                                      <p:cBhvr additive="base">
                                        <p:cTn id="320" dur="2000" fill="hold"/>
                                        <p:tgtEl>
                                          <p:spTgt spid="62"/>
                                        </p:tgtEl>
                                        <p:attrNameLst>
                                          <p:attrName>style.rotation</p:attrName>
                                        </p:attrNameLst>
                                      </p:cBhvr>
                                      <p:tavLst>
                                        <p:tav tm="0">
                                          <p:val>
                                            <p:fltVal val="720"/>
                                          </p:val>
                                        </p:tav>
                                        <p:tav tm="100000">
                                          <p:val>
                                            <p:fltVal val="0"/>
                                          </p:val>
                                        </p:tav>
                                      </p:tavLst>
                                    </p:anim>
                                    <p:anim calcmode="lin" valueType="num">
                                      <p:cBhvr additive="base">
                                        <p:cTn id="321" dur="2000" fill="hold"/>
                                        <p:tgtEl>
                                          <p:spTgt spid="62"/>
                                        </p:tgtEl>
                                        <p:attrNameLst>
                                          <p:attrName>ppt_h</p:attrName>
                                        </p:attrNameLst>
                                      </p:cBhvr>
                                      <p:tavLst>
                                        <p:tav tm="0">
                                          <p:val>
                                            <p:fltVal val="0"/>
                                          </p:val>
                                        </p:tav>
                                        <p:tav tm="100000">
                                          <p:val>
                                            <p:strVal val="#ppt_h"/>
                                          </p:val>
                                        </p:tav>
                                      </p:tavLst>
                                    </p:anim>
                                    <p:anim calcmode="lin" valueType="num">
                                      <p:cBhvr additive="base">
                                        <p:cTn id="322" dur="2000" fill="hold"/>
                                        <p:tgtEl>
                                          <p:spTgt spid="62"/>
                                        </p:tgtEl>
                                        <p:attrNameLst>
                                          <p:attrName>ppt_w</p:attrName>
                                        </p:attrNameLst>
                                      </p:cBhvr>
                                      <p:tavLst>
                                        <p:tav tm="0">
                                          <p:val>
                                            <p:fltVal val="0"/>
                                          </p:val>
                                        </p:tav>
                                        <p:tav tm="100000">
                                          <p:val>
                                            <p:strVal val="#ppt_w"/>
                                          </p:val>
                                        </p:tav>
                                      </p:tavLst>
                                    </p:anim>
                                  </p:childTnLst>
                                </p:cTn>
                              </p:par>
                              <p:par>
                                <p:cTn id="323" presetID="35" presetClass="entr" presetSubtype="0" fill="hold" grpId="0" nodeType="withEffect">
                                  <p:childTnLst>
                                    <p:set>
                                      <p:cBhvr additive="base">
                                        <p:cTn id="324" dur="1" fill="hold">
                                          <p:stCondLst>
                                            <p:cond delay="0"/>
                                          </p:stCondLst>
                                        </p:cTn>
                                        <p:tgtEl>
                                          <p:spTgt spid="63"/>
                                        </p:tgtEl>
                                        <p:attrNameLst>
                                          <p:attrName>style.visibility</p:attrName>
                                        </p:attrNameLst>
                                      </p:cBhvr>
                                      <p:to>
                                        <p:strVal val="visible"/>
                                      </p:to>
                                    </p:set>
                                    <p:animEffect transition="in" filter="fade">
                                      <p:cBhvr additive="base">
                                        <p:cTn id="325" dur="2000"/>
                                        <p:tgtEl>
                                          <p:spTgt spid="63"/>
                                        </p:tgtEl>
                                      </p:cBhvr>
                                    </p:animEffect>
                                    <p:anim calcmode="lin" valueType="num">
                                      <p:cBhvr additive="base">
                                        <p:cTn id="326" dur="2000" fill="hold"/>
                                        <p:tgtEl>
                                          <p:spTgt spid="63"/>
                                        </p:tgtEl>
                                        <p:attrNameLst>
                                          <p:attrName>style.rotation</p:attrName>
                                        </p:attrNameLst>
                                      </p:cBhvr>
                                      <p:tavLst>
                                        <p:tav tm="0">
                                          <p:val>
                                            <p:fltVal val="720"/>
                                          </p:val>
                                        </p:tav>
                                        <p:tav tm="100000">
                                          <p:val>
                                            <p:fltVal val="0"/>
                                          </p:val>
                                        </p:tav>
                                      </p:tavLst>
                                    </p:anim>
                                    <p:anim calcmode="lin" valueType="num">
                                      <p:cBhvr additive="base">
                                        <p:cTn id="327" dur="2000" fill="hold"/>
                                        <p:tgtEl>
                                          <p:spTgt spid="63"/>
                                        </p:tgtEl>
                                        <p:attrNameLst>
                                          <p:attrName>ppt_h</p:attrName>
                                        </p:attrNameLst>
                                      </p:cBhvr>
                                      <p:tavLst>
                                        <p:tav tm="0">
                                          <p:val>
                                            <p:fltVal val="0"/>
                                          </p:val>
                                        </p:tav>
                                        <p:tav tm="100000">
                                          <p:val>
                                            <p:strVal val="#ppt_h"/>
                                          </p:val>
                                        </p:tav>
                                      </p:tavLst>
                                    </p:anim>
                                    <p:anim calcmode="lin" valueType="num">
                                      <p:cBhvr additive="base">
                                        <p:cTn id="328" dur="2000" fill="hold"/>
                                        <p:tgtEl>
                                          <p:spTgt spid="63"/>
                                        </p:tgtEl>
                                        <p:attrNameLst>
                                          <p:attrName>ppt_w</p:attrName>
                                        </p:attrNameLst>
                                      </p:cBhvr>
                                      <p:tavLst>
                                        <p:tav tm="0">
                                          <p:val>
                                            <p:fltVal val="0"/>
                                          </p:val>
                                        </p:tav>
                                        <p:tav tm="100000">
                                          <p:val>
                                            <p:strVal val="#ppt_w"/>
                                          </p:val>
                                        </p:tav>
                                      </p:tavLst>
                                    </p:anim>
                                  </p:childTnLst>
                                </p:cTn>
                              </p:par>
                              <p:par>
                                <p:cTn id="329" presetID="35" presetClass="entr" presetSubtype="0" fill="hold" nodeType="withEffect">
                                  <p:childTnLst>
                                    <p:set>
                                      <p:cBhvr additive="base">
                                        <p:cTn id="330" dur="1" fill="hold">
                                          <p:stCondLst>
                                            <p:cond delay="0"/>
                                          </p:stCondLst>
                                        </p:cTn>
                                        <p:tgtEl>
                                          <p:spTgt spid="64"/>
                                        </p:tgtEl>
                                        <p:attrNameLst>
                                          <p:attrName>style.visibility</p:attrName>
                                        </p:attrNameLst>
                                      </p:cBhvr>
                                      <p:to>
                                        <p:strVal val="visible"/>
                                      </p:to>
                                    </p:set>
                                    <p:animEffect transition="in" filter="fade">
                                      <p:cBhvr additive="base">
                                        <p:cTn id="331" dur="2000"/>
                                        <p:tgtEl>
                                          <p:spTgt spid="64"/>
                                        </p:tgtEl>
                                      </p:cBhvr>
                                    </p:animEffect>
                                    <p:anim calcmode="lin" valueType="num">
                                      <p:cBhvr additive="base">
                                        <p:cTn id="332" dur="2000" fill="hold"/>
                                        <p:tgtEl>
                                          <p:spTgt spid="64"/>
                                        </p:tgtEl>
                                        <p:attrNameLst>
                                          <p:attrName>style.rotation</p:attrName>
                                        </p:attrNameLst>
                                      </p:cBhvr>
                                      <p:tavLst>
                                        <p:tav tm="0">
                                          <p:val>
                                            <p:fltVal val="720"/>
                                          </p:val>
                                        </p:tav>
                                        <p:tav tm="100000">
                                          <p:val>
                                            <p:fltVal val="0"/>
                                          </p:val>
                                        </p:tav>
                                      </p:tavLst>
                                    </p:anim>
                                    <p:anim calcmode="lin" valueType="num">
                                      <p:cBhvr additive="base">
                                        <p:cTn id="333" dur="2000" fill="hold"/>
                                        <p:tgtEl>
                                          <p:spTgt spid="64"/>
                                        </p:tgtEl>
                                        <p:attrNameLst>
                                          <p:attrName>ppt_h</p:attrName>
                                        </p:attrNameLst>
                                      </p:cBhvr>
                                      <p:tavLst>
                                        <p:tav tm="0">
                                          <p:val>
                                            <p:fltVal val="0"/>
                                          </p:val>
                                        </p:tav>
                                        <p:tav tm="100000">
                                          <p:val>
                                            <p:strVal val="#ppt_h"/>
                                          </p:val>
                                        </p:tav>
                                      </p:tavLst>
                                    </p:anim>
                                    <p:anim calcmode="lin" valueType="num">
                                      <p:cBhvr additive="base">
                                        <p:cTn id="334" dur="2000" fill="hold"/>
                                        <p:tgtEl>
                                          <p:spTgt spid="64"/>
                                        </p:tgtEl>
                                        <p:attrNameLst>
                                          <p:attrName>ppt_w</p:attrName>
                                        </p:attrNameLst>
                                      </p:cBhvr>
                                      <p:tavLst>
                                        <p:tav tm="0">
                                          <p:val>
                                            <p:fltVal val="0"/>
                                          </p:val>
                                        </p:tav>
                                        <p:tav tm="100000">
                                          <p:val>
                                            <p:strVal val="#ppt_w"/>
                                          </p:val>
                                        </p:tav>
                                      </p:tavLst>
                                    </p:anim>
                                  </p:childTnLst>
                                </p:cTn>
                              </p:par>
                              <p:par>
                                <p:cTn id="335" presetID="35" presetClass="entr" presetSubtype="0" fill="hold" nodeType="withEffect">
                                  <p:childTnLst>
                                    <p:set>
                                      <p:cBhvr additive="base">
                                        <p:cTn id="336" dur="1" fill="hold">
                                          <p:stCondLst>
                                            <p:cond delay="0"/>
                                          </p:stCondLst>
                                        </p:cTn>
                                        <p:tgtEl>
                                          <p:spTgt spid="65"/>
                                        </p:tgtEl>
                                        <p:attrNameLst>
                                          <p:attrName>style.visibility</p:attrName>
                                        </p:attrNameLst>
                                      </p:cBhvr>
                                      <p:to>
                                        <p:strVal val="visible"/>
                                      </p:to>
                                    </p:set>
                                    <p:animEffect transition="in" filter="fade">
                                      <p:cBhvr additive="base">
                                        <p:cTn id="337" dur="2000"/>
                                        <p:tgtEl>
                                          <p:spTgt spid="65"/>
                                        </p:tgtEl>
                                      </p:cBhvr>
                                    </p:animEffect>
                                    <p:anim calcmode="lin" valueType="num">
                                      <p:cBhvr additive="base">
                                        <p:cTn id="338" dur="2000" fill="hold"/>
                                        <p:tgtEl>
                                          <p:spTgt spid="65"/>
                                        </p:tgtEl>
                                        <p:attrNameLst>
                                          <p:attrName>style.rotation</p:attrName>
                                        </p:attrNameLst>
                                      </p:cBhvr>
                                      <p:tavLst>
                                        <p:tav tm="0">
                                          <p:val>
                                            <p:fltVal val="720"/>
                                          </p:val>
                                        </p:tav>
                                        <p:tav tm="100000">
                                          <p:val>
                                            <p:fltVal val="0"/>
                                          </p:val>
                                        </p:tav>
                                      </p:tavLst>
                                    </p:anim>
                                    <p:anim calcmode="lin" valueType="num">
                                      <p:cBhvr additive="base">
                                        <p:cTn id="339" dur="2000" fill="hold"/>
                                        <p:tgtEl>
                                          <p:spTgt spid="65"/>
                                        </p:tgtEl>
                                        <p:attrNameLst>
                                          <p:attrName>ppt_h</p:attrName>
                                        </p:attrNameLst>
                                      </p:cBhvr>
                                      <p:tavLst>
                                        <p:tav tm="0">
                                          <p:val>
                                            <p:fltVal val="0"/>
                                          </p:val>
                                        </p:tav>
                                        <p:tav tm="100000">
                                          <p:val>
                                            <p:strVal val="#ppt_h"/>
                                          </p:val>
                                        </p:tav>
                                      </p:tavLst>
                                    </p:anim>
                                    <p:anim calcmode="lin" valueType="num">
                                      <p:cBhvr additive="base">
                                        <p:cTn id="340" dur="2000" fill="hold"/>
                                        <p:tgtEl>
                                          <p:spTgt spid="65"/>
                                        </p:tgtEl>
                                        <p:attrNameLst>
                                          <p:attrName>ppt_w</p:attrName>
                                        </p:attrNameLst>
                                      </p:cBhvr>
                                      <p:tavLst>
                                        <p:tav tm="0">
                                          <p:val>
                                            <p:fltVal val="0"/>
                                          </p:val>
                                        </p:tav>
                                        <p:tav tm="100000">
                                          <p:val>
                                            <p:strVal val="#ppt_w"/>
                                          </p:val>
                                        </p:tav>
                                      </p:tavLst>
                                    </p:anim>
                                  </p:childTnLst>
                                </p:cTn>
                              </p:par>
                              <p:par>
                                <p:cTn id="341" presetID="35" presetClass="entr" presetSubtype="0" fill="hold" nodeType="withEffect">
                                  <p:childTnLst>
                                    <p:set>
                                      <p:cBhvr additive="base">
                                        <p:cTn id="342" dur="1" fill="hold">
                                          <p:stCondLst>
                                            <p:cond delay="0"/>
                                          </p:stCondLst>
                                        </p:cTn>
                                        <p:tgtEl>
                                          <p:spTgt spid="66"/>
                                        </p:tgtEl>
                                        <p:attrNameLst>
                                          <p:attrName>style.visibility</p:attrName>
                                        </p:attrNameLst>
                                      </p:cBhvr>
                                      <p:to>
                                        <p:strVal val="visible"/>
                                      </p:to>
                                    </p:set>
                                    <p:animEffect transition="in" filter="fade">
                                      <p:cBhvr additive="base">
                                        <p:cTn id="343" dur="2000"/>
                                        <p:tgtEl>
                                          <p:spTgt spid="66"/>
                                        </p:tgtEl>
                                      </p:cBhvr>
                                    </p:animEffect>
                                    <p:anim calcmode="lin" valueType="num">
                                      <p:cBhvr additive="base">
                                        <p:cTn id="344" dur="2000" fill="hold"/>
                                        <p:tgtEl>
                                          <p:spTgt spid="66"/>
                                        </p:tgtEl>
                                        <p:attrNameLst>
                                          <p:attrName>style.rotation</p:attrName>
                                        </p:attrNameLst>
                                      </p:cBhvr>
                                      <p:tavLst>
                                        <p:tav tm="0">
                                          <p:val>
                                            <p:fltVal val="720"/>
                                          </p:val>
                                        </p:tav>
                                        <p:tav tm="100000">
                                          <p:val>
                                            <p:fltVal val="0"/>
                                          </p:val>
                                        </p:tav>
                                      </p:tavLst>
                                    </p:anim>
                                    <p:anim calcmode="lin" valueType="num">
                                      <p:cBhvr additive="base">
                                        <p:cTn id="345" dur="2000" fill="hold"/>
                                        <p:tgtEl>
                                          <p:spTgt spid="66"/>
                                        </p:tgtEl>
                                        <p:attrNameLst>
                                          <p:attrName>ppt_h</p:attrName>
                                        </p:attrNameLst>
                                      </p:cBhvr>
                                      <p:tavLst>
                                        <p:tav tm="0">
                                          <p:val>
                                            <p:fltVal val="0"/>
                                          </p:val>
                                        </p:tav>
                                        <p:tav tm="100000">
                                          <p:val>
                                            <p:strVal val="#ppt_h"/>
                                          </p:val>
                                        </p:tav>
                                      </p:tavLst>
                                    </p:anim>
                                    <p:anim calcmode="lin" valueType="num">
                                      <p:cBhvr additive="base">
                                        <p:cTn id="346" dur="2000" fill="hold"/>
                                        <p:tgtEl>
                                          <p:spTgt spid="66"/>
                                        </p:tgtEl>
                                        <p:attrNameLst>
                                          <p:attrName>ppt_w</p:attrName>
                                        </p:attrNameLst>
                                      </p:cBhvr>
                                      <p:tavLst>
                                        <p:tav tm="0">
                                          <p:val>
                                            <p:fltVal val="0"/>
                                          </p:val>
                                        </p:tav>
                                        <p:tav tm="100000">
                                          <p:val>
                                            <p:strVal val="#ppt_w"/>
                                          </p:val>
                                        </p:tav>
                                      </p:tavLst>
                                    </p:anim>
                                  </p:childTnLst>
                                </p:cTn>
                              </p:par>
                              <p:par>
                                <p:cTn id="347" presetID="35" presetClass="entr" presetSubtype="0" fill="hold" nodeType="withEffect">
                                  <p:childTnLst>
                                    <p:set>
                                      <p:cBhvr additive="base">
                                        <p:cTn id="348" dur="1" fill="hold">
                                          <p:stCondLst>
                                            <p:cond delay="0"/>
                                          </p:stCondLst>
                                        </p:cTn>
                                        <p:tgtEl>
                                          <p:spTgt spid="67"/>
                                        </p:tgtEl>
                                        <p:attrNameLst>
                                          <p:attrName>style.visibility</p:attrName>
                                        </p:attrNameLst>
                                      </p:cBhvr>
                                      <p:to>
                                        <p:strVal val="visible"/>
                                      </p:to>
                                    </p:set>
                                    <p:animEffect transition="in" filter="fade">
                                      <p:cBhvr additive="base">
                                        <p:cTn id="349" dur="2000"/>
                                        <p:tgtEl>
                                          <p:spTgt spid="67"/>
                                        </p:tgtEl>
                                      </p:cBhvr>
                                    </p:animEffect>
                                    <p:anim calcmode="lin" valueType="num">
                                      <p:cBhvr additive="base">
                                        <p:cTn id="350" dur="2000" fill="hold"/>
                                        <p:tgtEl>
                                          <p:spTgt spid="67"/>
                                        </p:tgtEl>
                                        <p:attrNameLst>
                                          <p:attrName>style.rotation</p:attrName>
                                        </p:attrNameLst>
                                      </p:cBhvr>
                                      <p:tavLst>
                                        <p:tav tm="0">
                                          <p:val>
                                            <p:fltVal val="720"/>
                                          </p:val>
                                        </p:tav>
                                        <p:tav tm="100000">
                                          <p:val>
                                            <p:fltVal val="0"/>
                                          </p:val>
                                        </p:tav>
                                      </p:tavLst>
                                    </p:anim>
                                    <p:anim calcmode="lin" valueType="num">
                                      <p:cBhvr additive="base">
                                        <p:cTn id="351" dur="2000" fill="hold"/>
                                        <p:tgtEl>
                                          <p:spTgt spid="67"/>
                                        </p:tgtEl>
                                        <p:attrNameLst>
                                          <p:attrName>ppt_h</p:attrName>
                                        </p:attrNameLst>
                                      </p:cBhvr>
                                      <p:tavLst>
                                        <p:tav tm="0">
                                          <p:val>
                                            <p:fltVal val="0"/>
                                          </p:val>
                                        </p:tav>
                                        <p:tav tm="100000">
                                          <p:val>
                                            <p:strVal val="#ppt_h"/>
                                          </p:val>
                                        </p:tav>
                                      </p:tavLst>
                                    </p:anim>
                                    <p:anim calcmode="lin" valueType="num">
                                      <p:cBhvr additive="base">
                                        <p:cTn id="352" dur="2000" fill="hold"/>
                                        <p:tgtEl>
                                          <p:spTgt spid="67"/>
                                        </p:tgtEl>
                                        <p:attrNameLst>
                                          <p:attrName>ppt_w</p:attrName>
                                        </p:attrNameLst>
                                      </p:cBhvr>
                                      <p:tavLst>
                                        <p:tav tm="0">
                                          <p:val>
                                            <p:fltVal val="0"/>
                                          </p:val>
                                        </p:tav>
                                        <p:tav tm="100000">
                                          <p:val>
                                            <p:strVal val="#ppt_w"/>
                                          </p:val>
                                        </p:tav>
                                      </p:tavLst>
                                    </p:anim>
                                  </p:childTnLst>
                                </p:cTn>
                              </p:par>
                              <p:par>
                                <p:cTn id="353" presetID="35" presetClass="entr" presetSubtype="0" fill="hold" grpId="0" nodeType="withEffect">
                                  <p:childTnLst>
                                    <p:set>
                                      <p:cBhvr additive="base">
                                        <p:cTn id="354" dur="1" fill="hold">
                                          <p:stCondLst>
                                            <p:cond delay="0"/>
                                          </p:stCondLst>
                                        </p:cTn>
                                        <p:tgtEl>
                                          <p:spTgt spid="68"/>
                                        </p:tgtEl>
                                        <p:attrNameLst>
                                          <p:attrName>style.visibility</p:attrName>
                                        </p:attrNameLst>
                                      </p:cBhvr>
                                      <p:to>
                                        <p:strVal val="visible"/>
                                      </p:to>
                                    </p:set>
                                    <p:animEffect transition="in" filter="fade">
                                      <p:cBhvr additive="base">
                                        <p:cTn id="355" dur="2000"/>
                                        <p:tgtEl>
                                          <p:spTgt spid="68"/>
                                        </p:tgtEl>
                                      </p:cBhvr>
                                    </p:animEffect>
                                    <p:anim calcmode="lin" valueType="num">
                                      <p:cBhvr additive="base">
                                        <p:cTn id="356" dur="2000" fill="hold"/>
                                        <p:tgtEl>
                                          <p:spTgt spid="68"/>
                                        </p:tgtEl>
                                        <p:attrNameLst>
                                          <p:attrName>style.rotation</p:attrName>
                                        </p:attrNameLst>
                                      </p:cBhvr>
                                      <p:tavLst>
                                        <p:tav tm="0">
                                          <p:val>
                                            <p:fltVal val="720"/>
                                          </p:val>
                                        </p:tav>
                                        <p:tav tm="100000">
                                          <p:val>
                                            <p:fltVal val="0"/>
                                          </p:val>
                                        </p:tav>
                                      </p:tavLst>
                                    </p:anim>
                                    <p:anim calcmode="lin" valueType="num">
                                      <p:cBhvr additive="base">
                                        <p:cTn id="357" dur="2000" fill="hold"/>
                                        <p:tgtEl>
                                          <p:spTgt spid="68"/>
                                        </p:tgtEl>
                                        <p:attrNameLst>
                                          <p:attrName>ppt_h</p:attrName>
                                        </p:attrNameLst>
                                      </p:cBhvr>
                                      <p:tavLst>
                                        <p:tav tm="0">
                                          <p:val>
                                            <p:fltVal val="0"/>
                                          </p:val>
                                        </p:tav>
                                        <p:tav tm="100000">
                                          <p:val>
                                            <p:strVal val="#ppt_h"/>
                                          </p:val>
                                        </p:tav>
                                      </p:tavLst>
                                    </p:anim>
                                    <p:anim calcmode="lin" valueType="num">
                                      <p:cBhvr additive="base">
                                        <p:cTn id="358" dur="2000" fill="hold"/>
                                        <p:tgtEl>
                                          <p:spTgt spid="68"/>
                                        </p:tgtEl>
                                        <p:attrNameLst>
                                          <p:attrName>ppt_w</p:attrName>
                                        </p:attrNameLst>
                                      </p:cBhvr>
                                      <p:tavLst>
                                        <p:tav tm="0">
                                          <p:val>
                                            <p:fltVal val="0"/>
                                          </p:val>
                                        </p:tav>
                                        <p:tav tm="100000">
                                          <p:val>
                                            <p:strVal val="#ppt_w"/>
                                          </p:val>
                                        </p:tav>
                                      </p:tavLst>
                                    </p:anim>
                                  </p:childTnLst>
                                </p:cTn>
                              </p:par>
                              <p:par>
                                <p:cTn id="359" presetID="35" presetClass="entr" presetSubtype="0" fill="hold" grpId="0" nodeType="withEffect">
                                  <p:childTnLst>
                                    <p:set>
                                      <p:cBhvr additive="base">
                                        <p:cTn id="360" dur="1" fill="hold">
                                          <p:stCondLst>
                                            <p:cond delay="0"/>
                                          </p:stCondLst>
                                        </p:cTn>
                                        <p:tgtEl>
                                          <p:spTgt spid="69"/>
                                        </p:tgtEl>
                                        <p:attrNameLst>
                                          <p:attrName>style.visibility</p:attrName>
                                        </p:attrNameLst>
                                      </p:cBhvr>
                                      <p:to>
                                        <p:strVal val="visible"/>
                                      </p:to>
                                    </p:set>
                                    <p:animEffect transition="in" filter="fade">
                                      <p:cBhvr additive="base">
                                        <p:cTn id="361" dur="2000"/>
                                        <p:tgtEl>
                                          <p:spTgt spid="69"/>
                                        </p:tgtEl>
                                      </p:cBhvr>
                                    </p:animEffect>
                                    <p:anim calcmode="lin" valueType="num">
                                      <p:cBhvr additive="base">
                                        <p:cTn id="362" dur="2000" fill="hold"/>
                                        <p:tgtEl>
                                          <p:spTgt spid="69"/>
                                        </p:tgtEl>
                                        <p:attrNameLst>
                                          <p:attrName>style.rotation</p:attrName>
                                        </p:attrNameLst>
                                      </p:cBhvr>
                                      <p:tavLst>
                                        <p:tav tm="0">
                                          <p:val>
                                            <p:fltVal val="720"/>
                                          </p:val>
                                        </p:tav>
                                        <p:tav tm="100000">
                                          <p:val>
                                            <p:fltVal val="0"/>
                                          </p:val>
                                        </p:tav>
                                      </p:tavLst>
                                    </p:anim>
                                    <p:anim calcmode="lin" valueType="num">
                                      <p:cBhvr additive="base">
                                        <p:cTn id="363" dur="2000" fill="hold"/>
                                        <p:tgtEl>
                                          <p:spTgt spid="69"/>
                                        </p:tgtEl>
                                        <p:attrNameLst>
                                          <p:attrName>ppt_h</p:attrName>
                                        </p:attrNameLst>
                                      </p:cBhvr>
                                      <p:tavLst>
                                        <p:tav tm="0">
                                          <p:val>
                                            <p:fltVal val="0"/>
                                          </p:val>
                                        </p:tav>
                                        <p:tav tm="100000">
                                          <p:val>
                                            <p:strVal val="#ppt_h"/>
                                          </p:val>
                                        </p:tav>
                                      </p:tavLst>
                                    </p:anim>
                                    <p:anim calcmode="lin" valueType="num">
                                      <p:cBhvr additive="base">
                                        <p:cTn id="364" dur="2000" fill="hold"/>
                                        <p:tgtEl>
                                          <p:spTgt spid="69"/>
                                        </p:tgtEl>
                                        <p:attrNameLst>
                                          <p:attrName>ppt_w</p:attrName>
                                        </p:attrNameLst>
                                      </p:cBhvr>
                                      <p:tavLst>
                                        <p:tav tm="0">
                                          <p:val>
                                            <p:fltVal val="0"/>
                                          </p:val>
                                        </p:tav>
                                        <p:tav tm="100000">
                                          <p:val>
                                            <p:strVal val="#ppt_w"/>
                                          </p:val>
                                        </p:tav>
                                      </p:tavLst>
                                    </p:anim>
                                  </p:childTnLst>
                                </p:cTn>
                              </p:par>
                              <p:par>
                                <p:cTn id="365" presetID="35" presetClass="entr" presetSubtype="0" fill="hold" grpId="0" nodeType="withEffect">
                                  <p:childTnLst>
                                    <p:set>
                                      <p:cBhvr additive="base">
                                        <p:cTn id="366" dur="1" fill="hold">
                                          <p:stCondLst>
                                            <p:cond delay="0"/>
                                          </p:stCondLst>
                                        </p:cTn>
                                        <p:tgtEl>
                                          <p:spTgt spid="70"/>
                                        </p:tgtEl>
                                        <p:attrNameLst>
                                          <p:attrName>style.visibility</p:attrName>
                                        </p:attrNameLst>
                                      </p:cBhvr>
                                      <p:to>
                                        <p:strVal val="visible"/>
                                      </p:to>
                                    </p:set>
                                    <p:animEffect transition="in" filter="fade">
                                      <p:cBhvr additive="base">
                                        <p:cTn id="367" dur="2000"/>
                                        <p:tgtEl>
                                          <p:spTgt spid="70"/>
                                        </p:tgtEl>
                                      </p:cBhvr>
                                    </p:animEffect>
                                    <p:anim calcmode="lin" valueType="num">
                                      <p:cBhvr additive="base">
                                        <p:cTn id="368" dur="2000" fill="hold"/>
                                        <p:tgtEl>
                                          <p:spTgt spid="70"/>
                                        </p:tgtEl>
                                        <p:attrNameLst>
                                          <p:attrName>style.rotation</p:attrName>
                                        </p:attrNameLst>
                                      </p:cBhvr>
                                      <p:tavLst>
                                        <p:tav tm="0">
                                          <p:val>
                                            <p:fltVal val="720"/>
                                          </p:val>
                                        </p:tav>
                                        <p:tav tm="100000">
                                          <p:val>
                                            <p:fltVal val="0"/>
                                          </p:val>
                                        </p:tav>
                                      </p:tavLst>
                                    </p:anim>
                                    <p:anim calcmode="lin" valueType="num">
                                      <p:cBhvr additive="base">
                                        <p:cTn id="369" dur="2000" fill="hold"/>
                                        <p:tgtEl>
                                          <p:spTgt spid="70"/>
                                        </p:tgtEl>
                                        <p:attrNameLst>
                                          <p:attrName>ppt_h</p:attrName>
                                        </p:attrNameLst>
                                      </p:cBhvr>
                                      <p:tavLst>
                                        <p:tav tm="0">
                                          <p:val>
                                            <p:fltVal val="0"/>
                                          </p:val>
                                        </p:tav>
                                        <p:tav tm="100000">
                                          <p:val>
                                            <p:strVal val="#ppt_h"/>
                                          </p:val>
                                        </p:tav>
                                      </p:tavLst>
                                    </p:anim>
                                    <p:anim calcmode="lin" valueType="num">
                                      <p:cBhvr additive="base">
                                        <p:cTn id="370" dur="2000" fill="hold"/>
                                        <p:tgtEl>
                                          <p:spTgt spid="70"/>
                                        </p:tgtEl>
                                        <p:attrNameLst>
                                          <p:attrName>ppt_w</p:attrName>
                                        </p:attrNameLst>
                                      </p:cBhvr>
                                      <p:tavLst>
                                        <p:tav tm="0">
                                          <p:val>
                                            <p:fltVal val="0"/>
                                          </p:val>
                                        </p:tav>
                                        <p:tav tm="100000">
                                          <p:val>
                                            <p:strVal val="#ppt_w"/>
                                          </p:val>
                                        </p:tav>
                                      </p:tavLst>
                                    </p:anim>
                                  </p:childTnLst>
                                </p:cTn>
                              </p:par>
                              <p:par>
                                <p:cTn id="371" presetID="35" presetClass="entr" presetSubtype="0" fill="hold" grpId="0" nodeType="withEffect">
                                  <p:childTnLst>
                                    <p:set>
                                      <p:cBhvr additive="base">
                                        <p:cTn id="372" dur="1" fill="hold">
                                          <p:stCondLst>
                                            <p:cond delay="0"/>
                                          </p:stCondLst>
                                        </p:cTn>
                                        <p:tgtEl>
                                          <p:spTgt spid="71"/>
                                        </p:tgtEl>
                                        <p:attrNameLst>
                                          <p:attrName>style.visibility</p:attrName>
                                        </p:attrNameLst>
                                      </p:cBhvr>
                                      <p:to>
                                        <p:strVal val="visible"/>
                                      </p:to>
                                    </p:set>
                                    <p:animEffect transition="in" filter="fade">
                                      <p:cBhvr additive="base">
                                        <p:cTn id="373" dur="2000"/>
                                        <p:tgtEl>
                                          <p:spTgt spid="71"/>
                                        </p:tgtEl>
                                      </p:cBhvr>
                                    </p:animEffect>
                                    <p:anim calcmode="lin" valueType="num">
                                      <p:cBhvr additive="base">
                                        <p:cTn id="374" dur="2000" fill="hold"/>
                                        <p:tgtEl>
                                          <p:spTgt spid="71"/>
                                        </p:tgtEl>
                                        <p:attrNameLst>
                                          <p:attrName>style.rotation</p:attrName>
                                        </p:attrNameLst>
                                      </p:cBhvr>
                                      <p:tavLst>
                                        <p:tav tm="0">
                                          <p:val>
                                            <p:fltVal val="720"/>
                                          </p:val>
                                        </p:tav>
                                        <p:tav tm="100000">
                                          <p:val>
                                            <p:fltVal val="0"/>
                                          </p:val>
                                        </p:tav>
                                      </p:tavLst>
                                    </p:anim>
                                    <p:anim calcmode="lin" valueType="num">
                                      <p:cBhvr additive="base">
                                        <p:cTn id="375" dur="2000" fill="hold"/>
                                        <p:tgtEl>
                                          <p:spTgt spid="71"/>
                                        </p:tgtEl>
                                        <p:attrNameLst>
                                          <p:attrName>ppt_h</p:attrName>
                                        </p:attrNameLst>
                                      </p:cBhvr>
                                      <p:tavLst>
                                        <p:tav tm="0">
                                          <p:val>
                                            <p:fltVal val="0"/>
                                          </p:val>
                                        </p:tav>
                                        <p:tav tm="100000">
                                          <p:val>
                                            <p:strVal val="#ppt_h"/>
                                          </p:val>
                                        </p:tav>
                                      </p:tavLst>
                                    </p:anim>
                                    <p:anim calcmode="lin" valueType="num">
                                      <p:cBhvr additive="base">
                                        <p:cTn id="376" dur="2000" fill="hold"/>
                                        <p:tgtEl>
                                          <p:spTgt spid="71"/>
                                        </p:tgtEl>
                                        <p:attrNameLst>
                                          <p:attrName>ppt_w</p:attrName>
                                        </p:attrNameLst>
                                      </p:cBhvr>
                                      <p:tavLst>
                                        <p:tav tm="0">
                                          <p:val>
                                            <p:fltVal val="0"/>
                                          </p:val>
                                        </p:tav>
                                        <p:tav tm="100000">
                                          <p:val>
                                            <p:strVal val="#ppt_w"/>
                                          </p:val>
                                        </p:tav>
                                      </p:tavLst>
                                    </p:anim>
                                  </p:childTnLst>
                                </p:cTn>
                              </p:par>
                              <p:par>
                                <p:cTn id="377" presetID="35" presetClass="entr" presetSubtype="0" fill="hold" grpId="0" nodeType="withEffect">
                                  <p:childTnLst>
                                    <p:set>
                                      <p:cBhvr additive="base">
                                        <p:cTn id="378" dur="1" fill="hold">
                                          <p:stCondLst>
                                            <p:cond delay="0"/>
                                          </p:stCondLst>
                                        </p:cTn>
                                        <p:tgtEl>
                                          <p:spTgt spid="72"/>
                                        </p:tgtEl>
                                        <p:attrNameLst>
                                          <p:attrName>style.visibility</p:attrName>
                                        </p:attrNameLst>
                                      </p:cBhvr>
                                      <p:to>
                                        <p:strVal val="visible"/>
                                      </p:to>
                                    </p:set>
                                    <p:animEffect transition="in" filter="fade">
                                      <p:cBhvr additive="base">
                                        <p:cTn id="379" dur="2000"/>
                                        <p:tgtEl>
                                          <p:spTgt spid="72"/>
                                        </p:tgtEl>
                                      </p:cBhvr>
                                    </p:animEffect>
                                    <p:anim calcmode="lin" valueType="num">
                                      <p:cBhvr additive="base">
                                        <p:cTn id="380" dur="2000" fill="hold"/>
                                        <p:tgtEl>
                                          <p:spTgt spid="72"/>
                                        </p:tgtEl>
                                        <p:attrNameLst>
                                          <p:attrName>style.rotation</p:attrName>
                                        </p:attrNameLst>
                                      </p:cBhvr>
                                      <p:tavLst>
                                        <p:tav tm="0">
                                          <p:val>
                                            <p:fltVal val="720"/>
                                          </p:val>
                                        </p:tav>
                                        <p:tav tm="100000">
                                          <p:val>
                                            <p:fltVal val="0"/>
                                          </p:val>
                                        </p:tav>
                                      </p:tavLst>
                                    </p:anim>
                                    <p:anim calcmode="lin" valueType="num">
                                      <p:cBhvr additive="base">
                                        <p:cTn id="381" dur="2000" fill="hold"/>
                                        <p:tgtEl>
                                          <p:spTgt spid="72"/>
                                        </p:tgtEl>
                                        <p:attrNameLst>
                                          <p:attrName>ppt_h</p:attrName>
                                        </p:attrNameLst>
                                      </p:cBhvr>
                                      <p:tavLst>
                                        <p:tav tm="0">
                                          <p:val>
                                            <p:fltVal val="0"/>
                                          </p:val>
                                        </p:tav>
                                        <p:tav tm="100000">
                                          <p:val>
                                            <p:strVal val="#ppt_h"/>
                                          </p:val>
                                        </p:tav>
                                      </p:tavLst>
                                    </p:anim>
                                    <p:anim calcmode="lin" valueType="num">
                                      <p:cBhvr additive="base">
                                        <p:cTn id="382" dur="2000" fill="hold"/>
                                        <p:tgtEl>
                                          <p:spTgt spid="7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22" grpId="0" animBg="1"/>
      <p:bldP spid="23" grpId="0" animBg="1"/>
      <p:bldP spid="24" grpId="0" animBg="1"/>
      <p:bldP spid="25" grpId="0" animBg="1"/>
      <p:bldP spid="26" grpId="0" animBg="1"/>
      <p:bldP spid="27" grpId="0" animBg="1"/>
      <p:bldP spid="30" grpId="0" animBg="1"/>
      <p:bldP spid="31" grpId="0" animBg="1"/>
      <p:bldP spid="32" grpId="0" animBg="1"/>
      <p:bldP spid="33"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8" grpId="0" animBg="1"/>
      <p:bldP spid="69" grpId="0" animBg="1"/>
      <p:bldP spid="70" grpId="0" animBg="1"/>
      <p:bldP spid="71" grpId="0" animBg="1"/>
      <p:bldP spid="7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D2C2BF57-89B6-4FFD-89FC-C4FA2E749A44}" type="slidenum">
              <a:rPr lang="en-US" altLang="zh-CN"/>
              <a:pPr/>
              <a:t>36</a:t>
            </a:fld>
            <a:endParaRPr lang="en-US" altLang="zh-CN"/>
          </a:p>
        </p:txBody>
      </p:sp>
      <p:sp>
        <p:nvSpPr>
          <p:cNvPr id="309256" name="Rectangle 8"/>
          <p:cNvSpPr>
            <a:spLocks noChangeArrowheads="1"/>
          </p:cNvSpPr>
          <p:nvPr/>
        </p:nvSpPr>
        <p:spPr bwMode="auto">
          <a:xfrm>
            <a:off x="323850" y="1125538"/>
            <a:ext cx="6769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b="1">
                <a:solidFill>
                  <a:srgbClr val="A50021"/>
                </a:solidFill>
                <a:latin typeface="Times New Roman" panose="02020603050405020304" pitchFamily="18" charset="0"/>
              </a:rPr>
              <a:t>例</a:t>
            </a:r>
            <a:r>
              <a:rPr lang="en-US" altLang="zh-CN" b="1">
                <a:solidFill>
                  <a:srgbClr val="A50021"/>
                </a:solidFill>
                <a:latin typeface="Times New Roman" panose="02020603050405020304" pitchFamily="18" charset="0"/>
              </a:rPr>
              <a:t>2</a:t>
            </a:r>
            <a:r>
              <a:rPr lang="en-US" altLang="zh-CN" b="1">
                <a:latin typeface="Times New Roman" panose="02020603050405020304" pitchFamily="18" charset="0"/>
              </a:rPr>
              <a:t>  </a:t>
            </a:r>
            <a:r>
              <a:rPr lang="zh-CN" altLang="en-US" b="1">
                <a:latin typeface="Times New Roman" panose="02020603050405020304" pitchFamily="18" charset="0"/>
              </a:rPr>
              <a:t>画出</a:t>
            </a:r>
            <a:r>
              <a:rPr lang="en-US" altLang="zh-CN" b="1" i="1">
                <a:latin typeface="Times New Roman" panose="02020603050405020304" pitchFamily="18" charset="0"/>
              </a:rPr>
              <a:t>K</a:t>
            </a:r>
            <a:r>
              <a:rPr lang="en-US" altLang="zh-CN" b="1" baseline="-25000">
                <a:latin typeface="Times New Roman" panose="02020603050405020304" pitchFamily="18" charset="0"/>
              </a:rPr>
              <a:t>4</a:t>
            </a:r>
            <a:r>
              <a:rPr lang="zh-CN" altLang="en-US" b="1">
                <a:latin typeface="Times New Roman" panose="02020603050405020304" pitchFamily="18" charset="0"/>
              </a:rPr>
              <a:t>的所有非同构的生成子图</a:t>
            </a:r>
          </a:p>
        </p:txBody>
      </p:sp>
      <p:pic>
        <p:nvPicPr>
          <p:cNvPr id="309257" name="Picture 9" descr="1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989138"/>
            <a:ext cx="8280400" cy="3808412"/>
          </a:xfrm>
          <a:prstGeom prst="rect">
            <a:avLst/>
          </a:prstGeom>
          <a:noFill/>
          <a:extLst>
            <a:ext uri="{909E8E84-426E-40DD-AFC4-6F175D3DCCD1}">
              <a14:hiddenFill xmlns:a14="http://schemas.microsoft.com/office/drawing/2010/main">
                <a:solidFill>
                  <a:srgbClr val="FFFFFF"/>
                </a:solidFill>
              </a14:hiddenFill>
            </a:ext>
          </a:extLst>
        </p:spPr>
      </p:pic>
      <p:sp>
        <p:nvSpPr>
          <p:cNvPr id="309259"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a:t>
            </a:r>
          </a:p>
        </p:txBody>
      </p:sp>
      <p:sp>
        <p:nvSpPr>
          <p:cNvPr id="6" name="文本框 5">
            <a:extLst>
              <a:ext uri="{FF2B5EF4-FFF2-40B4-BE49-F238E27FC236}">
                <a16:creationId xmlns:a16="http://schemas.microsoft.com/office/drawing/2014/main" id="{A1BFC886-2F28-4F0E-8643-6C33036D89D8}"/>
              </a:ext>
            </a:extLst>
          </p:cNvPr>
          <p:cNvSpPr txBox="1"/>
          <p:nvPr/>
        </p:nvSpPr>
        <p:spPr>
          <a:xfrm>
            <a:off x="898922" y="1486586"/>
            <a:ext cx="424914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4</a:t>
            </a:r>
            <a:r>
              <a:rPr lang="zh-CN" altLang="en-US" sz="2000" dirty="0">
                <a:solidFill>
                  <a:srgbClr val="FF9900"/>
                </a:solidFill>
                <a:latin typeface="Times New Roman" panose="02020603050405020304" pitchFamily="18" charset="0"/>
              </a:rPr>
              <a:t>个节点的完全图（节点两两相邻）</a:t>
            </a:r>
          </a:p>
        </p:txBody>
      </p:sp>
      <p:sp>
        <p:nvSpPr>
          <p:cNvPr id="8" name="文本框 7">
            <a:extLst>
              <a:ext uri="{FF2B5EF4-FFF2-40B4-BE49-F238E27FC236}">
                <a16:creationId xmlns:a16="http://schemas.microsoft.com/office/drawing/2014/main" id="{F765ACE9-227F-4359-BFBD-56E9CEA88075}"/>
              </a:ext>
            </a:extLst>
          </p:cNvPr>
          <p:cNvSpPr txBox="1"/>
          <p:nvPr/>
        </p:nvSpPr>
        <p:spPr>
          <a:xfrm>
            <a:off x="0" y="6457890"/>
            <a:ext cx="418491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只有正中间的一个是自补图</a:t>
            </a:r>
          </a:p>
        </p:txBody>
      </p:sp>
    </p:spTree>
    <p:extLst>
      <p:ext uri="{BB962C8B-B14F-4D97-AF65-F5344CB8AC3E}">
        <p14:creationId xmlns:p14="http://schemas.microsoft.com/office/powerpoint/2010/main" val="214986796"/>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p:cNvSpPr>
            <a:spLocks noGrp="1"/>
          </p:cNvSpPr>
          <p:nvPr>
            <p:ph type="sldNum" sz="quarter" idx="12"/>
          </p:nvPr>
        </p:nvSpPr>
        <p:spPr/>
        <p:txBody>
          <a:bodyPr/>
          <a:lstStyle/>
          <a:p>
            <a:fld id="{FF95120B-464C-489A-9479-1272F1135852}" type="slidenum">
              <a:rPr lang="en-US" altLang="zh-CN"/>
              <a:pPr/>
              <a:t>37</a:t>
            </a:fld>
            <a:endParaRPr lang="en-US" altLang="zh-CN"/>
          </a:p>
        </p:txBody>
      </p:sp>
      <p:sp>
        <p:nvSpPr>
          <p:cNvPr id="311311" name="Rectangle 15"/>
          <p:cNvSpPr>
            <a:spLocks noGrp="1" noChangeArrowheads="1"/>
          </p:cNvSpPr>
          <p:nvPr>
            <p:ph type="title"/>
          </p:nvPr>
        </p:nvSpPr>
        <p:spPr/>
        <p:txBody>
          <a:bodyPr/>
          <a:lstStyle/>
          <a:p>
            <a:pPr algn="ctr"/>
            <a:r>
              <a:rPr lang="zh-CN" altLang="en-US" sz="3600">
                <a:latin typeface="Times New Roman" panose="02020603050405020304" pitchFamily="18" charset="0"/>
              </a:rPr>
              <a:t>补图</a:t>
            </a:r>
          </a:p>
        </p:txBody>
      </p:sp>
      <mc:AlternateContent xmlns:mc="http://schemas.openxmlformats.org/markup-compatibility/2006">
        <mc:Choice xmlns:a14="http://schemas.microsoft.com/office/drawing/2010/main" Requires="a14">
          <p:sp>
            <p:nvSpPr>
              <p:cNvPr id="311304" name="Rectangle 8"/>
              <p:cNvSpPr>
                <a:spLocks noGrp="1" noChangeArrowheads="1"/>
              </p:cNvSpPr>
              <p:nvPr>
                <p:ph type="body" sz="half" idx="1"/>
              </p:nvPr>
            </p:nvSpPr>
            <p:spPr>
              <a:xfrm>
                <a:off x="395288" y="1196975"/>
                <a:ext cx="8002587" cy="4525963"/>
              </a:xfrm>
            </p:spPr>
            <p:txBody>
              <a:bodyPr/>
              <a:lstStyle/>
              <a:p>
                <a:pPr marL="0" indent="0">
                  <a:lnSpc>
                    <a:spcPct val="12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14.27</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a:t>
                </a:r>
                <a:r>
                  <a:rPr lang="en-US" altLang="zh-CN" i="1" dirty="0">
                    <a:latin typeface="Times New Roman" panose="02020603050405020304" pitchFamily="18" charset="0"/>
                  </a:rPr>
                  <a:t>n</a:t>
                </a:r>
                <a:r>
                  <a:rPr lang="zh-CN" altLang="en-US" dirty="0">
                    <a:latin typeface="Times New Roman" panose="02020603050405020304" pitchFamily="18" charset="0"/>
                  </a:rPr>
                  <a:t>阶无向简单图</a:t>
                </a:r>
                <a:r>
                  <a:rPr lang="en-US" altLang="zh-CN" dirty="0">
                    <a:latin typeface="Times New Roman" panose="02020603050405020304" pitchFamily="18" charset="0"/>
                  </a:rPr>
                  <a:t>, </a:t>
                </a:r>
                <a:r>
                  <a:rPr lang="zh-CN" altLang="en-US" dirty="0">
                    <a:latin typeface="Times New Roman" panose="02020603050405020304" pitchFamily="18" charset="0"/>
                  </a:rPr>
                  <a:t>以</a:t>
                </a:r>
                <a:r>
                  <a:rPr lang="en-US" altLang="zh-CN" i="1" dirty="0">
                    <a:latin typeface="Times New Roman" panose="02020603050405020304" pitchFamily="18" charset="0"/>
                  </a:rPr>
                  <a:t>V</a:t>
                </a:r>
                <a:r>
                  <a:rPr lang="zh-CN" altLang="en-US" dirty="0">
                    <a:latin typeface="Times New Roman" panose="02020603050405020304" pitchFamily="18" charset="0"/>
                  </a:rPr>
                  <a:t>为顶点集</a:t>
                </a:r>
                <a:r>
                  <a:rPr lang="en-US" altLang="zh-CN" dirty="0">
                    <a:latin typeface="Times New Roman" panose="02020603050405020304" pitchFamily="18" charset="0"/>
                  </a:rPr>
                  <a:t>, </a:t>
                </a:r>
                <a:r>
                  <a:rPr lang="zh-CN" altLang="en-US" dirty="0">
                    <a:latin typeface="Times New Roman" panose="02020603050405020304" pitchFamily="18" charset="0"/>
                  </a:rPr>
                  <a:t>以所有使</a:t>
                </a:r>
                <a:r>
                  <a:rPr lang="en-US" altLang="zh-CN" i="1" dirty="0">
                    <a:latin typeface="Times New Roman" panose="02020603050405020304" pitchFamily="18" charset="0"/>
                  </a:rPr>
                  <a:t>G</a:t>
                </a:r>
                <a:r>
                  <a:rPr lang="zh-CN" altLang="en-US" dirty="0">
                    <a:latin typeface="Times New Roman" panose="02020603050405020304" pitchFamily="18" charset="0"/>
                  </a:rPr>
                  <a:t>成为完全图</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的添加边组成的集合为边集的图</a:t>
                </a:r>
                <a:r>
                  <a:rPr lang="en-US" altLang="zh-CN" dirty="0">
                    <a:latin typeface="Times New Roman" panose="02020603050405020304" pitchFamily="18" charset="0"/>
                  </a:rPr>
                  <a:t>, </a:t>
                </a:r>
                <a:r>
                  <a:rPr lang="zh-CN" altLang="en-US" dirty="0">
                    <a:latin typeface="Times New Roman" panose="02020603050405020304" pitchFamily="18" charset="0"/>
                  </a:rPr>
                  <a:t>称为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补图</a:t>
                </a:r>
                <a:r>
                  <a:rPr lang="en-US" altLang="zh-CN" dirty="0">
                    <a:latin typeface="Times New Roman" panose="02020603050405020304" pitchFamily="18" charset="0"/>
                  </a:rPr>
                  <a:t>, </a:t>
                </a:r>
                <a:r>
                  <a:rPr lang="zh-CN" altLang="en-US" dirty="0">
                    <a:latin typeface="Times New Roman" panose="02020603050405020304" pitchFamily="18" charset="0"/>
                  </a:rPr>
                  <a:t>记作</a:t>
                </a:r>
                <a14:m>
                  <m:oMath xmlns:m="http://schemas.openxmlformats.org/officeDocument/2006/math">
                    <m:acc>
                      <m:accPr>
                        <m:chr m:val="̅"/>
                        <m:ctrlPr>
                          <a:rPr lang="zh-CN" altLang="en-US" i="1" smtClean="0">
                            <a:latin typeface="Cambria Math" panose="02040503050406030204" pitchFamily="18" charset="0"/>
                          </a:rPr>
                        </m:ctrlPr>
                      </m:accPr>
                      <m:e>
                        <m:r>
                          <a:rPr lang="en-US" altLang="zh-CN" b="1" i="1" smtClean="0">
                            <a:latin typeface="Cambria Math" panose="02040503050406030204" pitchFamily="18" charset="0"/>
                          </a:rPr>
                          <m:t>𝑮</m:t>
                        </m:r>
                      </m:e>
                    </m:acc>
                  </m:oMath>
                </a14:m>
                <a:r>
                  <a:rPr lang="en-US" altLang="zh-CN" dirty="0">
                    <a:latin typeface="Times New Roman" panose="02020603050405020304" pitchFamily="18" charset="0"/>
                  </a:rPr>
                  <a:t>.</a:t>
                </a:r>
              </a:p>
              <a:p>
                <a:pPr marL="0" indent="0">
                  <a:lnSpc>
                    <a:spcPct val="120000"/>
                  </a:lnSpc>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𝑮</m:t>
                        </m:r>
                      </m:e>
                    </m:acc>
                  </m:oMath>
                </a14:m>
                <a:r>
                  <a:rPr lang="en-US" altLang="zh-CN" dirty="0">
                    <a:latin typeface="Times New Roman" panose="02020603050405020304" pitchFamily="18" charset="0"/>
                  </a:rPr>
                  <a:t>, </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自补图</a:t>
                </a:r>
                <a:r>
                  <a:rPr lang="en-US" altLang="zh-CN" dirty="0">
                    <a:latin typeface="Times New Roman" panose="02020603050405020304" pitchFamily="18" charset="0"/>
                  </a:rPr>
                  <a:t>. </a:t>
                </a:r>
              </a:p>
              <a:p>
                <a:pPr marL="0" indent="0">
                  <a:lnSpc>
                    <a:spcPct val="120000"/>
                  </a:lnSpc>
                </a:pP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相对于</a:t>
                </a:r>
                <a:r>
                  <a:rPr lang="en-US" altLang="zh-CN" i="1" dirty="0">
                    <a:latin typeface="Times New Roman" panose="02020603050405020304" pitchFamily="18" charset="0"/>
                  </a:rPr>
                  <a:t>K</a:t>
                </a:r>
                <a:r>
                  <a:rPr lang="en-US" altLang="zh-CN" baseline="-25000" dirty="0">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求上面图中所有图的补图，并指出哪些是自补图</a:t>
                </a:r>
                <a:r>
                  <a:rPr lang="en-US" altLang="zh-CN" dirty="0">
                    <a:latin typeface="Times New Roman" panose="02020603050405020304" pitchFamily="18" charset="0"/>
                  </a:rPr>
                  <a:t>.</a:t>
                </a:r>
              </a:p>
              <a:p>
                <a:pPr marL="0" indent="0">
                  <a:lnSpc>
                    <a:spcPct val="120000"/>
                  </a:lnSpc>
                </a:pP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问：互为自补图的两个图的边数有何关系？</a:t>
                </a:r>
              </a:p>
            </p:txBody>
          </p:sp>
        </mc:Choice>
        <mc:Fallback>
          <p:sp>
            <p:nvSpPr>
              <p:cNvPr id="311304" name="Rectangle 8"/>
              <p:cNvSpPr>
                <a:spLocks noGrp="1" noRot="1" noChangeAspect="1" noMove="1" noResize="1" noEditPoints="1" noAdjustHandles="1" noChangeArrowheads="1" noChangeShapeType="1" noTextEdit="1"/>
              </p:cNvSpPr>
              <p:nvPr>
                <p:ph type="body" sz="half" idx="1"/>
              </p:nvPr>
            </p:nvSpPr>
            <p:spPr>
              <a:xfrm>
                <a:off x="395288" y="1196975"/>
                <a:ext cx="8002587" cy="4525963"/>
              </a:xfrm>
              <a:blipFill>
                <a:blip r:embed="rId3"/>
                <a:stretch>
                  <a:fillRect l="-1219" t="-808" r="-1980"/>
                </a:stretch>
              </a:blipFill>
            </p:spPr>
            <p:txBody>
              <a:bodyPr/>
              <a:lstStyle/>
              <a:p>
                <a:r>
                  <a:rPr lang="zh-CN" altLang="en-US">
                    <a:noFill/>
                  </a:rPr>
                  <a:t> </a:t>
                </a:r>
              </a:p>
            </p:txBody>
          </p:sp>
        </mc:Fallback>
      </mc:AlternateContent>
      <p:sp>
        <p:nvSpPr>
          <p:cNvPr id="3113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0" name="文本框 9">
            <a:extLst>
              <a:ext uri="{FF2B5EF4-FFF2-40B4-BE49-F238E27FC236}">
                <a16:creationId xmlns:a16="http://schemas.microsoft.com/office/drawing/2014/main" id="{71832010-E70C-47D6-9A0D-101123461CBB}"/>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求补图即非对角线元素全部取反（</a:t>
            </a:r>
            <a:r>
              <a:rPr lang="en-US" altLang="zh-CN" sz="2000" dirty="0">
                <a:solidFill>
                  <a:srgbClr val="FF9900"/>
                </a:solidFill>
                <a:latin typeface="Times New Roman" panose="02020603050405020304" pitchFamily="18" charset="0"/>
              </a:rPr>
              <a:t>x←1−x</a:t>
            </a:r>
            <a:r>
              <a:rPr lang="zh-CN" altLang="en-US" sz="2000" dirty="0">
                <a:solidFill>
                  <a:srgbClr val="FF9900"/>
                </a:solidFill>
                <a:latin typeface="Times New Roman" panose="02020603050405020304" pitchFamily="18" charset="0"/>
              </a:rPr>
              <a:t>）</a:t>
            </a:r>
          </a:p>
        </p:txBody>
      </p:sp>
      <p:sp>
        <p:nvSpPr>
          <p:cNvPr id="7" name="文本框 6">
            <a:extLst>
              <a:ext uri="{FF2B5EF4-FFF2-40B4-BE49-F238E27FC236}">
                <a16:creationId xmlns:a16="http://schemas.microsoft.com/office/drawing/2014/main" id="{71832010-E70C-47D6-9A0D-101123461CBB}"/>
              </a:ext>
            </a:extLst>
          </p:cNvPr>
          <p:cNvSpPr txBox="1"/>
          <p:nvPr/>
        </p:nvSpPr>
        <p:spPr>
          <a:xfrm>
            <a:off x="0" y="6457890"/>
            <a:ext cx="4860032"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显然相等，且等于</a:t>
            </a:r>
            <a:r>
              <a:rPr lang="en-US" altLang="zh-CN" sz="2000" dirty="0">
                <a:solidFill>
                  <a:srgbClr val="FF9900"/>
                </a:solidFill>
                <a:latin typeface="Times New Roman" panose="02020603050405020304" pitchFamily="18" charset="0"/>
              </a:rPr>
              <a:t>m/2</a:t>
            </a:r>
            <a:endParaRPr lang="zh-CN" altLang="en-US" sz="2000" dirty="0">
              <a:solidFill>
                <a:srgbClr val="FF99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F448290-8BB2-47F6-B1A2-42E6A88D930A}"/>
                  </a:ext>
                </a:extLst>
              </p:cNvPr>
              <p:cNvSpPr txBox="1"/>
              <p:nvPr/>
            </p:nvSpPr>
            <p:spPr>
              <a:xfrm>
                <a:off x="3969296" y="2132856"/>
                <a:ext cx="2969096" cy="400815"/>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对</a:t>
                </a:r>
                <a:r>
                  <a:rPr lang="en-US" altLang="zh-CN" sz="2000" i="1"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阶图，</a:t>
                </a:r>
                <a:r>
                  <a:rPr lang="zh-CN" altLang="en-US" sz="2000" dirty="0">
                    <a:solidFill>
                      <a:srgbClr val="FF9900"/>
                    </a:solidFill>
                  </a:rPr>
                  <a:t> </a:t>
                </a:r>
                <a14:m>
                  <m:oMath xmlns:m="http://schemas.openxmlformats.org/officeDocument/2006/math">
                    <m:acc>
                      <m:accPr>
                        <m:chr m:val="̅"/>
                        <m:ctrlPr>
                          <a:rPr lang="zh-CN" altLang="en-US" sz="2000" i="1">
                            <a:solidFill>
                              <a:srgbClr val="FF9900"/>
                            </a:solidFill>
                            <a:latin typeface="Cambria Math" panose="02040503050406030204" pitchFamily="18" charset="0"/>
                          </a:rPr>
                        </m:ctrlPr>
                      </m:accPr>
                      <m:e>
                        <m:r>
                          <a:rPr lang="en-US" altLang="zh-CN" sz="2000" b="1" i="1">
                            <a:solidFill>
                              <a:srgbClr val="FF9900"/>
                            </a:solidFill>
                            <a:latin typeface="Cambria Math" panose="02040503050406030204" pitchFamily="18" charset="0"/>
                          </a:rPr>
                          <m:t>𝑮</m:t>
                        </m:r>
                      </m:e>
                    </m:acc>
                    <m:r>
                      <a:rPr lang="en-US" altLang="zh-CN" sz="2000" b="1" i="1" smtClean="0">
                        <a:solidFill>
                          <a:srgbClr val="FF9900"/>
                        </a:solidFill>
                        <a:latin typeface="Cambria Math" panose="02040503050406030204" pitchFamily="18" charset="0"/>
                      </a:rPr>
                      <m:t>=</m:t>
                    </m:r>
                    <m:sSub>
                      <m:sSubPr>
                        <m:ctrlPr>
                          <a:rPr lang="en-US" altLang="zh-CN" sz="2000" b="1" i="1" smtClean="0">
                            <a:solidFill>
                              <a:srgbClr val="FF9900"/>
                            </a:solidFill>
                            <a:latin typeface="Cambria Math" panose="02040503050406030204" pitchFamily="18" charset="0"/>
                          </a:rPr>
                        </m:ctrlPr>
                      </m:sSubPr>
                      <m:e>
                        <m:r>
                          <a:rPr lang="en-US" altLang="zh-CN" sz="2000" b="1" i="1" smtClean="0">
                            <a:solidFill>
                              <a:srgbClr val="FF9900"/>
                            </a:solidFill>
                            <a:latin typeface="Cambria Math" panose="02040503050406030204" pitchFamily="18" charset="0"/>
                          </a:rPr>
                          <m:t>𝑲</m:t>
                        </m:r>
                      </m:e>
                      <m:sub>
                        <m:r>
                          <a:rPr lang="en-US" altLang="zh-CN" sz="2000" b="1" i="1" smtClean="0">
                            <a:solidFill>
                              <a:srgbClr val="FF9900"/>
                            </a:solidFill>
                            <a:latin typeface="Cambria Math" panose="02040503050406030204" pitchFamily="18" charset="0"/>
                          </a:rPr>
                          <m:t>𝒏</m:t>
                        </m:r>
                      </m:sub>
                    </m:sSub>
                    <m:r>
                      <a:rPr lang="en-US" altLang="zh-CN" sz="2000" b="1" i="1" smtClean="0">
                        <a:solidFill>
                          <a:srgbClr val="FF9900"/>
                        </a:solidFill>
                        <a:latin typeface="Cambria Math" panose="02040503050406030204" pitchFamily="18" charset="0"/>
                      </a:rPr>
                      <m:t>−</m:t>
                    </m:r>
                    <m:r>
                      <a:rPr lang="en-US" altLang="zh-CN" sz="2000" b="1" i="1" smtClean="0">
                        <a:solidFill>
                          <a:srgbClr val="FF9900"/>
                        </a:solidFill>
                        <a:latin typeface="Cambria Math" panose="02040503050406030204" pitchFamily="18" charset="0"/>
                      </a:rPr>
                      <m:t>𝑮</m:t>
                    </m:r>
                  </m:oMath>
                </a14:m>
                <a:endParaRPr lang="zh-CN" altLang="en-US" sz="2000" dirty="0">
                  <a:solidFill>
                    <a:srgbClr val="FF9900"/>
                  </a:solidFill>
                  <a:latin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7F448290-8BB2-47F6-B1A2-42E6A88D930A}"/>
                  </a:ext>
                </a:extLst>
              </p:cNvPr>
              <p:cNvSpPr txBox="1">
                <a:spLocks noRot="1" noChangeAspect="1" noMove="1" noResize="1" noEditPoints="1" noAdjustHandles="1" noChangeArrowheads="1" noChangeShapeType="1" noTextEdit="1"/>
              </p:cNvSpPr>
              <p:nvPr/>
            </p:nvSpPr>
            <p:spPr>
              <a:xfrm>
                <a:off x="3969296" y="2132856"/>
                <a:ext cx="2969096" cy="400815"/>
              </a:xfrm>
              <a:prstGeom prst="rect">
                <a:avLst/>
              </a:prstGeom>
              <a:blipFill>
                <a:blip r:embed="rId4"/>
                <a:stretch>
                  <a:fillRect l="-2053" t="-10606" b="-28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4384899"/>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6"/>
          <p:cNvSpPr>
            <a:spLocks noGrp="1"/>
          </p:cNvSpPr>
          <p:nvPr>
            <p:ph type="sldNum" sz="quarter" idx="12"/>
          </p:nvPr>
        </p:nvSpPr>
        <p:spPr/>
        <p:txBody>
          <a:bodyPr/>
          <a:lstStyle/>
          <a:p>
            <a:fld id="{FF95120B-464C-489A-9479-1272F1135852}" type="slidenum">
              <a:rPr lang="en-US" altLang="zh-CN"/>
              <a:pPr/>
              <a:t>38</a:t>
            </a:fld>
            <a:endParaRPr lang="en-US" altLang="zh-CN"/>
          </a:p>
        </p:txBody>
      </p:sp>
      <p:sp>
        <p:nvSpPr>
          <p:cNvPr id="311311" name="Rectangle 15"/>
          <p:cNvSpPr>
            <a:spLocks noGrp="1" noChangeArrowheads="1"/>
          </p:cNvSpPr>
          <p:nvPr>
            <p:ph type="title"/>
          </p:nvPr>
        </p:nvSpPr>
        <p:spPr/>
        <p:txBody>
          <a:bodyPr/>
          <a:lstStyle/>
          <a:p>
            <a:pPr algn="ctr"/>
            <a:r>
              <a:rPr lang="zh-CN" altLang="en-US" sz="3600" dirty="0">
                <a:latin typeface="Times New Roman" panose="02020603050405020304" pitchFamily="18" charset="0"/>
              </a:rPr>
              <a:t>补图的应用</a:t>
            </a:r>
          </a:p>
        </p:txBody>
      </p:sp>
      <p:sp>
        <p:nvSpPr>
          <p:cNvPr id="311304" name="Rectangle 8"/>
          <p:cNvSpPr>
            <a:spLocks noGrp="1" noChangeArrowheads="1"/>
          </p:cNvSpPr>
          <p:nvPr>
            <p:ph type="body" sz="half" idx="1"/>
          </p:nvPr>
        </p:nvSpPr>
        <p:spPr>
          <a:xfrm>
            <a:off x="395288" y="1196975"/>
            <a:ext cx="8002587" cy="4525963"/>
          </a:xfrm>
        </p:spPr>
        <p:txBody>
          <a:bodyPr/>
          <a:lstStyle/>
          <a:p>
            <a:pPr marL="0" indent="0">
              <a:lnSpc>
                <a:spcPct val="120000"/>
              </a:lnSpc>
            </a:pPr>
            <a:r>
              <a:rPr lang="zh-CN" altLang="en-US" dirty="0">
                <a:latin typeface="Times New Roman" panose="02020603050405020304" pitchFamily="18" charset="0"/>
              </a:rPr>
              <a:t>例</a:t>
            </a:r>
            <a:r>
              <a:rPr lang="en-US" altLang="zh-CN" dirty="0">
                <a:latin typeface="Times New Roman" panose="02020603050405020304" pitchFamily="18" charset="0"/>
              </a:rPr>
              <a:t>1</a:t>
            </a:r>
            <a:r>
              <a:rPr lang="zh-CN" altLang="en-US" dirty="0">
                <a:latin typeface="Times New Roman" panose="02020603050405020304" pitchFamily="18" charset="0"/>
              </a:rPr>
              <a:t>*  试证明</a:t>
            </a:r>
            <a:r>
              <a:rPr lang="en-US" altLang="zh-CN" dirty="0">
                <a:latin typeface="Times New Roman" panose="02020603050405020304" pitchFamily="18" charset="0"/>
              </a:rPr>
              <a:t>6</a:t>
            </a:r>
            <a:r>
              <a:rPr lang="zh-CN" altLang="en-US" dirty="0">
                <a:latin typeface="Times New Roman" panose="02020603050405020304" pitchFamily="18" charset="0"/>
              </a:rPr>
              <a:t>个人中</a:t>
            </a:r>
            <a:r>
              <a:rPr lang="en-US" altLang="zh-CN" dirty="0">
                <a:latin typeface="Times New Roman" panose="02020603050405020304" pitchFamily="18" charset="0"/>
              </a:rPr>
              <a:t>, </a:t>
            </a:r>
            <a:r>
              <a:rPr lang="zh-CN" altLang="en-US" dirty="0">
                <a:latin typeface="Times New Roman" panose="02020603050405020304" pitchFamily="18" charset="0"/>
              </a:rPr>
              <a:t>总会有</a:t>
            </a:r>
            <a:r>
              <a:rPr lang="en-US" altLang="zh-CN" dirty="0">
                <a:latin typeface="Times New Roman" panose="02020603050405020304" pitchFamily="18" charset="0"/>
              </a:rPr>
              <a:t>3</a:t>
            </a:r>
            <a:r>
              <a:rPr lang="zh-CN" altLang="en-US" dirty="0">
                <a:latin typeface="Times New Roman" panose="02020603050405020304" pitchFamily="18" charset="0"/>
              </a:rPr>
              <a:t>个人同龄或互不同龄</a:t>
            </a:r>
            <a:r>
              <a:rPr lang="en-US" altLang="zh-CN"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将每个人用一个节点表示</a:t>
            </a:r>
            <a:r>
              <a:rPr lang="en-US" altLang="zh-CN" dirty="0">
                <a:latin typeface="Times New Roman" panose="02020603050405020304" pitchFamily="18" charset="0"/>
              </a:rPr>
              <a:t>, </a:t>
            </a:r>
            <a:r>
              <a:rPr lang="zh-CN" altLang="en-US" dirty="0">
                <a:latin typeface="Times New Roman" panose="02020603050405020304" pitchFamily="18" charset="0"/>
              </a:rPr>
              <a:t>两个人同龄则连一条边</a:t>
            </a:r>
            <a:r>
              <a:rPr lang="en-US" altLang="zh-CN" dirty="0">
                <a:latin typeface="Times New Roman" panose="02020603050405020304" pitchFamily="18" charset="0"/>
              </a:rPr>
              <a:t>, </a:t>
            </a:r>
            <a:r>
              <a:rPr lang="zh-CN" altLang="en-US" dirty="0">
                <a:latin typeface="Times New Roman" panose="02020603050405020304" pitchFamily="18" charset="0"/>
              </a:rPr>
              <a:t>得到一个无向图</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zh-CN" altLang="en-US" dirty="0">
                <a:latin typeface="Times New Roman" panose="02020603050405020304" pitchFamily="18" charset="0"/>
              </a:rPr>
              <a:t>原命题可转换为图</a:t>
            </a:r>
            <a:r>
              <a:rPr lang="en-US" altLang="zh-CN" i="1" dirty="0">
                <a:latin typeface="Times New Roman" panose="02020603050405020304" pitchFamily="18" charset="0"/>
              </a:rPr>
              <a:t>G</a:t>
            </a:r>
            <a:r>
              <a:rPr lang="zh-CN" altLang="en-US" dirty="0">
                <a:latin typeface="Times New Roman" panose="02020603050405020304" pitchFamily="18" charset="0"/>
              </a:rPr>
              <a:t>或其补图</a:t>
            </a:r>
            <a:r>
              <a:rPr lang="en-US" altLang="zh-CN" i="1" dirty="0">
                <a:latin typeface="Times New Roman" panose="02020603050405020304" pitchFamily="18" charset="0"/>
              </a:rPr>
              <a:t>G’</a:t>
            </a:r>
            <a:r>
              <a:rPr lang="zh-CN" altLang="en-US" dirty="0">
                <a:latin typeface="Times New Roman" panose="02020603050405020304" pitchFamily="18" charset="0"/>
              </a:rPr>
              <a:t>上总是存在</a:t>
            </a:r>
            <a:r>
              <a:rPr lang="en-US" altLang="zh-CN" dirty="0">
                <a:latin typeface="Times New Roman" panose="02020603050405020304" pitchFamily="18" charset="0"/>
              </a:rPr>
              <a:t>3</a:t>
            </a:r>
            <a:r>
              <a:rPr lang="zh-CN" altLang="en-US" dirty="0">
                <a:latin typeface="Times New Roman" panose="02020603050405020304" pitchFamily="18" charset="0"/>
              </a:rPr>
              <a:t>个节点的完全子图</a:t>
            </a:r>
            <a:r>
              <a:rPr lang="en-US" altLang="zh-CN" dirty="0">
                <a:latin typeface="Times New Roman" panose="02020603050405020304" pitchFamily="18" charset="0"/>
              </a:rPr>
              <a:t>. </a:t>
            </a:r>
            <a:r>
              <a:rPr lang="zh-CN" altLang="en-US" dirty="0">
                <a:latin typeface="Times New Roman" panose="02020603050405020304" pitchFamily="18" charset="0"/>
              </a:rPr>
              <a:t>画出完全图</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的所有子图及其补图即可观察到命题成立</a:t>
            </a:r>
            <a:r>
              <a:rPr lang="en-US" altLang="zh-CN" dirty="0">
                <a:latin typeface="Times New Roman" panose="02020603050405020304" pitchFamily="18" charset="0"/>
              </a:rPr>
              <a:t>.</a:t>
            </a:r>
            <a:br>
              <a:rPr lang="en-US" altLang="zh-CN" dirty="0">
                <a:latin typeface="Times New Roman" panose="02020603050405020304" pitchFamily="18" charset="0"/>
              </a:rPr>
            </a:br>
            <a:br>
              <a:rPr lang="en-US" altLang="zh-CN" dirty="0">
                <a:latin typeface="Times New Roman" panose="02020603050405020304" pitchFamily="18" charset="0"/>
              </a:rPr>
            </a:br>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lnSpc>
                <a:spcPct val="120000"/>
              </a:lnSpc>
            </a:pPr>
            <a:r>
              <a:rPr lang="zh-CN" altLang="en-US" dirty="0">
                <a:latin typeface="Times New Roman" panose="02020603050405020304" pitchFamily="18" charset="0"/>
              </a:rPr>
              <a:t>考虑完全图</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的节点</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与另外</a:t>
            </a:r>
            <a:r>
              <a:rPr lang="en-US" altLang="zh-CN" dirty="0">
                <a:latin typeface="Times New Roman" panose="02020603050405020304" pitchFamily="18" charset="0"/>
              </a:rPr>
              <a:t>5</a:t>
            </a:r>
            <a:r>
              <a:rPr lang="zh-CN" altLang="en-US" dirty="0">
                <a:latin typeface="Times New Roman" panose="02020603050405020304" pitchFamily="18" charset="0"/>
              </a:rPr>
              <a:t>个节点间均有边</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K</a:t>
            </a:r>
            <a:r>
              <a:rPr lang="en-US" altLang="zh-CN" baseline="-25000" dirty="0">
                <a:latin typeface="Times New Roman" panose="02020603050405020304" pitchFamily="18" charset="0"/>
              </a:rPr>
              <a:t>6</a:t>
            </a:r>
            <a:r>
              <a:rPr lang="zh-CN" altLang="en-US" dirty="0">
                <a:latin typeface="Times New Roman" panose="02020603050405020304" pitchFamily="18" charset="0"/>
              </a:rPr>
              <a:t>的子图</a:t>
            </a:r>
            <a:r>
              <a:rPr lang="en-US" altLang="zh-CN" i="1" dirty="0">
                <a:latin typeface="Times New Roman" panose="02020603050405020304" pitchFamily="18" charset="0"/>
              </a:rPr>
              <a:t>G</a:t>
            </a:r>
            <a:r>
              <a:rPr lang="zh-CN" altLang="en-US" dirty="0">
                <a:latin typeface="Times New Roman" panose="02020603050405020304" pitchFamily="18" charset="0"/>
              </a:rPr>
              <a:t>或其补图</a:t>
            </a:r>
            <a:r>
              <a:rPr lang="en-US" altLang="zh-CN" i="1" dirty="0">
                <a:latin typeface="Times New Roman" panose="02020603050405020304" pitchFamily="18" charset="0"/>
              </a:rPr>
              <a:t>G’</a:t>
            </a:r>
            <a:r>
              <a:rPr lang="zh-CN" altLang="en-US" dirty="0">
                <a:latin typeface="Times New Roman" panose="02020603050405020304" pitchFamily="18" charset="0"/>
              </a:rPr>
              <a:t>上至少有</a:t>
            </a:r>
            <a:r>
              <a:rPr lang="en-US" altLang="zh-CN" dirty="0">
                <a:latin typeface="Times New Roman" panose="02020603050405020304" pitchFamily="18" charset="0"/>
              </a:rPr>
              <a:t>3</a:t>
            </a:r>
            <a:r>
              <a:rPr lang="zh-CN" altLang="en-US" dirty="0">
                <a:latin typeface="Times New Roman" panose="02020603050405020304" pitchFamily="18" charset="0"/>
              </a:rPr>
              <a:t>条边</a:t>
            </a:r>
            <a:r>
              <a:rPr lang="en-US" altLang="zh-CN" dirty="0">
                <a:latin typeface="Times New Roman" panose="02020603050405020304" pitchFamily="18" charset="0"/>
              </a:rPr>
              <a:t>, </a:t>
            </a:r>
            <a:r>
              <a:rPr lang="zh-CN" altLang="en-US" dirty="0">
                <a:latin typeface="Times New Roman" panose="02020603050405020304" pitchFamily="18" charset="0"/>
              </a:rPr>
              <a:t>设为</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zh-CN" altLang="en-US" dirty="0">
                <a:latin typeface="Times New Roman" panose="02020603050405020304" pitchFamily="18" charset="0"/>
              </a:rPr>
              <a:t>间无边</a:t>
            </a:r>
            <a:r>
              <a:rPr lang="en-US" altLang="zh-CN" dirty="0">
                <a:latin typeface="Times New Roman" panose="02020603050405020304" pitchFamily="18" charset="0"/>
              </a:rPr>
              <a:t>, </a:t>
            </a:r>
            <a:r>
              <a:rPr lang="zh-CN" altLang="en-US" dirty="0">
                <a:latin typeface="Times New Roman" panose="02020603050405020304" pitchFamily="18" charset="0"/>
              </a:rPr>
              <a:t>则此</a:t>
            </a:r>
            <a:r>
              <a:rPr lang="en-US" altLang="zh-CN" dirty="0">
                <a:latin typeface="Times New Roman" panose="02020603050405020304" pitchFamily="18" charset="0"/>
              </a:rPr>
              <a:t>3</a:t>
            </a:r>
            <a:r>
              <a:rPr lang="zh-CN" altLang="en-US" dirty="0">
                <a:latin typeface="Times New Roman" panose="02020603050405020304" pitchFamily="18" charset="0"/>
              </a:rPr>
              <a:t>人互不同龄</a:t>
            </a:r>
            <a:r>
              <a:rPr lang="en-US" altLang="zh-CN" dirty="0">
                <a:latin typeface="Times New Roman" panose="02020603050405020304" pitchFamily="18" charset="0"/>
              </a:rPr>
              <a:t>; </a:t>
            </a:r>
            <a:r>
              <a:rPr lang="zh-CN" altLang="en-US" dirty="0">
                <a:latin typeface="Times New Roman" panose="02020603050405020304" pitchFamily="18" charset="0"/>
              </a:rPr>
              <a:t>若其中有一条边</a:t>
            </a:r>
            <a:r>
              <a:rPr lang="en-US" altLang="zh-CN" dirty="0">
                <a:latin typeface="Times New Roman" panose="02020603050405020304" pitchFamily="18" charset="0"/>
              </a:rPr>
              <a:t>, </a:t>
            </a:r>
            <a:r>
              <a:rPr lang="zh-CN" altLang="en-US" dirty="0">
                <a:latin typeface="Times New Roman" panose="02020603050405020304" pitchFamily="18" charset="0"/>
              </a:rPr>
              <a:t>假设为</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zh-CN" altLang="en-US" dirty="0">
                <a:latin typeface="Times New Roman" panose="02020603050405020304" pitchFamily="18" charset="0"/>
              </a:rPr>
              <a:t>三人同龄</a:t>
            </a: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
        <p:nvSpPr>
          <p:cNvPr id="311315"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6" name="文本框 5">
            <a:extLst>
              <a:ext uri="{FF2B5EF4-FFF2-40B4-BE49-F238E27FC236}">
                <a16:creationId xmlns:a16="http://schemas.microsoft.com/office/drawing/2014/main" id="{C9A695B0-9347-481E-A439-CA35FA1BAFE2}"/>
              </a:ext>
            </a:extLst>
          </p:cNvPr>
          <p:cNvSpPr txBox="1"/>
          <p:nvPr/>
        </p:nvSpPr>
        <p:spPr>
          <a:xfrm>
            <a:off x="3059832" y="5137051"/>
            <a:ext cx="1872208"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0/5</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1/4</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2/3</a:t>
            </a:r>
            <a:endParaRPr lang="zh-CN" altLang="en-US" sz="2000" dirty="0">
              <a:solidFill>
                <a:srgbClr val="FF9900"/>
              </a:solidFill>
              <a:latin typeface="Times New Roman" panose="02020603050405020304" pitchFamily="18" charset="0"/>
            </a:endParaRPr>
          </a:p>
        </p:txBody>
      </p:sp>
      <p:sp>
        <p:nvSpPr>
          <p:cNvPr id="7" name="文本框 6">
            <a:extLst>
              <a:ext uri="{FF2B5EF4-FFF2-40B4-BE49-F238E27FC236}">
                <a16:creationId xmlns:a16="http://schemas.microsoft.com/office/drawing/2014/main" id="{BF959A18-940D-47C9-B9F6-2BE9ACD719EE}"/>
              </a:ext>
            </a:extLst>
          </p:cNvPr>
          <p:cNvSpPr txBox="1"/>
          <p:nvPr/>
        </p:nvSpPr>
        <p:spPr>
          <a:xfrm>
            <a:off x="4860032" y="1520894"/>
            <a:ext cx="4283969" cy="707886"/>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6</a:t>
            </a:r>
            <a:r>
              <a:rPr lang="zh-CN" altLang="en-US" sz="2000" dirty="0">
                <a:solidFill>
                  <a:srgbClr val="FF9900"/>
                </a:solidFill>
                <a:latin typeface="Times New Roman" panose="02020603050405020304" pitchFamily="18" charset="0"/>
              </a:rPr>
              <a:t>个元素的集合，要么至少有</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个等价类，要么一个等价类至少有</a:t>
            </a:r>
            <a:r>
              <a:rPr lang="en-US" altLang="zh-CN" sz="2000" dirty="0">
                <a:solidFill>
                  <a:srgbClr val="FF9900"/>
                </a:solidFill>
                <a:latin typeface="Times New Roman" panose="02020603050405020304" pitchFamily="18" charset="0"/>
              </a:rPr>
              <a:t>3</a:t>
            </a:r>
            <a:r>
              <a:rPr lang="zh-CN" altLang="en-US" sz="2000" dirty="0">
                <a:solidFill>
                  <a:srgbClr val="FF9900"/>
                </a:solidFill>
                <a:latin typeface="Times New Roman" panose="02020603050405020304" pitchFamily="18" charset="0"/>
              </a:rPr>
              <a:t>个元素</a:t>
            </a:r>
          </a:p>
        </p:txBody>
      </p:sp>
    </p:spTree>
    <p:extLst>
      <p:ext uri="{BB962C8B-B14F-4D97-AF65-F5344CB8AC3E}">
        <p14:creationId xmlns:p14="http://schemas.microsoft.com/office/powerpoint/2010/main" val="153010417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18FAC98-A37C-41C9-B1CA-45F4208924E6}" type="slidenum">
              <a:rPr lang="en-US" altLang="zh-CN"/>
              <a:pPr/>
              <a:t>39</a:t>
            </a:fld>
            <a:endParaRPr lang="en-US" altLang="zh-CN"/>
          </a:p>
        </p:txBody>
      </p:sp>
      <p:sp>
        <p:nvSpPr>
          <p:cNvPr id="294919" name="Rectangle 7"/>
          <p:cNvSpPr>
            <a:spLocks noGrp="1" noChangeArrowheads="1"/>
          </p:cNvSpPr>
          <p:nvPr>
            <p:ph type="title"/>
          </p:nvPr>
        </p:nvSpPr>
        <p:spPr/>
        <p:txBody>
          <a:bodyPr/>
          <a:lstStyle/>
          <a:p>
            <a:pPr algn="ctr"/>
            <a:r>
              <a:rPr lang="zh-CN" altLang="en-US">
                <a:latin typeface="Times New Roman" panose="02020603050405020304" pitchFamily="18" charset="0"/>
              </a:rPr>
              <a:t>图的同构</a:t>
            </a:r>
          </a:p>
        </p:txBody>
      </p:sp>
      <p:sp>
        <p:nvSpPr>
          <p:cNvPr id="294920" name="Rectangle 8"/>
          <p:cNvSpPr>
            <a:spLocks noGrp="1" noChangeArrowheads="1"/>
          </p:cNvSpPr>
          <p:nvPr>
            <p:ph type="body" idx="1"/>
          </p:nvPr>
        </p:nvSpPr>
        <p:spPr>
          <a:xfrm>
            <a:off x="468313" y="981075"/>
            <a:ext cx="8229600" cy="2736850"/>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14.28</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&gt;, </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&gt;</a:t>
            </a:r>
            <a:r>
              <a:rPr lang="zh-CN" altLang="en-US" dirty="0">
                <a:latin typeface="Times New Roman" panose="02020603050405020304" pitchFamily="18" charset="0"/>
              </a:rPr>
              <a:t>为两个无向图 </a:t>
            </a:r>
            <a:r>
              <a:rPr lang="en-US" altLang="zh-CN" dirty="0">
                <a:latin typeface="Times New Roman" panose="02020603050405020304" pitchFamily="18" charset="0"/>
              </a:rPr>
              <a:t>(</a:t>
            </a:r>
            <a:r>
              <a:rPr lang="zh-CN" altLang="en-US" dirty="0">
                <a:latin typeface="Times New Roman" panose="02020603050405020304" pitchFamily="18" charset="0"/>
              </a:rPr>
              <a:t>有向图</a:t>
            </a:r>
            <a:r>
              <a:rPr lang="en-US" altLang="zh-CN" dirty="0">
                <a:latin typeface="Times New Roman" panose="02020603050405020304" pitchFamily="18" charset="0"/>
              </a:rPr>
              <a:t>), </a:t>
            </a:r>
            <a:r>
              <a:rPr lang="zh-CN" altLang="en-US" dirty="0">
                <a:latin typeface="Times New Roman" panose="02020603050405020304" pitchFamily="18" charset="0"/>
              </a:rPr>
              <a:t>若存在双射函数</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对于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j</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p>
          <a:p>
            <a:pPr marL="0" indent="0"/>
            <a:r>
              <a:rPr lang="en-US" altLang="zh-CN" dirty="0">
                <a:latin typeface="Times New Roman" panose="02020603050405020304" pitchFamily="18" charset="0"/>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 </a:t>
            </a:r>
            <a:r>
              <a:rPr lang="zh-CN" altLang="en-US" dirty="0">
                <a:latin typeface="Times New Roman" panose="02020603050405020304" pitchFamily="18" charset="0"/>
              </a:rPr>
              <a:t>当且仅当 </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p>
          <a:p>
            <a:pPr marL="0" indent="0"/>
            <a:r>
              <a:rPr lang="zh-CN" altLang="en-US" dirty="0">
                <a:latin typeface="Times New Roman" panose="02020603050405020304" pitchFamily="18" charset="0"/>
              </a:rPr>
              <a:t>并且</a:t>
            </a:r>
            <a:r>
              <a:rPr lang="en-US" altLang="zh-CN" dirty="0">
                <a:latin typeface="Times New Roman" panose="02020603050405020304" pitchFamily="18" charset="0"/>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 与 </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en-US" altLang="zh-CN" i="1" dirty="0">
                <a:latin typeface="Times New Roman" panose="02020603050405020304" pitchFamily="18" charset="0"/>
              </a:rPr>
              <a:t>f</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 的重数相同</a:t>
            </a:r>
            <a:r>
              <a:rPr lang="en-US" altLang="zh-CN" dirty="0">
                <a:latin typeface="Times New Roman" panose="02020603050405020304" pitchFamily="18" charset="0"/>
              </a:rPr>
              <a:t>, </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与</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同构</a:t>
            </a:r>
            <a:r>
              <a:rPr lang="zh-CN" altLang="en-US" dirty="0">
                <a:latin typeface="Times New Roman" panose="02020603050405020304" pitchFamily="18" charset="0"/>
              </a:rPr>
              <a:t>的</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p>
        </p:txBody>
      </p:sp>
      <p:sp>
        <p:nvSpPr>
          <p:cNvPr id="294921" name="Rectangle 9"/>
          <p:cNvSpPr>
            <a:spLocks noChangeArrowheads="1"/>
          </p:cNvSpPr>
          <p:nvPr/>
        </p:nvSpPr>
        <p:spPr bwMode="auto">
          <a:xfrm>
            <a:off x="539750" y="3789363"/>
            <a:ext cx="7920038"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a:buClr>
                <a:srgbClr val="FF6600"/>
              </a:buClr>
              <a:buFont typeface="Wingdings" panose="05000000000000000000" pitchFamily="2" charset="2"/>
              <a:buChar char="l"/>
            </a:pPr>
            <a:r>
              <a:rPr lang="zh-CN" altLang="en-US" dirty="0"/>
              <a:t>图之间的同构关系具有自反性、对称性和传递性</a:t>
            </a:r>
            <a:r>
              <a:rPr lang="en-US" altLang="zh-CN" dirty="0"/>
              <a:t>.</a:t>
            </a:r>
          </a:p>
          <a:p>
            <a:pPr>
              <a:buClr>
                <a:srgbClr val="FF6600"/>
              </a:buClr>
              <a:buFont typeface="Wingdings" panose="05000000000000000000" pitchFamily="2" charset="2"/>
              <a:buChar char="l"/>
            </a:pPr>
            <a:r>
              <a:rPr lang="zh-CN" altLang="en-US" dirty="0"/>
              <a:t>能找到多条同构的必要条件，但它们全不是充分条件：</a:t>
            </a:r>
          </a:p>
          <a:p>
            <a:r>
              <a:rPr lang="zh-CN" altLang="en-US" dirty="0"/>
              <a:t>    ① 边数相同，顶点数相同</a:t>
            </a:r>
            <a:r>
              <a:rPr lang="en-US" altLang="zh-CN" dirty="0"/>
              <a:t>; ② </a:t>
            </a:r>
            <a:r>
              <a:rPr lang="zh-CN" altLang="en-US" dirty="0"/>
              <a:t>度数列相同</a:t>
            </a:r>
            <a:r>
              <a:rPr lang="en-US" altLang="zh-CN" dirty="0"/>
              <a:t>; </a:t>
            </a:r>
          </a:p>
          <a:p>
            <a:r>
              <a:rPr lang="en-US" altLang="zh-CN" dirty="0"/>
              <a:t>    ③ </a:t>
            </a:r>
            <a:r>
              <a:rPr lang="zh-CN" altLang="en-US" dirty="0"/>
              <a:t>对应顶点的关联集及邻域的元素个数相同，等等</a:t>
            </a:r>
          </a:p>
          <a:p>
            <a:pPr>
              <a:buClr>
                <a:srgbClr val="FF6600"/>
              </a:buClr>
            </a:pPr>
            <a:r>
              <a:rPr lang="zh-CN" altLang="en-US" dirty="0"/>
              <a:t>    若破坏必要条件，则两图不同构</a:t>
            </a:r>
          </a:p>
          <a:p>
            <a:pPr>
              <a:buClr>
                <a:srgbClr val="FF6600"/>
              </a:buClr>
              <a:buFont typeface="Wingdings" panose="05000000000000000000" pitchFamily="2" charset="2"/>
              <a:buChar char="l"/>
            </a:pPr>
            <a:r>
              <a:rPr lang="zh-CN" altLang="en-US" dirty="0"/>
              <a:t>判断两个图同构是个难题</a:t>
            </a:r>
          </a:p>
          <a:p>
            <a:endParaRPr lang="en-US" altLang="zh-CN" dirty="0"/>
          </a:p>
        </p:txBody>
      </p:sp>
      <p:sp>
        <p:nvSpPr>
          <p:cNvPr id="8" name="文本框 7">
            <a:extLst>
              <a:ext uri="{FF2B5EF4-FFF2-40B4-BE49-F238E27FC236}">
                <a16:creationId xmlns:a16="http://schemas.microsoft.com/office/drawing/2014/main" id="{35D05A62-6D3D-49B7-921C-7BED12038A6B}"/>
              </a:ext>
            </a:extLst>
          </p:cNvPr>
          <p:cNvSpPr txBox="1"/>
          <p:nvPr/>
        </p:nvSpPr>
        <p:spPr>
          <a:xfrm>
            <a:off x="3059832" y="2720050"/>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对有向图，将</a:t>
            </a:r>
            <a:r>
              <a:rPr lang="en-US" altLang="zh-CN" sz="2000" dirty="0">
                <a:solidFill>
                  <a:srgbClr val="FF9900"/>
                </a:solidFill>
                <a:latin typeface="Times New Roman" panose="02020603050405020304" pitchFamily="18" charset="0"/>
              </a:rPr>
              <a:t>(u, v)</a:t>
            </a:r>
            <a:r>
              <a:rPr lang="zh-CN" altLang="en-US" sz="2000" dirty="0">
                <a:solidFill>
                  <a:srgbClr val="FF9900"/>
                </a:solidFill>
                <a:latin typeface="Times New Roman" panose="02020603050405020304" pitchFamily="18" charset="0"/>
              </a:rPr>
              <a:t>替换为</a:t>
            </a:r>
            <a:r>
              <a:rPr lang="en-US" altLang="zh-CN" sz="2000" dirty="0">
                <a:solidFill>
                  <a:srgbClr val="FF9900"/>
                </a:solidFill>
                <a:latin typeface="Times New Roman" panose="02020603050405020304" pitchFamily="18" charset="0"/>
              </a:rPr>
              <a:t>&lt;u, v&gt;</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97F802C-DE12-4959-B8F4-496B18722B75}"/>
              </a:ext>
            </a:extLst>
          </p:cNvPr>
          <p:cNvSpPr txBox="1"/>
          <p:nvPr/>
        </p:nvSpPr>
        <p:spPr>
          <a:xfrm>
            <a:off x="0" y="6457890"/>
            <a:ext cx="766834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图同构到底有多难也是个难题：</a:t>
            </a:r>
            <a:r>
              <a:rPr lang="en-US" altLang="zh-CN" sz="2000" dirty="0">
                <a:solidFill>
                  <a:srgbClr val="FF9900"/>
                </a:solidFill>
                <a:latin typeface="Times New Roman" panose="02020603050405020304" pitchFamily="18" charset="0"/>
              </a:rPr>
              <a:t>P vs NP</a:t>
            </a:r>
            <a:r>
              <a:rPr lang="zh-CN" altLang="en-US" sz="2000" dirty="0">
                <a:solidFill>
                  <a:srgbClr val="FF9900"/>
                </a:solidFill>
                <a:latin typeface="Times New Roman" panose="02020603050405020304" pitchFamily="18" charset="0"/>
              </a:rPr>
              <a:t>（</a:t>
            </a:r>
            <a:r>
              <a:rPr lang="en-US" altLang="zh-CN" sz="2000" dirty="0">
                <a:solidFill>
                  <a:srgbClr val="FF9900"/>
                </a:solidFill>
                <a:latin typeface="Times New Roman" panose="02020603050405020304" pitchFamily="18" charset="0"/>
              </a:rPr>
              <a:t>2015</a:t>
            </a:r>
            <a:r>
              <a:rPr lang="zh-CN" altLang="en-US" sz="2000" dirty="0">
                <a:solidFill>
                  <a:srgbClr val="FF9900"/>
                </a:solidFill>
                <a:latin typeface="Times New Roman" panose="02020603050405020304" pitchFamily="18" charset="0"/>
              </a:rPr>
              <a:t>年</a:t>
            </a:r>
            <a:r>
              <a:rPr lang="en-US" altLang="zh-CN" sz="2000" dirty="0">
                <a:solidFill>
                  <a:srgbClr val="FF9900"/>
                </a:solidFill>
                <a:latin typeface="Times New Roman" panose="02020603050405020304" pitchFamily="18" charset="0"/>
              </a:rPr>
              <a:t>quasi-polynomial</a:t>
            </a:r>
            <a:r>
              <a:rPr lang="zh-CN" altLang="en-US" sz="2000" dirty="0">
                <a:solidFill>
                  <a:srgbClr val="FF9900"/>
                </a:solidFill>
                <a:latin typeface="Times New Roman" panose="02020603050405020304" pitchFamily="18" charset="0"/>
              </a:rPr>
              <a:t>）</a:t>
            </a:r>
          </a:p>
        </p:txBody>
      </p:sp>
      <p:sp>
        <p:nvSpPr>
          <p:cNvPr id="10" name="文本框 9">
            <a:extLst>
              <a:ext uri="{FF2B5EF4-FFF2-40B4-BE49-F238E27FC236}">
                <a16:creationId xmlns:a16="http://schemas.microsoft.com/office/drawing/2014/main" id="{309B00C6-95B5-4CA1-99BD-6DE08C379216}"/>
              </a:ext>
            </a:extLst>
          </p:cNvPr>
          <p:cNvSpPr txBox="1"/>
          <p:nvPr/>
        </p:nvSpPr>
        <p:spPr>
          <a:xfrm>
            <a:off x="7524328" y="6457890"/>
            <a:ext cx="16196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子图同构</a:t>
            </a:r>
          </a:p>
        </p:txBody>
      </p:sp>
      <p:sp>
        <p:nvSpPr>
          <p:cNvPr id="11" name="文本框 10">
            <a:extLst>
              <a:ext uri="{FF2B5EF4-FFF2-40B4-BE49-F238E27FC236}">
                <a16:creationId xmlns:a16="http://schemas.microsoft.com/office/drawing/2014/main" id="{2E49EFD1-75DC-465B-B69E-2F1A838E6E99}"/>
              </a:ext>
            </a:extLst>
          </p:cNvPr>
          <p:cNvSpPr txBox="1"/>
          <p:nvPr/>
        </p:nvSpPr>
        <p:spPr>
          <a:xfrm>
            <a:off x="2195736" y="3106503"/>
            <a:ext cx="5328592" cy="70788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也可以理解为节点编号不变，移动节点的位置使边重合</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将平面切成邻接关系相同的多边形</a:t>
            </a:r>
          </a:p>
        </p:txBody>
      </p:sp>
      <p:sp>
        <p:nvSpPr>
          <p:cNvPr id="12" name="文本框 11">
            <a:extLst>
              <a:ext uri="{FF2B5EF4-FFF2-40B4-BE49-F238E27FC236}">
                <a16:creationId xmlns:a16="http://schemas.microsoft.com/office/drawing/2014/main" id="{056265E9-348C-479A-985C-8B4EA08711E4}"/>
              </a:ext>
            </a:extLst>
          </p:cNvPr>
          <p:cNvSpPr txBox="1"/>
          <p:nvPr/>
        </p:nvSpPr>
        <p:spPr>
          <a:xfrm>
            <a:off x="4437992" y="5994311"/>
            <a:ext cx="387053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双射函数（置换函数）的数量？</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83E0C884-66DD-442E-A965-FA564B040938}" type="slidenum">
              <a:rPr lang="en-US" altLang="zh-CN"/>
              <a:pPr/>
              <a:t>4</a:t>
            </a:fld>
            <a:endParaRPr lang="en-US" altLang="zh-CN" dirty="0"/>
          </a:p>
        </p:txBody>
      </p:sp>
      <p:sp>
        <p:nvSpPr>
          <p:cNvPr id="274435" name="Rectangle 3"/>
          <p:cNvSpPr>
            <a:spLocks noGrp="1" noChangeArrowheads="1"/>
          </p:cNvSpPr>
          <p:nvPr>
            <p:ph type="title"/>
          </p:nvPr>
        </p:nvSpPr>
        <p:spPr/>
        <p:txBody>
          <a:bodyPr/>
          <a:lstStyle/>
          <a:p>
            <a:pPr algn="ctr"/>
            <a:r>
              <a:rPr lang="en-US" altLang="zh-CN">
                <a:solidFill>
                  <a:schemeClr val="tx1"/>
                </a:solidFill>
                <a:latin typeface="Times New Roman" panose="02020603050405020304" pitchFamily="18" charset="0"/>
              </a:rPr>
              <a:t>14.1 </a:t>
            </a:r>
            <a:r>
              <a:rPr lang="zh-CN" altLang="en-US">
                <a:solidFill>
                  <a:schemeClr val="tx1"/>
                </a:solidFill>
                <a:latin typeface="华文中宋" panose="02010600040101010101" pitchFamily="2" charset="-122"/>
              </a:rPr>
              <a:t>图</a:t>
            </a:r>
          </a:p>
        </p:txBody>
      </p:sp>
      <p:sp>
        <p:nvSpPr>
          <p:cNvPr id="274440" name="Rectangle 8"/>
          <p:cNvSpPr>
            <a:spLocks noGrp="1" noChangeArrowheads="1"/>
          </p:cNvSpPr>
          <p:nvPr>
            <p:ph type="body" idx="1"/>
          </p:nvPr>
        </p:nvSpPr>
        <p:spPr>
          <a:xfrm>
            <a:off x="323850" y="1125538"/>
            <a:ext cx="8229600" cy="5040312"/>
          </a:xfrm>
        </p:spPr>
        <p:txBody>
          <a:bodyPr/>
          <a:lstStyle/>
          <a:p>
            <a:pPr marL="457200" indent="-4572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14.1</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 </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latin typeface="Times New Roman" panose="02020603050405020304" pitchFamily="18" charset="0"/>
              </a:rPr>
              <a:t>其中</a:t>
            </a:r>
          </a:p>
          <a:p>
            <a:pPr marL="457200" indent="-457200"/>
            <a:r>
              <a:rPr lang="en-US" altLang="zh-CN" dirty="0">
                <a:latin typeface="Times New Roman" panose="02020603050405020304" pitchFamily="18" charset="0"/>
              </a:rPr>
              <a:t>(1) </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为顶点集，元素称为</a:t>
            </a:r>
            <a:r>
              <a:rPr lang="zh-CN" altLang="en-US" dirty="0">
                <a:solidFill>
                  <a:srgbClr val="A50021"/>
                </a:solidFill>
                <a:latin typeface="Times New Roman" panose="02020603050405020304" pitchFamily="18" charset="0"/>
              </a:rPr>
              <a:t>顶点</a:t>
            </a:r>
          </a:p>
          <a:p>
            <a:pPr marL="457200" indent="-457200"/>
            <a:r>
              <a:rPr lang="en-US" altLang="zh-CN" dirty="0">
                <a:latin typeface="Times New Roman" panose="02020603050405020304" pitchFamily="18" charset="0"/>
              </a:rPr>
              <a:t>(2) </a:t>
            </a:r>
            <a:r>
              <a:rPr lang="en-US" altLang="zh-CN" i="1" dirty="0">
                <a:latin typeface="Times New Roman" panose="02020603050405020304" pitchFamily="18" charset="0"/>
              </a:rPr>
              <a:t>E</a:t>
            </a:r>
            <a:r>
              <a:rPr lang="zh-CN" altLang="en-US" dirty="0">
                <a:latin typeface="Times New Roman" panose="02020603050405020304" pitchFamily="18" charset="0"/>
              </a:rPr>
              <a:t>为</a:t>
            </a:r>
            <a:r>
              <a:rPr lang="en-US" altLang="zh-CN" i="1" dirty="0">
                <a:latin typeface="Times New Roman" panose="02020603050405020304" pitchFamily="18" charset="0"/>
              </a:rPr>
              <a:t>V</a:t>
            </a:r>
            <a:r>
              <a:rPr lang="zh-CN" altLang="en-US" dirty="0">
                <a:latin typeface="Times New Roman" panose="02020603050405020304" pitchFamily="18" charset="0"/>
                <a:sym typeface="Symbol" panose="05050102010706020507" pitchFamily="18" charset="2"/>
              </a:rPr>
              <a:t>到</a:t>
            </a:r>
            <a:r>
              <a:rPr lang="en-US" altLang="zh-CN" i="1" dirty="0">
                <a:latin typeface="Times New Roman" panose="02020603050405020304" pitchFamily="18" charset="0"/>
              </a:rPr>
              <a:t>V </a:t>
            </a:r>
            <a:r>
              <a:rPr lang="zh-CN" altLang="en-US" dirty="0">
                <a:latin typeface="Times New Roman" panose="02020603050405020304" pitchFamily="18" charset="0"/>
              </a:rPr>
              <a:t>的多重集，其元素称为无向边，简称</a:t>
            </a:r>
            <a:r>
              <a:rPr lang="zh-CN" altLang="en-US" dirty="0">
                <a:solidFill>
                  <a:srgbClr val="A50021"/>
                </a:solidFill>
                <a:latin typeface="Times New Roman" panose="02020603050405020304" pitchFamily="18" charset="0"/>
              </a:rPr>
              <a:t>边</a:t>
            </a:r>
          </a:p>
          <a:p>
            <a:pPr marL="457200" indent="-457200">
              <a:spcBef>
                <a:spcPct val="55000"/>
              </a:spcBef>
            </a:pPr>
            <a:endParaRPr lang="zh-CN" altLang="en-US" dirty="0">
              <a:latin typeface="Times New Roman" panose="02020603050405020304" pitchFamily="18" charset="0"/>
            </a:endParaRPr>
          </a:p>
          <a:p>
            <a:pPr marL="457200" indent="-457200">
              <a:spcBef>
                <a:spcPct val="55000"/>
              </a:spcBef>
            </a:pPr>
            <a:r>
              <a:rPr lang="zh-CN" altLang="en-US" dirty="0">
                <a:latin typeface="Times New Roman" panose="02020603050405020304" pitchFamily="18" charset="0"/>
              </a:rPr>
              <a:t>实例  </a:t>
            </a:r>
          </a:p>
          <a:p>
            <a:pPr marL="457200" indent="-457200">
              <a:spcBef>
                <a:spcPct val="55000"/>
              </a:spcBef>
            </a:pPr>
            <a:r>
              <a:rPr lang="zh-CN" altLang="en-US" dirty="0">
                <a:latin typeface="Times New Roman" panose="02020603050405020304" pitchFamily="18" charset="0"/>
              </a:rPr>
              <a:t>设 </a:t>
            </a:r>
          </a:p>
          <a:p>
            <a:pPr marL="457200" indent="-457200"/>
            <a:r>
              <a:rPr lang="en-US" altLang="zh-CN" i="1" dirty="0">
                <a:latin typeface="Times New Roman" panose="02020603050405020304" pitchFamily="18" charset="0"/>
              </a:rPr>
              <a:t>V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endParaRPr lang="en-US" altLang="zh-CN" i="1" dirty="0">
              <a:latin typeface="Times New Roman" panose="02020603050405020304" pitchFamily="18" charset="0"/>
            </a:endParaRPr>
          </a:p>
          <a:p>
            <a:pPr marL="457200" indent="-457200"/>
            <a:r>
              <a:rPr lang="en-US" altLang="zh-CN" i="1" dirty="0">
                <a:latin typeface="Times New Roman" panose="02020603050405020304" pitchFamily="18" charset="0"/>
              </a:rPr>
              <a:t>E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 </a:t>
            </a:r>
          </a:p>
          <a:p>
            <a:pPr marL="457200" indent="-457200"/>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a:t>
            </a:r>
          </a:p>
          <a:p>
            <a:pPr marL="457200" indent="-457200"/>
            <a:r>
              <a:rPr lang="zh-CN" altLang="en-US" dirty="0">
                <a:latin typeface="Times New Roman" panose="02020603050405020304" pitchFamily="18" charset="0"/>
              </a:rPr>
              <a:t>则 </a:t>
            </a:r>
            <a:r>
              <a:rPr lang="en-US" altLang="zh-CN" i="1" dirty="0">
                <a:latin typeface="Times New Roman" panose="02020603050405020304" pitchFamily="18" charset="0"/>
              </a:rPr>
              <a:t>G </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为一无向图</a:t>
            </a:r>
          </a:p>
        </p:txBody>
      </p:sp>
      <p:pic>
        <p:nvPicPr>
          <p:cNvPr id="274441" name="Picture 9" descr="1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2852738"/>
            <a:ext cx="352901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44DE89A-CB64-40A0-BD1B-75A8B89D00A5}"/>
              </a:ext>
            </a:extLst>
          </p:cNvPr>
          <p:cNvSpPr txBox="1"/>
          <p:nvPr/>
        </p:nvSpPr>
        <p:spPr>
          <a:xfrm>
            <a:off x="5004048" y="6453188"/>
            <a:ext cx="4139952"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称</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为</a:t>
            </a:r>
            <a:r>
              <a:rPr lang="en-US" altLang="zh-CN" sz="2000" dirty="0">
                <a:solidFill>
                  <a:srgbClr val="FF9900"/>
                </a:solidFill>
                <a:latin typeface="Times New Roman" panose="02020603050405020304" pitchFamily="18" charset="0"/>
              </a:rPr>
              <a:t>e</a:t>
            </a:r>
            <a:r>
              <a:rPr lang="en-US" altLang="zh-CN" sz="2000" baseline="-25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的端点</a:t>
            </a:r>
          </a:p>
        </p:txBody>
      </p:sp>
      <p:sp>
        <p:nvSpPr>
          <p:cNvPr id="9" name="文本框 8">
            <a:extLst>
              <a:ext uri="{FF2B5EF4-FFF2-40B4-BE49-F238E27FC236}">
                <a16:creationId xmlns:a16="http://schemas.microsoft.com/office/drawing/2014/main" id="{F44DE89A-CB64-40A0-BD1B-75A8B89D00A5}"/>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集合表示法</a:t>
            </a:r>
            <a:r>
              <a:rPr lang="en-US" altLang="zh-CN" sz="2000" dirty="0">
                <a:solidFill>
                  <a:srgbClr val="FF9900"/>
                </a:solidFill>
                <a:latin typeface="Times New Roman" panose="02020603050405020304" pitchFamily="18" charset="0"/>
              </a:rPr>
              <a:t>vs</a:t>
            </a:r>
            <a:r>
              <a:rPr lang="zh-CN" altLang="en-US" sz="2000" dirty="0">
                <a:solidFill>
                  <a:srgbClr val="FF9900"/>
                </a:solidFill>
                <a:latin typeface="Times New Roman" panose="02020603050405020304" pitchFamily="18" charset="0"/>
              </a:rPr>
              <a:t>图形表示法</a:t>
            </a:r>
          </a:p>
        </p:txBody>
      </p:sp>
      <p:sp>
        <p:nvSpPr>
          <p:cNvPr id="10" name="文本框 9">
            <a:extLst>
              <a:ext uri="{FF2B5EF4-FFF2-40B4-BE49-F238E27FC236}">
                <a16:creationId xmlns:a16="http://schemas.microsoft.com/office/drawing/2014/main" id="{F44DE89A-CB64-40A0-BD1B-75A8B89D00A5}"/>
              </a:ext>
            </a:extLst>
          </p:cNvPr>
          <p:cNvSpPr txBox="1"/>
          <p:nvPr/>
        </p:nvSpPr>
        <p:spPr>
          <a:xfrm>
            <a:off x="6444208" y="1589028"/>
            <a:ext cx="2699792" cy="400110"/>
          </a:xfrm>
          <a:prstGeom prst="rect">
            <a:avLst/>
          </a:prstGeom>
          <a:noFill/>
        </p:spPr>
        <p:txBody>
          <a:bodyPr wrap="square" rtlCol="0">
            <a:spAutoFit/>
          </a:bodyPr>
          <a:lstStyle/>
          <a:p>
            <a:pPr algn="r"/>
            <a:r>
              <a:rPr lang="zh-CN" altLang="en-US" sz="2000" dirty="0">
                <a:solidFill>
                  <a:srgbClr val="FF9900"/>
                </a:solidFill>
              </a:rPr>
              <a:t>元素</a:t>
            </a:r>
          </a:p>
        </p:txBody>
      </p:sp>
      <p:sp>
        <p:nvSpPr>
          <p:cNvPr id="11" name="文本框 10">
            <a:extLst>
              <a:ext uri="{FF2B5EF4-FFF2-40B4-BE49-F238E27FC236}">
                <a16:creationId xmlns:a16="http://schemas.microsoft.com/office/drawing/2014/main" id="{F44DE89A-CB64-40A0-BD1B-75A8B89D00A5}"/>
              </a:ext>
            </a:extLst>
          </p:cNvPr>
          <p:cNvSpPr txBox="1"/>
          <p:nvPr/>
        </p:nvSpPr>
        <p:spPr>
          <a:xfrm>
            <a:off x="6444208" y="1986428"/>
            <a:ext cx="2699792" cy="400110"/>
          </a:xfrm>
          <a:prstGeom prst="rect">
            <a:avLst/>
          </a:prstGeom>
          <a:noFill/>
        </p:spPr>
        <p:txBody>
          <a:bodyPr wrap="square" rtlCol="0">
            <a:spAutoFit/>
          </a:bodyPr>
          <a:lstStyle/>
          <a:p>
            <a:pPr algn="r"/>
            <a:r>
              <a:rPr lang="zh-CN" altLang="en-US" sz="2000" dirty="0">
                <a:solidFill>
                  <a:srgbClr val="FF9900"/>
                </a:solidFill>
              </a:rPr>
              <a:t>关系</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4435"/>
                                        </p:tgtEl>
                                        <p:attrNameLst>
                                          <p:attrName>style.visibility</p:attrName>
                                        </p:attrNameLst>
                                      </p:cBhvr>
                                      <p:to>
                                        <p:strVal val="visible"/>
                                      </p:to>
                                    </p:set>
                                    <p:anim calcmode="lin" valueType="num">
                                      <p:cBhvr additive="base">
                                        <p:cTn id="7" dur="1000" fill="hold"/>
                                        <p:tgtEl>
                                          <p:spTgt spid="274435"/>
                                        </p:tgtEl>
                                        <p:attrNameLst>
                                          <p:attrName>ppt_x</p:attrName>
                                        </p:attrNameLst>
                                      </p:cBhvr>
                                      <p:tavLst>
                                        <p:tav tm="0">
                                          <p:val>
                                            <p:strVal val="0-#ppt_w/2"/>
                                          </p:val>
                                        </p:tav>
                                        <p:tav tm="100000">
                                          <p:val>
                                            <p:strVal val="#ppt_x"/>
                                          </p:val>
                                        </p:tav>
                                      </p:tavLst>
                                    </p:anim>
                                    <p:anim calcmode="lin" valueType="num">
                                      <p:cBhvr additive="base">
                                        <p:cTn id="8" dur="1000" fill="hold"/>
                                        <p:tgtEl>
                                          <p:spTgt spid="274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5"/>
          <p:cNvSpPr>
            <a:spLocks noGrp="1"/>
          </p:cNvSpPr>
          <p:nvPr>
            <p:ph type="sldNum" sz="quarter" idx="12"/>
          </p:nvPr>
        </p:nvSpPr>
        <p:spPr/>
        <p:txBody>
          <a:bodyPr/>
          <a:lstStyle/>
          <a:p>
            <a:fld id="{959C8D80-38CB-4602-B6E1-E95DBA336163}" type="slidenum">
              <a:rPr lang="en-US" altLang="zh-CN"/>
              <a:pPr/>
              <a:t>40</a:t>
            </a:fld>
            <a:endParaRPr lang="en-US" altLang="zh-CN"/>
          </a:p>
        </p:txBody>
      </p:sp>
      <p:sp>
        <p:nvSpPr>
          <p:cNvPr id="299017" name="Rectangle 9"/>
          <p:cNvSpPr>
            <a:spLocks noGrp="1" noChangeArrowheads="1"/>
          </p:cNvSpPr>
          <p:nvPr>
            <p:ph type="title"/>
          </p:nvPr>
        </p:nvSpPr>
        <p:spPr/>
        <p:txBody>
          <a:bodyPr/>
          <a:lstStyle/>
          <a:p>
            <a:pPr algn="ctr"/>
            <a:r>
              <a:rPr lang="zh-CN" altLang="en-US"/>
              <a:t>图同构的实例</a:t>
            </a:r>
          </a:p>
        </p:txBody>
      </p:sp>
      <p:sp>
        <p:nvSpPr>
          <p:cNvPr id="299018" name="Rectangle 10"/>
          <p:cNvSpPr>
            <a:spLocks noGrp="1" noChangeArrowheads="1"/>
          </p:cNvSpPr>
          <p:nvPr>
            <p:ph type="body" idx="1"/>
          </p:nvPr>
        </p:nvSpPr>
        <p:spPr>
          <a:xfrm>
            <a:off x="585649" y="5906163"/>
            <a:ext cx="8265418" cy="504825"/>
          </a:xfrm>
        </p:spPr>
        <p:txBody>
          <a:bodyPr/>
          <a:lstStyle/>
          <a:p>
            <a:r>
              <a:rPr lang="zh-CN" altLang="en-US" dirty="0">
                <a:latin typeface="Times New Roman" panose="02020603050405020304" pitchFamily="18" charset="0"/>
              </a:rPr>
              <a:t>图中</a:t>
            </a:r>
            <a:r>
              <a:rPr lang="en-US" altLang="zh-CN" dirty="0">
                <a:latin typeface="Times New Roman" panose="02020603050405020304" pitchFamily="18" charset="0"/>
              </a:rPr>
              <a:t>(1)</a:t>
            </a:r>
            <a:r>
              <a:rPr lang="zh-CN" altLang="en-US" dirty="0">
                <a:latin typeface="Times New Roman" panose="02020603050405020304" pitchFamily="18" charset="0"/>
              </a:rPr>
              <a:t>与</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dirty="0">
                <a:latin typeface="Times New Roman" panose="02020603050405020304" pitchFamily="18" charset="0"/>
              </a:rPr>
              <a:t>(3)</a:t>
            </a:r>
            <a:r>
              <a:rPr lang="zh-CN" altLang="en-US" dirty="0">
                <a:latin typeface="Times New Roman" panose="02020603050405020304" pitchFamily="18" charset="0"/>
              </a:rPr>
              <a:t>与</a:t>
            </a:r>
            <a:r>
              <a:rPr lang="en-US" altLang="zh-CN" dirty="0">
                <a:latin typeface="Times New Roman" panose="02020603050405020304" pitchFamily="18" charset="0"/>
              </a:rPr>
              <a:t>(4)</a:t>
            </a:r>
            <a:r>
              <a:rPr lang="zh-CN" altLang="en-US" dirty="0">
                <a:latin typeface="Times New Roman" panose="02020603050405020304" pitchFamily="18" charset="0"/>
              </a:rPr>
              <a:t>的度数列相同，它们同构吗？为什么？</a:t>
            </a:r>
          </a:p>
        </p:txBody>
      </p:sp>
      <p:grpSp>
        <p:nvGrpSpPr>
          <p:cNvPr id="299024" name="Group 16"/>
          <p:cNvGrpSpPr>
            <a:grpSpLocks/>
          </p:cNvGrpSpPr>
          <p:nvPr/>
        </p:nvGrpSpPr>
        <p:grpSpPr bwMode="auto">
          <a:xfrm>
            <a:off x="1042988" y="1125538"/>
            <a:ext cx="6767512" cy="2039937"/>
            <a:chOff x="930" y="709"/>
            <a:chExt cx="4263" cy="1285"/>
          </a:xfrm>
        </p:grpSpPr>
        <p:pic>
          <p:nvPicPr>
            <p:cNvPr id="299020" name="Picture 12" descr="14-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 y="709"/>
              <a:ext cx="4173"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23" name="Text Box 15"/>
            <p:cNvSpPr txBox="1">
              <a:spLocks noChangeArrowheads="1"/>
            </p:cNvSpPr>
            <p:nvPr/>
          </p:nvSpPr>
          <p:spPr bwMode="auto">
            <a:xfrm>
              <a:off x="1111" y="1706"/>
              <a:ext cx="408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latin typeface="Times New Roman" panose="02020603050405020304" pitchFamily="18" charset="0"/>
                </a:rPr>
                <a:t>    (1)                  (2)                 (3)                  (4)    </a:t>
              </a:r>
            </a:p>
          </p:txBody>
        </p:sp>
      </p:grpSp>
      <p:sp>
        <p:nvSpPr>
          <p:cNvPr id="299025" name="Rectangle 17"/>
          <p:cNvSpPr>
            <a:spLocks noChangeArrowheads="1"/>
          </p:cNvSpPr>
          <p:nvPr/>
        </p:nvSpPr>
        <p:spPr bwMode="auto">
          <a:xfrm>
            <a:off x="1572120" y="3106668"/>
            <a:ext cx="57198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rgbClr val="69B3F1"/>
              </a:buClr>
              <a:buFont typeface="Wingdings" panose="05000000000000000000" pitchFamily="2" charset="2"/>
              <a:buNone/>
            </a:pPr>
            <a:r>
              <a:rPr lang="zh-CN" altLang="en-US" b="1" dirty="0">
                <a:latin typeface="Times New Roman" panose="02020603050405020304" pitchFamily="18" charset="0"/>
              </a:rPr>
              <a:t>图中，</a:t>
            </a:r>
            <a:r>
              <a:rPr lang="en-US" altLang="zh-CN" b="1" dirty="0">
                <a:latin typeface="Times New Roman" panose="02020603050405020304" pitchFamily="18" charset="0"/>
              </a:rPr>
              <a:t>(1)</a:t>
            </a:r>
            <a:r>
              <a:rPr lang="zh-CN" altLang="en-US" b="1" dirty="0">
                <a:latin typeface="Times New Roman" panose="02020603050405020304" pitchFamily="18" charset="0"/>
              </a:rPr>
              <a:t>与</a:t>
            </a:r>
            <a:r>
              <a:rPr lang="en-US" altLang="zh-CN" b="1" dirty="0">
                <a:latin typeface="Times New Roman" panose="02020603050405020304" pitchFamily="18" charset="0"/>
              </a:rPr>
              <a:t>(2)</a:t>
            </a:r>
            <a:r>
              <a:rPr lang="zh-CN" altLang="en-US" b="1" dirty="0">
                <a:latin typeface="Times New Roman" panose="02020603050405020304" pitchFamily="18" charset="0"/>
              </a:rPr>
              <a:t>不同构，</a:t>
            </a:r>
            <a:r>
              <a:rPr lang="en-US" altLang="zh-CN" b="1" dirty="0">
                <a:latin typeface="Times New Roman" panose="02020603050405020304" pitchFamily="18" charset="0"/>
              </a:rPr>
              <a:t>(3)</a:t>
            </a:r>
            <a:r>
              <a:rPr lang="zh-CN" altLang="en-US" b="1" dirty="0">
                <a:latin typeface="Times New Roman" panose="02020603050405020304" pitchFamily="18" charset="0"/>
              </a:rPr>
              <a:t>与</a:t>
            </a:r>
            <a:r>
              <a:rPr lang="en-US" altLang="zh-CN" b="1" dirty="0">
                <a:latin typeface="Times New Roman" panose="02020603050405020304" pitchFamily="18" charset="0"/>
              </a:rPr>
              <a:t>(4)</a:t>
            </a:r>
            <a:r>
              <a:rPr lang="zh-CN" altLang="en-US" b="1" dirty="0">
                <a:latin typeface="Times New Roman" panose="02020603050405020304" pitchFamily="18" charset="0"/>
              </a:rPr>
              <a:t>也不同构</a:t>
            </a:r>
            <a:r>
              <a:rPr lang="en-US" altLang="zh-CN" b="1" dirty="0">
                <a:latin typeface="Times New Roman" panose="02020603050405020304" pitchFamily="18" charset="0"/>
              </a:rPr>
              <a:t>.</a:t>
            </a:r>
          </a:p>
        </p:txBody>
      </p:sp>
      <p:grpSp>
        <p:nvGrpSpPr>
          <p:cNvPr id="299027" name="Group 19"/>
          <p:cNvGrpSpPr>
            <a:grpSpLocks/>
          </p:cNvGrpSpPr>
          <p:nvPr/>
        </p:nvGrpSpPr>
        <p:grpSpPr bwMode="auto">
          <a:xfrm>
            <a:off x="3540090" y="3824348"/>
            <a:ext cx="4392613" cy="2091718"/>
            <a:chOff x="1247" y="2432"/>
            <a:chExt cx="2994" cy="1457"/>
          </a:xfrm>
        </p:grpSpPr>
        <p:pic>
          <p:nvPicPr>
            <p:cNvPr id="299021" name="Picture 13" descr="14-4"/>
            <p:cNvPicPr>
              <a:picLocks noChangeAspect="1" noChangeArrowheads="1"/>
            </p:cNvPicPr>
            <p:nvPr/>
          </p:nvPicPr>
          <p:blipFill>
            <a:blip r:embed="rId4">
              <a:extLst>
                <a:ext uri="{28A0092B-C50C-407E-A947-70E740481C1C}">
                  <a14:useLocalDpi xmlns:a14="http://schemas.microsoft.com/office/drawing/2010/main" val="0"/>
                </a:ext>
              </a:extLst>
            </a:blip>
            <a:srcRect b="26958"/>
            <a:stretch>
              <a:fillRect/>
            </a:stretch>
          </p:blipFill>
          <p:spPr bwMode="auto">
            <a:xfrm>
              <a:off x="1247" y="2432"/>
              <a:ext cx="2994" cy="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9026" name="Text Box 18"/>
            <p:cNvSpPr txBox="1">
              <a:spLocks noChangeArrowheads="1"/>
            </p:cNvSpPr>
            <p:nvPr/>
          </p:nvSpPr>
          <p:spPr bwMode="auto">
            <a:xfrm>
              <a:off x="1519" y="3567"/>
              <a:ext cx="2586"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t>   </a:t>
              </a:r>
              <a:r>
                <a:rPr lang="en-US" altLang="zh-CN" dirty="0">
                  <a:latin typeface="Times New Roman" panose="02020603050405020304" pitchFamily="18" charset="0"/>
                </a:rPr>
                <a:t>(3)                            (4)</a:t>
              </a:r>
              <a:r>
                <a:rPr lang="en-US" altLang="zh-CN" dirty="0"/>
                <a:t>      </a:t>
              </a:r>
            </a:p>
          </p:txBody>
        </p:sp>
      </p:grpSp>
      <p:sp>
        <p:nvSpPr>
          <p:cNvPr id="12" name="文本框 11">
            <a:extLst>
              <a:ext uri="{FF2B5EF4-FFF2-40B4-BE49-F238E27FC236}">
                <a16:creationId xmlns:a16="http://schemas.microsoft.com/office/drawing/2014/main" id="{D5242BE4-8C60-4883-8A74-4CDC73895BDC}"/>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回忆交叉边数优化的问题</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美化点的排布但不改变逻辑关系</a:t>
            </a:r>
          </a:p>
        </p:txBody>
      </p:sp>
      <p:sp>
        <p:nvSpPr>
          <p:cNvPr id="14" name="文本框 13">
            <a:extLst>
              <a:ext uri="{FF2B5EF4-FFF2-40B4-BE49-F238E27FC236}">
                <a16:creationId xmlns:a16="http://schemas.microsoft.com/office/drawing/2014/main" id="{81C4B27D-8985-4A0C-90E8-58E9372F9E50}"/>
              </a:ext>
            </a:extLst>
          </p:cNvPr>
          <p:cNvSpPr txBox="1"/>
          <p:nvPr/>
        </p:nvSpPr>
        <p:spPr>
          <a:xfrm>
            <a:off x="7956376" y="4141558"/>
            <a:ext cx="1175767" cy="1631216"/>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团、</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独立集、</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染色数、</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交叉点、</a:t>
            </a:r>
            <a:endParaRPr lang="en-US" altLang="zh-CN" sz="2000" dirty="0">
              <a:solidFill>
                <a:srgbClr val="FF9900"/>
              </a:solidFill>
              <a:latin typeface="Times New Roman" panose="02020603050405020304" pitchFamily="18" charset="0"/>
            </a:endParaRPr>
          </a:p>
          <a:p>
            <a:r>
              <a:rPr lang="en-US" altLang="zh-CN" sz="2000" dirty="0">
                <a:solidFill>
                  <a:srgbClr val="FF9900"/>
                </a:solidFill>
                <a:latin typeface="Times New Roman" panose="02020603050405020304" pitchFamily="18" charset="0"/>
              </a:rPr>
              <a:t>……</a:t>
            </a:r>
            <a:endParaRPr lang="zh-CN" altLang="en-US" sz="2000" dirty="0">
              <a:solidFill>
                <a:srgbClr val="FF9900"/>
              </a:solidFill>
              <a:latin typeface="Times New Roman" panose="02020603050405020304" pitchFamily="18" charset="0"/>
            </a:endParaRPr>
          </a:p>
        </p:txBody>
      </p:sp>
      <p:grpSp>
        <p:nvGrpSpPr>
          <p:cNvPr id="5" name="组合 4">
            <a:extLst>
              <a:ext uri="{FF2B5EF4-FFF2-40B4-BE49-F238E27FC236}">
                <a16:creationId xmlns:a16="http://schemas.microsoft.com/office/drawing/2014/main" id="{FB3A93EE-3875-437E-96C6-EA706184380C}"/>
              </a:ext>
            </a:extLst>
          </p:cNvPr>
          <p:cNvGrpSpPr/>
          <p:nvPr/>
        </p:nvGrpSpPr>
        <p:grpSpPr>
          <a:xfrm>
            <a:off x="1016359" y="3861048"/>
            <a:ext cx="2043473" cy="2006340"/>
            <a:chOff x="611560" y="3933056"/>
            <a:chExt cx="2043473" cy="2006340"/>
          </a:xfrm>
        </p:grpSpPr>
        <p:sp>
          <p:nvSpPr>
            <p:cNvPr id="16" name="Oval 6">
              <a:extLst>
                <a:ext uri="{FF2B5EF4-FFF2-40B4-BE49-F238E27FC236}">
                  <a16:creationId xmlns:a16="http://schemas.microsoft.com/office/drawing/2014/main" id="{C8D09644-DD6E-45E8-8F50-1976CB7B7CFE}"/>
                </a:ext>
              </a:extLst>
            </p:cNvPr>
            <p:cNvSpPr/>
            <p:nvPr/>
          </p:nvSpPr>
          <p:spPr>
            <a:xfrm>
              <a:off x="1610458" y="3933056"/>
              <a:ext cx="88900" cy="84138"/>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17" name="Line 7">
              <a:extLst>
                <a:ext uri="{FF2B5EF4-FFF2-40B4-BE49-F238E27FC236}">
                  <a16:creationId xmlns:a16="http://schemas.microsoft.com/office/drawing/2014/main" id="{FB8383BD-B67C-44F8-B83E-7BF6C87521E1}"/>
                </a:ext>
              </a:extLst>
            </p:cNvPr>
            <p:cNvSpPr/>
            <p:nvPr/>
          </p:nvSpPr>
          <p:spPr>
            <a:xfrm>
              <a:off x="730983" y="4441056"/>
              <a:ext cx="395288" cy="1588"/>
            </a:xfrm>
            <a:prstGeom prst="line">
              <a:avLst/>
            </a:prstGeom>
            <a:ln w="25400" cap="flat" cmpd="sng">
              <a:solidFill>
                <a:srgbClr val="000000"/>
              </a:solidFill>
              <a:prstDash val="solid"/>
              <a:round/>
              <a:headEnd type="none" w="med" len="med"/>
              <a:tailEnd type="none" w="med" len="med"/>
            </a:ln>
          </p:spPr>
        </p:sp>
        <p:sp>
          <p:nvSpPr>
            <p:cNvPr id="18" name="Oval 8">
              <a:extLst>
                <a:ext uri="{FF2B5EF4-FFF2-40B4-BE49-F238E27FC236}">
                  <a16:creationId xmlns:a16="http://schemas.microsoft.com/office/drawing/2014/main" id="{EC52612A-16D8-4230-8320-25CD2D7A78DD}"/>
                </a:ext>
              </a:extLst>
            </p:cNvPr>
            <p:cNvSpPr/>
            <p:nvPr/>
          </p:nvSpPr>
          <p:spPr>
            <a:xfrm>
              <a:off x="65478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19" name="Line 13">
              <a:extLst>
                <a:ext uri="{FF2B5EF4-FFF2-40B4-BE49-F238E27FC236}">
                  <a16:creationId xmlns:a16="http://schemas.microsoft.com/office/drawing/2014/main" id="{35DD4E90-B5EA-45DE-9D07-DBFF2616B0F9}"/>
                </a:ext>
              </a:extLst>
            </p:cNvPr>
            <p:cNvSpPr/>
            <p:nvPr/>
          </p:nvSpPr>
          <p:spPr>
            <a:xfrm>
              <a:off x="1654908" y="4017194"/>
              <a:ext cx="0" cy="381000"/>
            </a:xfrm>
            <a:prstGeom prst="line">
              <a:avLst/>
            </a:prstGeom>
            <a:ln w="25400" cap="flat" cmpd="sng">
              <a:solidFill>
                <a:srgbClr val="000000"/>
              </a:solidFill>
              <a:prstDash val="solid"/>
              <a:round/>
              <a:headEnd type="none" w="med" len="med"/>
              <a:tailEnd type="none" w="med" len="med"/>
            </a:ln>
          </p:spPr>
        </p:sp>
        <p:sp>
          <p:nvSpPr>
            <p:cNvPr id="20" name="Oval 16">
              <a:extLst>
                <a:ext uri="{FF2B5EF4-FFF2-40B4-BE49-F238E27FC236}">
                  <a16:creationId xmlns:a16="http://schemas.microsoft.com/office/drawing/2014/main" id="{BAEDD159-1E09-44FC-A758-C3D87FEC77D7}"/>
                </a:ext>
              </a:extLst>
            </p:cNvPr>
            <p:cNvSpPr/>
            <p:nvPr/>
          </p:nvSpPr>
          <p:spPr>
            <a:xfrm>
              <a:off x="113103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1" name="Oval 17">
              <a:extLst>
                <a:ext uri="{FF2B5EF4-FFF2-40B4-BE49-F238E27FC236}">
                  <a16:creationId xmlns:a16="http://schemas.microsoft.com/office/drawing/2014/main" id="{621E48C3-4884-4628-B036-42DC276E165C}"/>
                </a:ext>
              </a:extLst>
            </p:cNvPr>
            <p:cNvSpPr/>
            <p:nvPr/>
          </p:nvSpPr>
          <p:spPr>
            <a:xfrm>
              <a:off x="1610458"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2" name="Oval 18">
              <a:extLst>
                <a:ext uri="{FF2B5EF4-FFF2-40B4-BE49-F238E27FC236}">
                  <a16:creationId xmlns:a16="http://schemas.microsoft.com/office/drawing/2014/main" id="{C1535243-ED69-4867-905A-0A4D42CE2611}"/>
                </a:ext>
              </a:extLst>
            </p:cNvPr>
            <p:cNvSpPr/>
            <p:nvPr/>
          </p:nvSpPr>
          <p:spPr>
            <a:xfrm>
              <a:off x="2086708"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3" name="Oval 19">
              <a:extLst>
                <a:ext uri="{FF2B5EF4-FFF2-40B4-BE49-F238E27FC236}">
                  <a16:creationId xmlns:a16="http://schemas.microsoft.com/office/drawing/2014/main" id="{E3E6DD1A-EC8F-44FB-A398-6F280C22408B}"/>
                </a:ext>
              </a:extLst>
            </p:cNvPr>
            <p:cNvSpPr/>
            <p:nvPr/>
          </p:nvSpPr>
          <p:spPr>
            <a:xfrm>
              <a:off x="2566133" y="439819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4" name="Line 20">
              <a:extLst>
                <a:ext uri="{FF2B5EF4-FFF2-40B4-BE49-F238E27FC236}">
                  <a16:creationId xmlns:a16="http://schemas.microsoft.com/office/drawing/2014/main" id="{2F6A15CC-F2BC-4E5F-9401-08BE40F500F5}"/>
                </a:ext>
              </a:extLst>
            </p:cNvPr>
            <p:cNvSpPr/>
            <p:nvPr/>
          </p:nvSpPr>
          <p:spPr>
            <a:xfrm>
              <a:off x="1210408" y="4441056"/>
              <a:ext cx="396875" cy="1588"/>
            </a:xfrm>
            <a:prstGeom prst="line">
              <a:avLst/>
            </a:prstGeom>
            <a:ln w="25400" cap="flat" cmpd="sng">
              <a:solidFill>
                <a:srgbClr val="000000"/>
              </a:solidFill>
              <a:prstDash val="solid"/>
              <a:round/>
              <a:headEnd type="none" w="med" len="med"/>
              <a:tailEnd type="none" w="med" len="med"/>
            </a:ln>
          </p:spPr>
        </p:sp>
        <p:sp>
          <p:nvSpPr>
            <p:cNvPr id="25" name="Line 21">
              <a:extLst>
                <a:ext uri="{FF2B5EF4-FFF2-40B4-BE49-F238E27FC236}">
                  <a16:creationId xmlns:a16="http://schemas.microsoft.com/office/drawing/2014/main" id="{86A3D937-498E-4B40-A1A7-2ED1330A8F76}"/>
                </a:ext>
              </a:extLst>
            </p:cNvPr>
            <p:cNvSpPr/>
            <p:nvPr/>
          </p:nvSpPr>
          <p:spPr>
            <a:xfrm>
              <a:off x="1693008" y="4441056"/>
              <a:ext cx="395288" cy="1588"/>
            </a:xfrm>
            <a:prstGeom prst="line">
              <a:avLst/>
            </a:prstGeom>
            <a:ln w="25400" cap="flat" cmpd="sng">
              <a:solidFill>
                <a:srgbClr val="000000"/>
              </a:solidFill>
              <a:prstDash val="solid"/>
              <a:round/>
              <a:headEnd type="none" w="med" len="med"/>
              <a:tailEnd type="none" w="med" len="med"/>
            </a:ln>
          </p:spPr>
        </p:sp>
        <p:sp>
          <p:nvSpPr>
            <p:cNvPr id="26" name="Line 22">
              <a:extLst>
                <a:ext uri="{FF2B5EF4-FFF2-40B4-BE49-F238E27FC236}">
                  <a16:creationId xmlns:a16="http://schemas.microsoft.com/office/drawing/2014/main" id="{4D48BD5D-D171-46C1-8FE4-35892DAA831B}"/>
                </a:ext>
              </a:extLst>
            </p:cNvPr>
            <p:cNvSpPr/>
            <p:nvPr/>
          </p:nvSpPr>
          <p:spPr>
            <a:xfrm>
              <a:off x="2174021" y="4441056"/>
              <a:ext cx="396875" cy="1588"/>
            </a:xfrm>
            <a:prstGeom prst="line">
              <a:avLst/>
            </a:prstGeom>
            <a:ln w="25400" cap="flat" cmpd="sng">
              <a:solidFill>
                <a:srgbClr val="000000"/>
              </a:solidFill>
              <a:prstDash val="solid"/>
              <a:round/>
              <a:headEnd type="none" w="med" len="med"/>
              <a:tailEnd type="none" w="med" len="med"/>
            </a:ln>
          </p:spPr>
        </p:sp>
        <p:sp>
          <p:nvSpPr>
            <p:cNvPr id="27" name="Oval 24">
              <a:extLst>
                <a:ext uri="{FF2B5EF4-FFF2-40B4-BE49-F238E27FC236}">
                  <a16:creationId xmlns:a16="http://schemas.microsoft.com/office/drawing/2014/main" id="{5137D9AA-2016-482B-88E9-BA27369642CD}"/>
                </a:ext>
              </a:extLst>
            </p:cNvPr>
            <p:cNvSpPr/>
            <p:nvPr/>
          </p:nvSpPr>
          <p:spPr>
            <a:xfrm>
              <a:off x="2026023" y="4945036"/>
              <a:ext cx="88900" cy="84138"/>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28" name="Line 25">
              <a:extLst>
                <a:ext uri="{FF2B5EF4-FFF2-40B4-BE49-F238E27FC236}">
                  <a16:creationId xmlns:a16="http://schemas.microsoft.com/office/drawing/2014/main" id="{05D11B90-31DB-4218-A121-84F1F4E663CA}"/>
                </a:ext>
              </a:extLst>
            </p:cNvPr>
            <p:cNvSpPr/>
            <p:nvPr/>
          </p:nvSpPr>
          <p:spPr>
            <a:xfrm>
              <a:off x="687760" y="5453036"/>
              <a:ext cx="396875" cy="1588"/>
            </a:xfrm>
            <a:prstGeom prst="line">
              <a:avLst/>
            </a:prstGeom>
            <a:ln w="25400" cap="flat" cmpd="sng">
              <a:solidFill>
                <a:srgbClr val="000000"/>
              </a:solidFill>
              <a:prstDash val="solid"/>
              <a:round/>
              <a:headEnd type="none" w="med" len="med"/>
              <a:tailEnd type="none" w="med" len="med"/>
            </a:ln>
          </p:spPr>
        </p:sp>
        <p:sp>
          <p:nvSpPr>
            <p:cNvPr id="29" name="Oval 26">
              <a:extLst>
                <a:ext uri="{FF2B5EF4-FFF2-40B4-BE49-F238E27FC236}">
                  <a16:creationId xmlns:a16="http://schemas.microsoft.com/office/drawing/2014/main" id="{E369006E-4F7F-40FF-A9BF-7812375F0FBB}"/>
                </a:ext>
              </a:extLst>
            </p:cNvPr>
            <p:cNvSpPr/>
            <p:nvPr/>
          </p:nvSpPr>
          <p:spPr>
            <a:xfrm>
              <a:off x="611560"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0" name="Line 31">
              <a:extLst>
                <a:ext uri="{FF2B5EF4-FFF2-40B4-BE49-F238E27FC236}">
                  <a16:creationId xmlns:a16="http://schemas.microsoft.com/office/drawing/2014/main" id="{AB8A067C-0BB2-4881-96DD-3AED4CBFCD42}"/>
                </a:ext>
              </a:extLst>
            </p:cNvPr>
            <p:cNvSpPr/>
            <p:nvPr/>
          </p:nvSpPr>
          <p:spPr>
            <a:xfrm>
              <a:off x="2070473" y="5029174"/>
              <a:ext cx="0" cy="381000"/>
            </a:xfrm>
            <a:prstGeom prst="line">
              <a:avLst/>
            </a:prstGeom>
            <a:ln w="25400" cap="flat" cmpd="sng">
              <a:solidFill>
                <a:srgbClr val="000000"/>
              </a:solidFill>
              <a:prstDash val="solid"/>
              <a:round/>
              <a:headEnd type="none" w="med" len="med"/>
              <a:tailEnd type="none" w="med" len="med"/>
            </a:ln>
          </p:spPr>
        </p:sp>
        <p:sp>
          <p:nvSpPr>
            <p:cNvPr id="31" name="Oval 34">
              <a:extLst>
                <a:ext uri="{FF2B5EF4-FFF2-40B4-BE49-F238E27FC236}">
                  <a16:creationId xmlns:a16="http://schemas.microsoft.com/office/drawing/2014/main" id="{A83714A2-3703-4836-9A9E-288AA5ED6ACF}"/>
                </a:ext>
              </a:extLst>
            </p:cNvPr>
            <p:cNvSpPr/>
            <p:nvPr/>
          </p:nvSpPr>
          <p:spPr>
            <a:xfrm>
              <a:off x="1089398" y="5410174"/>
              <a:ext cx="87313"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2" name="Oval 35">
              <a:extLst>
                <a:ext uri="{FF2B5EF4-FFF2-40B4-BE49-F238E27FC236}">
                  <a16:creationId xmlns:a16="http://schemas.microsoft.com/office/drawing/2014/main" id="{E4751FAA-7F75-4ADE-B266-FD03E1D45552}"/>
                </a:ext>
              </a:extLst>
            </p:cNvPr>
            <p:cNvSpPr/>
            <p:nvPr/>
          </p:nvSpPr>
          <p:spPr>
            <a:xfrm>
              <a:off x="1567235"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3" name="Oval 36">
              <a:extLst>
                <a:ext uri="{FF2B5EF4-FFF2-40B4-BE49-F238E27FC236}">
                  <a16:creationId xmlns:a16="http://schemas.microsoft.com/office/drawing/2014/main" id="{1B9A87AC-8AC8-49F6-ACF9-3E9D0B250DC0}"/>
                </a:ext>
              </a:extLst>
            </p:cNvPr>
            <p:cNvSpPr/>
            <p:nvPr/>
          </p:nvSpPr>
          <p:spPr>
            <a:xfrm>
              <a:off x="2045073"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4" name="Oval 37">
              <a:extLst>
                <a:ext uri="{FF2B5EF4-FFF2-40B4-BE49-F238E27FC236}">
                  <a16:creationId xmlns:a16="http://schemas.microsoft.com/office/drawing/2014/main" id="{0726B7E8-1316-455E-8580-2B3B03501D97}"/>
                </a:ext>
              </a:extLst>
            </p:cNvPr>
            <p:cNvSpPr/>
            <p:nvPr/>
          </p:nvSpPr>
          <p:spPr>
            <a:xfrm>
              <a:off x="2522910" y="5410174"/>
              <a:ext cx="88900" cy="85725"/>
            </a:xfrm>
            <a:prstGeom prst="ellipse">
              <a:avLst/>
            </a:prstGeom>
            <a:solidFill>
              <a:srgbClr val="FFFFFF"/>
            </a:solidFill>
            <a:ln w="25400" cap="flat" cmpd="sng">
              <a:solidFill>
                <a:srgbClr val="000000"/>
              </a:solidFill>
              <a:prstDash val="solid"/>
              <a:round/>
              <a:headEnd type="none" w="med" len="med"/>
              <a:tailEnd type="none" w="med" len="med"/>
            </a:ln>
          </p:spPr>
          <p:txBody>
            <a:bodyPr anchor="t" anchorCtr="0"/>
            <a:lstStyle/>
            <a:p>
              <a:pPr>
                <a:buClrTx/>
                <a:buFontTx/>
              </a:pPr>
              <a:endParaRPr lang="zh-CN" altLang="en-US" dirty="0">
                <a:latin typeface="黑体" panose="02010609060101010101" pitchFamily="49" charset="-122"/>
              </a:endParaRPr>
            </a:p>
          </p:txBody>
        </p:sp>
        <p:sp>
          <p:nvSpPr>
            <p:cNvPr id="35" name="Line 38">
              <a:extLst>
                <a:ext uri="{FF2B5EF4-FFF2-40B4-BE49-F238E27FC236}">
                  <a16:creationId xmlns:a16="http://schemas.microsoft.com/office/drawing/2014/main" id="{7FBDA718-E8FA-4B6D-BD00-3A17DA730DF4}"/>
                </a:ext>
              </a:extLst>
            </p:cNvPr>
            <p:cNvSpPr/>
            <p:nvPr/>
          </p:nvSpPr>
          <p:spPr>
            <a:xfrm>
              <a:off x="1168773" y="5453036"/>
              <a:ext cx="395288" cy="1588"/>
            </a:xfrm>
            <a:prstGeom prst="line">
              <a:avLst/>
            </a:prstGeom>
            <a:ln w="25400" cap="flat" cmpd="sng">
              <a:solidFill>
                <a:srgbClr val="000000"/>
              </a:solidFill>
              <a:prstDash val="solid"/>
              <a:round/>
              <a:headEnd type="none" w="med" len="med"/>
              <a:tailEnd type="none" w="med" len="med"/>
            </a:ln>
          </p:spPr>
        </p:sp>
        <p:sp>
          <p:nvSpPr>
            <p:cNvPr id="36" name="Line 39">
              <a:extLst>
                <a:ext uri="{FF2B5EF4-FFF2-40B4-BE49-F238E27FC236}">
                  <a16:creationId xmlns:a16="http://schemas.microsoft.com/office/drawing/2014/main" id="{A8DDD4D7-DEAA-4BC7-8D12-13D95CDD7113}"/>
                </a:ext>
              </a:extLst>
            </p:cNvPr>
            <p:cNvSpPr/>
            <p:nvPr/>
          </p:nvSpPr>
          <p:spPr>
            <a:xfrm>
              <a:off x="1649785" y="5453036"/>
              <a:ext cx="396875" cy="1588"/>
            </a:xfrm>
            <a:prstGeom prst="line">
              <a:avLst/>
            </a:prstGeom>
            <a:ln w="25400" cap="flat" cmpd="sng">
              <a:solidFill>
                <a:srgbClr val="000000"/>
              </a:solidFill>
              <a:prstDash val="solid"/>
              <a:round/>
              <a:headEnd type="none" w="med" len="med"/>
              <a:tailEnd type="none" w="med" len="med"/>
            </a:ln>
          </p:spPr>
        </p:sp>
        <p:sp>
          <p:nvSpPr>
            <p:cNvPr id="37" name="Line 40">
              <a:extLst>
                <a:ext uri="{FF2B5EF4-FFF2-40B4-BE49-F238E27FC236}">
                  <a16:creationId xmlns:a16="http://schemas.microsoft.com/office/drawing/2014/main" id="{8CC26148-C5AB-44D2-8798-4975E38FA875}"/>
                </a:ext>
              </a:extLst>
            </p:cNvPr>
            <p:cNvSpPr/>
            <p:nvPr/>
          </p:nvSpPr>
          <p:spPr>
            <a:xfrm>
              <a:off x="2132385" y="5453036"/>
              <a:ext cx="395288" cy="1588"/>
            </a:xfrm>
            <a:prstGeom prst="line">
              <a:avLst/>
            </a:prstGeom>
            <a:ln w="25400" cap="flat" cmpd="sng">
              <a:solidFill>
                <a:srgbClr val="000000"/>
              </a:solidFill>
              <a:prstDash val="solid"/>
              <a:round/>
              <a:headEnd type="none" w="med" len="med"/>
              <a:tailEnd type="none" w="med" len="med"/>
            </a:ln>
          </p:spPr>
        </p:sp>
        <p:sp>
          <p:nvSpPr>
            <p:cNvPr id="3" name="矩形 2">
              <a:extLst>
                <a:ext uri="{FF2B5EF4-FFF2-40B4-BE49-F238E27FC236}">
                  <a16:creationId xmlns:a16="http://schemas.microsoft.com/office/drawing/2014/main" id="{FFA57E75-7476-4E59-99E7-D5E595145913}"/>
                </a:ext>
              </a:extLst>
            </p:cNvPr>
            <p:cNvSpPr/>
            <p:nvPr/>
          </p:nvSpPr>
          <p:spPr>
            <a:xfrm>
              <a:off x="1363628" y="4437112"/>
              <a:ext cx="543739" cy="461665"/>
            </a:xfrm>
            <a:prstGeom prst="rect">
              <a:avLst/>
            </a:prstGeom>
          </p:spPr>
          <p:txBody>
            <a:bodyPr wrap="none">
              <a:spAutoFit/>
            </a:bodyPr>
            <a:lstStyle/>
            <a:p>
              <a:r>
                <a:rPr lang="en-US" altLang="zh-CN" dirty="0">
                  <a:latin typeface="Times New Roman" panose="02020603050405020304" pitchFamily="18" charset="0"/>
                </a:rPr>
                <a:t>(1)</a:t>
              </a:r>
              <a:endParaRPr lang="zh-CN" altLang="en-US" dirty="0"/>
            </a:p>
          </p:txBody>
        </p:sp>
        <p:sp>
          <p:nvSpPr>
            <p:cNvPr id="4" name="矩形 3">
              <a:extLst>
                <a:ext uri="{FF2B5EF4-FFF2-40B4-BE49-F238E27FC236}">
                  <a16:creationId xmlns:a16="http://schemas.microsoft.com/office/drawing/2014/main" id="{4AE0CD1F-E198-4E09-BF53-739218C743FC}"/>
                </a:ext>
              </a:extLst>
            </p:cNvPr>
            <p:cNvSpPr/>
            <p:nvPr/>
          </p:nvSpPr>
          <p:spPr>
            <a:xfrm>
              <a:off x="1355737" y="5477731"/>
              <a:ext cx="543739" cy="461665"/>
            </a:xfrm>
            <a:prstGeom prst="rect">
              <a:avLst/>
            </a:prstGeom>
          </p:spPr>
          <p:txBody>
            <a:bodyPr wrap="none">
              <a:spAutoFit/>
            </a:bodyPr>
            <a:lstStyle/>
            <a:p>
              <a:r>
                <a:rPr lang="en-US" altLang="zh-CN" dirty="0">
                  <a:latin typeface="Times New Roman" panose="02020603050405020304" pitchFamily="18" charset="0"/>
                </a:rPr>
                <a:t>(2)</a:t>
              </a:r>
              <a:endParaRPr lang="zh-CN" altLang="en-US" dirty="0"/>
            </a:p>
          </p:txBody>
        </p:sp>
      </p:grpSp>
      <p:sp>
        <p:nvSpPr>
          <p:cNvPr id="41" name="文本框 40">
            <a:extLst>
              <a:ext uri="{FF2B5EF4-FFF2-40B4-BE49-F238E27FC236}">
                <a16:creationId xmlns:a16="http://schemas.microsoft.com/office/drawing/2014/main" id="{8D465872-9440-4449-8D74-91A63796FEF8}"/>
              </a:ext>
            </a:extLst>
          </p:cNvPr>
          <p:cNvSpPr txBox="1"/>
          <p:nvPr/>
        </p:nvSpPr>
        <p:spPr>
          <a:xfrm>
            <a:off x="75368" y="4143374"/>
            <a:ext cx="750816" cy="1323439"/>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邻域的度数列不同</a:t>
            </a:r>
          </a:p>
        </p:txBody>
      </p:sp>
      <p:sp>
        <p:nvSpPr>
          <p:cNvPr id="40" name="文本框 39">
            <a:extLst>
              <a:ext uri="{FF2B5EF4-FFF2-40B4-BE49-F238E27FC236}">
                <a16:creationId xmlns:a16="http://schemas.microsoft.com/office/drawing/2014/main" id="{04DBB8D8-8E7D-49FA-AD2B-20B379C06E74}"/>
              </a:ext>
            </a:extLst>
          </p:cNvPr>
          <p:cNvSpPr txBox="1"/>
          <p:nvPr/>
        </p:nvSpPr>
        <p:spPr>
          <a:xfrm>
            <a:off x="7214410" y="3083769"/>
            <a:ext cx="1636657"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度数列不同</a:t>
            </a: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0F93413-8A53-4773-8AF0-449822BEC60F}" type="slidenum">
              <a:rPr lang="en-US" altLang="zh-CN"/>
              <a:pPr/>
              <a:t>41</a:t>
            </a:fld>
            <a:endParaRPr lang="en-US" altLang="zh-CN"/>
          </a:p>
        </p:txBody>
      </p:sp>
      <p:sp>
        <p:nvSpPr>
          <p:cNvPr id="313347" name="Rectangle 3"/>
          <p:cNvSpPr>
            <a:spLocks noGrp="1" noChangeArrowheads="1"/>
          </p:cNvSpPr>
          <p:nvPr>
            <p:ph type="title"/>
          </p:nvPr>
        </p:nvSpPr>
        <p:spPr/>
        <p:txBody>
          <a:bodyPr/>
          <a:lstStyle/>
          <a:p>
            <a:pPr algn="ctr"/>
            <a:r>
              <a:rPr lang="en-US" altLang="zh-CN">
                <a:solidFill>
                  <a:schemeClr val="tx1"/>
                </a:solidFill>
                <a:latin typeface="Times New Roman" panose="02020603050405020304" pitchFamily="18" charset="0"/>
              </a:rPr>
              <a:t>14.2 </a:t>
            </a:r>
            <a:r>
              <a:rPr lang="zh-CN" altLang="en-US">
                <a:solidFill>
                  <a:schemeClr val="tx1"/>
                </a:solidFill>
                <a:latin typeface="华文中宋" panose="02010600040101010101" pitchFamily="2" charset="-122"/>
              </a:rPr>
              <a:t>通路与回路</a:t>
            </a:r>
          </a:p>
        </p:txBody>
      </p:sp>
      <p:sp>
        <p:nvSpPr>
          <p:cNvPr id="313352" name="Rectangle 8"/>
          <p:cNvSpPr>
            <a:spLocks noGrp="1" noChangeArrowheads="1"/>
          </p:cNvSpPr>
          <p:nvPr>
            <p:ph type="body" idx="1"/>
          </p:nvPr>
        </p:nvSpPr>
        <p:spPr>
          <a:xfrm>
            <a:off x="395288" y="1196975"/>
            <a:ext cx="8229600" cy="4525963"/>
          </a:xfrm>
        </p:spPr>
        <p:txBody>
          <a:bodyPr/>
          <a:lstStyle/>
          <a:p>
            <a:pPr marL="457200" indent="-45720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14.29</a:t>
            </a:r>
            <a:r>
              <a:rPr lang="en-US" altLang="zh-CN" dirty="0">
                <a:latin typeface="Times New Roman" panose="02020603050405020304" pitchFamily="18" charset="0"/>
              </a:rPr>
              <a:t>  </a:t>
            </a:r>
            <a:r>
              <a:rPr lang="zh-CN" altLang="en-US" dirty="0">
                <a:latin typeface="Times New Roman" panose="02020603050405020304" pitchFamily="18" charset="0"/>
              </a:rPr>
              <a:t>给定图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（无向或有向的），</a:t>
            </a:r>
            <a:r>
              <a:rPr lang="en-US" altLang="zh-CN" i="1" dirty="0">
                <a:latin typeface="Times New Roman" panose="02020603050405020304" pitchFamily="18" charset="0"/>
              </a:rPr>
              <a:t>G</a:t>
            </a:r>
            <a:r>
              <a:rPr lang="zh-CN" altLang="en-US" dirty="0">
                <a:latin typeface="Times New Roman" panose="02020603050405020304" pitchFamily="18" charset="0"/>
              </a:rPr>
              <a:t>中</a:t>
            </a:r>
            <a:r>
              <a:rPr lang="zh-CN" altLang="en-US" dirty="0">
                <a:solidFill>
                  <a:srgbClr val="A50021"/>
                </a:solidFill>
                <a:latin typeface="Times New Roman" panose="02020603050405020304" pitchFamily="18" charset="0"/>
              </a:rPr>
              <a:t>顶点与</a:t>
            </a:r>
          </a:p>
          <a:p>
            <a:pPr marL="457200" indent="-457200"/>
            <a:r>
              <a:rPr lang="zh-CN" altLang="en-US" dirty="0">
                <a:solidFill>
                  <a:srgbClr val="A50021"/>
                </a:solidFill>
                <a:latin typeface="Times New Roman" panose="02020603050405020304" pitchFamily="18" charset="0"/>
              </a:rPr>
              <a:t>边的交替序列</a:t>
            </a:r>
            <a:r>
              <a:rPr lang="zh-CN" altLang="en-US" i="1" dirty="0">
                <a:latin typeface="Times New Roman" panose="02020603050405020304" pitchFamily="18" charset="0"/>
              </a:rPr>
              <a:t> </a:t>
            </a:r>
            <a:r>
              <a:rPr lang="zh-CN" altLang="en-US" i="1" dirty="0">
                <a:latin typeface="Times New Roman" panose="02020603050405020304" pitchFamily="18" charset="0"/>
                <a:sym typeface="Symbol" panose="05050102010706020507" pitchFamily="18" charset="2"/>
              </a:rPr>
              <a:t></a:t>
            </a:r>
            <a:r>
              <a:rPr lang="zh-CN" altLang="en-US" i="1" dirty="0">
                <a:latin typeface="Times New Roman" panose="02020603050405020304" pitchFamily="18" charset="0"/>
              </a:rPr>
              <a:t>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l</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baseline="-25000" dirty="0">
                <a:latin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是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i</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的端点</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(1) </a:t>
            </a:r>
            <a:r>
              <a:rPr lang="zh-CN" altLang="en-US" dirty="0">
                <a:latin typeface="Times New Roman" panose="02020603050405020304" pitchFamily="18" charset="0"/>
              </a:rPr>
              <a:t>通路与回路：</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通路</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回路</a:t>
            </a:r>
            <a:r>
              <a:rPr lang="zh-CN" altLang="en-US" dirty="0">
                <a:latin typeface="Times New Roman" panose="02020603050405020304" pitchFamily="18" charset="0"/>
              </a:rPr>
              <a:t>，</a:t>
            </a:r>
            <a:r>
              <a:rPr lang="en-US" altLang="zh-CN" i="1" dirty="0">
                <a:latin typeface="Times New Roman" panose="02020603050405020304" pitchFamily="18" charset="0"/>
              </a:rPr>
              <a:t>l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回路长度</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(2) </a:t>
            </a:r>
            <a:r>
              <a:rPr lang="zh-CN" altLang="en-US" dirty="0">
                <a:latin typeface="Times New Roman" panose="02020603050405020304" pitchFamily="18" charset="0"/>
              </a:rPr>
              <a:t>简单通路与回路：所有边各异，</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简单通路</a:t>
            </a:r>
            <a:r>
              <a:rPr lang="zh-CN" altLang="en-US"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若</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简单回路</a:t>
            </a:r>
            <a:r>
              <a:rPr lang="en-US" altLang="zh-CN" dirty="0">
                <a:latin typeface="Times New Roman" panose="02020603050405020304" pitchFamily="18" charset="0"/>
              </a:rPr>
              <a:t>.</a:t>
            </a:r>
            <a:endParaRPr lang="zh-CN" altLang="en-US" dirty="0">
              <a:latin typeface="Times New Roman" panose="02020603050405020304" pitchFamily="18" charset="0"/>
            </a:endParaRPr>
          </a:p>
          <a:p>
            <a:pPr marL="457200" indent="-457200"/>
            <a:r>
              <a:rPr lang="en-US" altLang="zh-CN" dirty="0">
                <a:latin typeface="Times New Roman" panose="02020603050405020304" pitchFamily="18" charset="0"/>
              </a:rPr>
              <a:t>(3) </a:t>
            </a:r>
            <a:r>
              <a:rPr lang="zh-CN" altLang="en-US" dirty="0">
                <a:latin typeface="Times New Roman" panose="02020603050405020304" pitchFamily="18" charset="0"/>
              </a:rPr>
              <a:t>初级通路 </a:t>
            </a:r>
            <a:r>
              <a:rPr lang="en-US" altLang="zh-CN" dirty="0">
                <a:latin typeface="Times New Roman" panose="02020603050405020304" pitchFamily="18" charset="0"/>
              </a:rPr>
              <a:t>(</a:t>
            </a:r>
            <a:r>
              <a:rPr lang="zh-CN" altLang="en-US" dirty="0">
                <a:latin typeface="Times New Roman" panose="02020603050405020304" pitchFamily="18" charset="0"/>
              </a:rPr>
              <a:t>路径</a:t>
            </a:r>
            <a:r>
              <a:rPr lang="en-US" altLang="zh-CN" dirty="0">
                <a:latin typeface="Times New Roman" panose="02020603050405020304" pitchFamily="18" charset="0"/>
              </a:rPr>
              <a:t>) </a:t>
            </a:r>
            <a:r>
              <a:rPr lang="zh-CN" altLang="en-US" dirty="0">
                <a:latin typeface="Times New Roman" panose="02020603050405020304" pitchFamily="18" charset="0"/>
              </a:rPr>
              <a:t>与初级回路 </a:t>
            </a:r>
            <a:r>
              <a:rPr lang="en-US" altLang="zh-CN" dirty="0">
                <a:latin typeface="Times New Roman" panose="02020603050405020304" pitchFamily="18" charset="0"/>
              </a:rPr>
              <a:t>(</a:t>
            </a:r>
            <a:r>
              <a:rPr lang="zh-CN" altLang="en-US" dirty="0">
                <a:latin typeface="Times New Roman" panose="02020603050405020304" pitchFamily="18" charset="0"/>
              </a:rPr>
              <a:t>圈</a:t>
            </a:r>
            <a:r>
              <a:rPr lang="en-US" altLang="zh-CN" dirty="0">
                <a:latin typeface="Times New Roman" panose="02020603050405020304" pitchFamily="18" charset="0"/>
              </a:rPr>
              <a:t>)</a:t>
            </a:r>
            <a:r>
              <a:rPr lang="zh-CN" altLang="en-US" dirty="0">
                <a:latin typeface="Times New Roman" panose="02020603050405020304" pitchFamily="18" charset="0"/>
              </a:rPr>
              <a:t>：</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中所有顶点各异，则称</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初级通路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路径</a:t>
            </a:r>
            <a:r>
              <a:rPr lang="en-US" altLang="zh-CN" dirty="0">
                <a:latin typeface="Times New Roman" panose="02020603050405020304" pitchFamily="18" charset="0"/>
              </a:rPr>
              <a:t>)</a:t>
            </a:r>
            <a:r>
              <a:rPr lang="zh-CN" altLang="en-US" dirty="0">
                <a:latin typeface="Times New Roman" panose="02020603050405020304" pitchFamily="18" charset="0"/>
              </a:rPr>
              <a:t>；若除</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zh-CN" altLang="en-US" dirty="0">
                <a:latin typeface="Times New Roman" panose="02020603050405020304" pitchFamily="18" charset="0"/>
              </a:rPr>
              <a:t>，所有的顶点各异 </a:t>
            </a:r>
            <a:r>
              <a:rPr lang="en-US" altLang="zh-CN" dirty="0">
                <a:latin typeface="Times New Roman" panose="02020603050405020304" pitchFamily="18" charset="0"/>
              </a:rPr>
              <a:t>(</a:t>
            </a:r>
            <a:r>
              <a:rPr lang="zh-CN" altLang="en-US" dirty="0">
                <a:latin typeface="Times New Roman" panose="02020603050405020304" pitchFamily="18" charset="0"/>
              </a:rPr>
              <a:t>自然所有边也各异</a:t>
            </a:r>
            <a:r>
              <a:rPr lang="en-US" altLang="zh-CN" dirty="0">
                <a:latin typeface="Times New Roman" panose="02020603050405020304" pitchFamily="18" charset="0"/>
              </a:rPr>
              <a:t>)</a:t>
            </a:r>
            <a:r>
              <a:rPr lang="zh-CN" altLang="en-US" dirty="0">
                <a:latin typeface="Times New Roman" panose="02020603050405020304" pitchFamily="18" charset="0"/>
              </a:rPr>
              <a:t>，则称</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初级回路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圈</a:t>
            </a:r>
            <a:r>
              <a:rPr lang="en-US" altLang="zh-CN" dirty="0">
                <a:latin typeface="Times New Roman" panose="02020603050405020304" pitchFamily="18" charset="0"/>
              </a:rPr>
              <a:t>).</a:t>
            </a:r>
          </a:p>
          <a:p>
            <a:pPr marL="457200" indent="-457200"/>
            <a:r>
              <a:rPr lang="en-US" altLang="zh-CN" dirty="0">
                <a:latin typeface="Times New Roman" panose="02020603050405020304" pitchFamily="18" charset="0"/>
              </a:rPr>
              <a:t>(4) </a:t>
            </a:r>
            <a:r>
              <a:rPr lang="zh-CN" altLang="en-US" dirty="0">
                <a:latin typeface="Times New Roman" panose="02020603050405020304" pitchFamily="18" charset="0"/>
              </a:rPr>
              <a:t>复杂通路与回路：有边重复出现</a:t>
            </a:r>
          </a:p>
        </p:txBody>
      </p:sp>
      <p:sp>
        <p:nvSpPr>
          <p:cNvPr id="5" name="文本框 4">
            <a:extLst>
              <a:ext uri="{FF2B5EF4-FFF2-40B4-BE49-F238E27FC236}">
                <a16:creationId xmlns:a16="http://schemas.microsoft.com/office/drawing/2014/main" id="{539D5D36-64C2-4E4B-8971-595478FD3C31}"/>
              </a:ext>
            </a:extLst>
          </p:cNvPr>
          <p:cNvSpPr txBox="1"/>
          <p:nvPr/>
        </p:nvSpPr>
        <p:spPr>
          <a:xfrm>
            <a:off x="6660232" y="4437112"/>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基本通路</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回路</a:t>
            </a:r>
          </a:p>
        </p:txBody>
      </p:sp>
      <p:sp>
        <p:nvSpPr>
          <p:cNvPr id="7" name="文本框 6">
            <a:extLst>
              <a:ext uri="{FF2B5EF4-FFF2-40B4-BE49-F238E27FC236}">
                <a16:creationId xmlns:a16="http://schemas.microsoft.com/office/drawing/2014/main" id="{CD27986C-24F1-4088-B41B-8F558BC102F8}"/>
              </a:ext>
            </a:extLst>
          </p:cNvPr>
          <p:cNvSpPr txBox="1"/>
          <p:nvPr/>
        </p:nvSpPr>
        <p:spPr>
          <a:xfrm>
            <a:off x="6979327" y="2924944"/>
            <a:ext cx="6448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迹</a:t>
            </a:r>
          </a:p>
        </p:txBody>
      </p:sp>
      <p:sp>
        <p:nvSpPr>
          <p:cNvPr id="33" name="文本框 32">
            <a:extLst>
              <a:ext uri="{FF2B5EF4-FFF2-40B4-BE49-F238E27FC236}">
                <a16:creationId xmlns:a16="http://schemas.microsoft.com/office/drawing/2014/main" id="{DEB84F3F-0ECC-43C9-9238-E0CDD2AAC0C0}"/>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边各异弱于点各异</a:t>
            </a:r>
          </a:p>
        </p:txBody>
      </p:sp>
      <p:grpSp>
        <p:nvGrpSpPr>
          <p:cNvPr id="313355" name="组合 313354">
            <a:extLst>
              <a:ext uri="{FF2B5EF4-FFF2-40B4-BE49-F238E27FC236}">
                <a16:creationId xmlns:a16="http://schemas.microsoft.com/office/drawing/2014/main" id="{C4CF8776-3222-42BF-B97A-E634AB9542E5}"/>
              </a:ext>
            </a:extLst>
          </p:cNvPr>
          <p:cNvGrpSpPr/>
          <p:nvPr/>
        </p:nvGrpSpPr>
        <p:grpSpPr>
          <a:xfrm>
            <a:off x="3923928" y="5497541"/>
            <a:ext cx="2850846" cy="1203368"/>
            <a:chOff x="3799030" y="5490965"/>
            <a:chExt cx="2850846" cy="1203368"/>
          </a:xfrm>
        </p:grpSpPr>
        <p:sp>
          <p:nvSpPr>
            <p:cNvPr id="34" name="椭圆 33">
              <a:extLst>
                <a:ext uri="{FF2B5EF4-FFF2-40B4-BE49-F238E27FC236}">
                  <a16:creationId xmlns:a16="http://schemas.microsoft.com/office/drawing/2014/main" id="{7AEB4EB0-1D51-4A6A-AEDD-9AC60AAF103C}"/>
                </a:ext>
              </a:extLst>
            </p:cNvPr>
            <p:cNvSpPr/>
            <p:nvPr/>
          </p:nvSpPr>
          <p:spPr>
            <a:xfrm>
              <a:off x="4999148"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sp>
          <p:nvSpPr>
            <p:cNvPr id="35" name="椭圆 34">
              <a:extLst>
                <a:ext uri="{FF2B5EF4-FFF2-40B4-BE49-F238E27FC236}">
                  <a16:creationId xmlns:a16="http://schemas.microsoft.com/office/drawing/2014/main" id="{648CAE79-3571-49A2-9DE1-B75EB0B3B060}"/>
                </a:ext>
              </a:extLst>
            </p:cNvPr>
            <p:cNvSpPr/>
            <p:nvPr/>
          </p:nvSpPr>
          <p:spPr>
            <a:xfrm>
              <a:off x="3799030"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37" name="椭圆 36">
              <a:extLst>
                <a:ext uri="{FF2B5EF4-FFF2-40B4-BE49-F238E27FC236}">
                  <a16:creationId xmlns:a16="http://schemas.microsoft.com/office/drawing/2014/main" id="{DC685D73-C443-4EBE-A6E4-30DDD2689413}"/>
                </a:ext>
              </a:extLst>
            </p:cNvPr>
            <p:cNvSpPr/>
            <p:nvPr/>
          </p:nvSpPr>
          <p:spPr>
            <a:xfrm>
              <a:off x="6195222" y="5490965"/>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sp>
          <p:nvSpPr>
            <p:cNvPr id="38" name="椭圆 37">
              <a:extLst>
                <a:ext uri="{FF2B5EF4-FFF2-40B4-BE49-F238E27FC236}">
                  <a16:creationId xmlns:a16="http://schemas.microsoft.com/office/drawing/2014/main" id="{31C753FB-D4DC-4FF2-B459-D46E2F5FB239}"/>
                </a:ext>
              </a:extLst>
            </p:cNvPr>
            <p:cNvSpPr/>
            <p:nvPr/>
          </p:nvSpPr>
          <p:spPr>
            <a:xfrm>
              <a:off x="5740568"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39" name="直接箭头连接符 38">
              <a:extLst>
                <a:ext uri="{FF2B5EF4-FFF2-40B4-BE49-F238E27FC236}">
                  <a16:creationId xmlns:a16="http://schemas.microsoft.com/office/drawing/2014/main" id="{4F437384-BD66-4E1E-AFA3-813DCF417C69}"/>
                </a:ext>
              </a:extLst>
            </p:cNvPr>
            <p:cNvCxnSpPr>
              <a:cxnSpLocks/>
              <a:stCxn id="37" idx="2"/>
              <a:endCxn id="34" idx="6"/>
            </p:cNvCxnSpPr>
            <p:nvPr/>
          </p:nvCxnSpPr>
          <p:spPr>
            <a:xfrm flipH="1">
              <a:off x="5453802" y="5718292"/>
              <a:ext cx="741420" cy="46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E598EAB2-F1E1-44A3-BC44-F7212169D1A4}"/>
                </a:ext>
              </a:extLst>
            </p:cNvPr>
            <p:cNvCxnSpPr>
              <a:cxnSpLocks/>
              <a:stCxn id="34" idx="2"/>
              <a:endCxn id="35" idx="6"/>
            </p:cNvCxnSpPr>
            <p:nvPr/>
          </p:nvCxnSpPr>
          <p:spPr>
            <a:xfrm flipH="1">
              <a:off x="4253684" y="5722938"/>
              <a:ext cx="74546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3047EB0F-FCC4-4BEB-9817-64E16C5D3E89}"/>
                </a:ext>
              </a:extLst>
            </p:cNvPr>
            <p:cNvSpPr/>
            <p:nvPr/>
          </p:nvSpPr>
          <p:spPr>
            <a:xfrm>
              <a:off x="4265652"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43" name="直接箭头连接符 42">
              <a:extLst>
                <a:ext uri="{FF2B5EF4-FFF2-40B4-BE49-F238E27FC236}">
                  <a16:creationId xmlns:a16="http://schemas.microsoft.com/office/drawing/2014/main" id="{7561FB5E-6BFF-4764-B0B6-5D41B0D5EE1D}"/>
                </a:ext>
              </a:extLst>
            </p:cNvPr>
            <p:cNvCxnSpPr>
              <a:cxnSpLocks/>
              <a:stCxn id="34" idx="3"/>
              <a:endCxn id="42" idx="7"/>
            </p:cNvCxnSpPr>
            <p:nvPr/>
          </p:nvCxnSpPr>
          <p:spPr>
            <a:xfrm flipH="1">
              <a:off x="4653723" y="5883682"/>
              <a:ext cx="412008"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4E98A20-E804-4658-9FF4-EDF8981D827B}"/>
                </a:ext>
              </a:extLst>
            </p:cNvPr>
            <p:cNvCxnSpPr>
              <a:cxnSpLocks/>
              <a:stCxn id="38" idx="2"/>
              <a:endCxn id="42" idx="6"/>
            </p:cNvCxnSpPr>
            <p:nvPr/>
          </p:nvCxnSpPr>
          <p:spPr>
            <a:xfrm flipH="1">
              <a:off x="4720306" y="6467006"/>
              <a:ext cx="102026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2FF1428-4660-4B49-B49D-7D59E7FF7888}"/>
                </a:ext>
              </a:extLst>
            </p:cNvPr>
            <p:cNvCxnSpPr>
              <a:cxnSpLocks/>
              <a:stCxn id="38" idx="1"/>
              <a:endCxn id="34" idx="5"/>
            </p:cNvCxnSpPr>
            <p:nvPr/>
          </p:nvCxnSpPr>
          <p:spPr>
            <a:xfrm flipH="1" flipV="1">
              <a:off x="5387219" y="5883682"/>
              <a:ext cx="419932"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文本框 76">
            <a:extLst>
              <a:ext uri="{FF2B5EF4-FFF2-40B4-BE49-F238E27FC236}">
                <a16:creationId xmlns:a16="http://schemas.microsoft.com/office/drawing/2014/main" id="{630848DB-B64B-4E60-892A-DA1EBB843F2D}"/>
              </a:ext>
            </a:extLst>
          </p:cNvPr>
          <p:cNvSpPr txBox="1"/>
          <p:nvPr/>
        </p:nvSpPr>
        <p:spPr>
          <a:xfrm>
            <a:off x="4214846" y="3272970"/>
            <a:ext cx="717193"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闭迹</a:t>
            </a:r>
          </a:p>
        </p:txBody>
      </p:sp>
      <p:sp>
        <p:nvSpPr>
          <p:cNvPr id="78" name="文本框 77">
            <a:extLst>
              <a:ext uri="{FF2B5EF4-FFF2-40B4-BE49-F238E27FC236}">
                <a16:creationId xmlns:a16="http://schemas.microsoft.com/office/drawing/2014/main" id="{593523DA-41B2-422A-9247-801166FC498F}"/>
              </a:ext>
            </a:extLst>
          </p:cNvPr>
          <p:cNvSpPr txBox="1"/>
          <p:nvPr/>
        </p:nvSpPr>
        <p:spPr>
          <a:xfrm>
            <a:off x="4482530" y="2120287"/>
            <a:ext cx="4085097"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通路和回路的长度都是边数（跳数）</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3347"/>
                                        </p:tgtEl>
                                        <p:attrNameLst>
                                          <p:attrName>style.visibility</p:attrName>
                                        </p:attrNameLst>
                                      </p:cBhvr>
                                      <p:to>
                                        <p:strVal val="visible"/>
                                      </p:to>
                                    </p:set>
                                    <p:anim calcmode="lin" valueType="num">
                                      <p:cBhvr additive="base">
                                        <p:cTn id="7" dur="1000" fill="hold"/>
                                        <p:tgtEl>
                                          <p:spTgt spid="313347"/>
                                        </p:tgtEl>
                                        <p:attrNameLst>
                                          <p:attrName>ppt_x</p:attrName>
                                        </p:attrNameLst>
                                      </p:cBhvr>
                                      <p:tavLst>
                                        <p:tav tm="0">
                                          <p:val>
                                            <p:strVal val="0-#ppt_w/2"/>
                                          </p:val>
                                        </p:tav>
                                        <p:tav tm="100000">
                                          <p:val>
                                            <p:strVal val="#ppt_x"/>
                                          </p:val>
                                        </p:tav>
                                      </p:tavLst>
                                    </p:anim>
                                    <p:anim calcmode="lin" valueType="num">
                                      <p:cBhvr additive="base">
                                        <p:cTn id="8" dur="1000" fill="hold"/>
                                        <p:tgtEl>
                                          <p:spTgt spid="3133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8F7A51D3-639C-4038-9612-4A7F54817D02}" type="slidenum">
              <a:rPr lang="en-US" altLang="zh-CN"/>
              <a:pPr/>
              <a:t>42</a:t>
            </a:fld>
            <a:endParaRPr lang="en-US" altLang="zh-CN"/>
          </a:p>
        </p:txBody>
      </p:sp>
      <p:sp>
        <p:nvSpPr>
          <p:cNvPr id="315401" name="Rectangle 9"/>
          <p:cNvSpPr>
            <a:spLocks noGrp="1" noChangeArrowheads="1"/>
          </p:cNvSpPr>
          <p:nvPr>
            <p:ph type="title"/>
          </p:nvPr>
        </p:nvSpPr>
        <p:spPr/>
        <p:txBody>
          <a:bodyPr/>
          <a:lstStyle/>
          <a:p>
            <a:pPr algn="ctr"/>
            <a:r>
              <a:rPr lang="zh-CN" altLang="en-US"/>
              <a:t>几点说明</a:t>
            </a:r>
          </a:p>
        </p:txBody>
      </p:sp>
      <p:sp>
        <p:nvSpPr>
          <p:cNvPr id="315402" name="Rectangle 10"/>
          <p:cNvSpPr>
            <a:spLocks noGrp="1" noChangeArrowheads="1"/>
          </p:cNvSpPr>
          <p:nvPr>
            <p:ph type="body" idx="1"/>
          </p:nvPr>
        </p:nvSpPr>
        <p:spPr>
          <a:xfrm>
            <a:off x="323850" y="981075"/>
            <a:ext cx="8424863" cy="5327650"/>
          </a:xfrm>
        </p:spPr>
        <p:txBody>
          <a:bodyPr/>
          <a:lstStyle/>
          <a:p>
            <a:pPr>
              <a:lnSpc>
                <a:spcPct val="90000"/>
              </a:lnSpc>
            </a:pPr>
            <a:r>
              <a:rPr lang="zh-CN" altLang="en-US" dirty="0"/>
              <a:t>表示法</a:t>
            </a:r>
          </a:p>
          <a:p>
            <a:pPr>
              <a:lnSpc>
                <a:spcPct val="90000"/>
              </a:lnSpc>
            </a:pPr>
            <a:r>
              <a:rPr lang="zh-CN" altLang="en-US" dirty="0"/>
              <a:t>    ① 定义表示法</a:t>
            </a:r>
          </a:p>
          <a:p>
            <a:pPr>
              <a:lnSpc>
                <a:spcPct val="90000"/>
              </a:lnSpc>
            </a:pPr>
            <a:r>
              <a:rPr lang="zh-CN" altLang="en-US" dirty="0"/>
              <a:t>    ② 只用边表示法</a:t>
            </a:r>
          </a:p>
          <a:p>
            <a:pPr>
              <a:lnSpc>
                <a:spcPct val="90000"/>
              </a:lnSpc>
            </a:pPr>
            <a:r>
              <a:rPr lang="zh-CN" altLang="en-US" dirty="0"/>
              <a:t>    ③ 只用顶点表示法（在简单图上）</a:t>
            </a:r>
          </a:p>
          <a:p>
            <a:pPr>
              <a:lnSpc>
                <a:spcPct val="90000"/>
              </a:lnSpc>
            </a:pPr>
            <a:r>
              <a:rPr lang="zh-CN" altLang="en-US" dirty="0"/>
              <a:t>    ④ 混合表示法</a:t>
            </a:r>
          </a:p>
          <a:p>
            <a:pPr>
              <a:lnSpc>
                <a:spcPct val="90000"/>
              </a:lnSpc>
            </a:pPr>
            <a:r>
              <a:rPr lang="zh-CN" altLang="en-US" dirty="0">
                <a:solidFill>
                  <a:srgbClr val="A50021"/>
                </a:solidFill>
              </a:rPr>
              <a:t>环</a:t>
            </a:r>
            <a:r>
              <a:rPr lang="zh-CN" altLang="en-US" dirty="0">
                <a:latin typeface="Times New Roman" panose="02020603050405020304" pitchFamily="18" charset="0"/>
              </a:rPr>
              <a:t>（长为</a:t>
            </a:r>
            <a:r>
              <a:rPr lang="en-US" altLang="zh-CN" dirty="0">
                <a:latin typeface="Times New Roman" panose="02020603050405020304" pitchFamily="18" charset="0"/>
              </a:rPr>
              <a:t>1</a:t>
            </a:r>
            <a:r>
              <a:rPr lang="zh-CN" altLang="en-US" dirty="0">
                <a:latin typeface="Times New Roman" panose="02020603050405020304" pitchFamily="18" charset="0"/>
              </a:rPr>
              <a:t>的圈）的长度为</a:t>
            </a:r>
            <a:r>
              <a:rPr lang="en-US" altLang="zh-CN" dirty="0">
                <a:latin typeface="Times New Roman" panose="02020603050405020304" pitchFamily="18" charset="0"/>
              </a:rPr>
              <a:t>1</a:t>
            </a:r>
            <a:r>
              <a:rPr lang="zh-CN" altLang="en-US" dirty="0">
                <a:latin typeface="Times New Roman" panose="02020603050405020304" pitchFamily="18" charset="0"/>
              </a:rPr>
              <a:t>，两条平行边构成的圈长度为</a:t>
            </a:r>
            <a:r>
              <a:rPr lang="en-US" altLang="zh-CN" dirty="0">
                <a:latin typeface="Times New Roman" panose="02020603050405020304" pitchFamily="18" charset="0"/>
              </a:rPr>
              <a:t>2</a:t>
            </a:r>
            <a:r>
              <a:rPr lang="zh-CN" altLang="en-US" dirty="0">
                <a:latin typeface="Times New Roman" panose="02020603050405020304" pitchFamily="18" charset="0"/>
              </a:rPr>
              <a:t>，无向简单图中，圈长</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，有向简单图中圈的长度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a:t>
            </a:r>
            <a:r>
              <a:rPr lang="en-US" altLang="zh-CN" dirty="0"/>
              <a:t> </a:t>
            </a:r>
          </a:p>
          <a:p>
            <a:pPr>
              <a:lnSpc>
                <a:spcPct val="90000"/>
              </a:lnSpc>
            </a:pPr>
            <a:r>
              <a:rPr lang="zh-CN" altLang="en-US" dirty="0">
                <a:latin typeface="Times New Roman" panose="02020603050405020304" pitchFamily="18" charset="0"/>
              </a:rPr>
              <a:t>不同的圈（以长度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的为例）</a:t>
            </a:r>
          </a:p>
          <a:p>
            <a:pPr>
              <a:lnSpc>
                <a:spcPct val="90000"/>
              </a:lnSpc>
            </a:pPr>
            <a:r>
              <a:rPr lang="zh-CN" altLang="en-US" dirty="0">
                <a:latin typeface="Times New Roman" panose="02020603050405020304" pitchFamily="18" charset="0"/>
              </a:rPr>
              <a:t>     ① 定义意义下</a:t>
            </a:r>
          </a:p>
          <a:p>
            <a:pPr>
              <a:lnSpc>
                <a:spcPct val="90000"/>
              </a:lnSpc>
            </a:pPr>
            <a:r>
              <a:rPr lang="zh-CN" altLang="en-US" dirty="0">
                <a:latin typeface="Times New Roman" panose="02020603050405020304" pitchFamily="18" charset="0"/>
              </a:rPr>
              <a:t>          有向图：图中长度为</a:t>
            </a:r>
            <a:r>
              <a:rPr lang="en-US" altLang="zh-CN" i="1" dirty="0">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）的圈，定义意义下为</a:t>
            </a:r>
            <a:r>
              <a:rPr lang="en-US" altLang="zh-CN" i="1" dirty="0">
                <a:latin typeface="Times New Roman" panose="02020603050405020304" pitchFamily="18" charset="0"/>
              </a:rPr>
              <a:t>l</a:t>
            </a:r>
            <a:r>
              <a:rPr lang="zh-CN" altLang="en-US" dirty="0">
                <a:latin typeface="Times New Roman" panose="02020603050405020304" pitchFamily="18" charset="0"/>
              </a:rPr>
              <a:t>个</a:t>
            </a:r>
          </a:p>
          <a:p>
            <a:pPr>
              <a:lnSpc>
                <a:spcPct val="90000"/>
              </a:lnSpc>
            </a:pPr>
            <a:r>
              <a:rPr lang="zh-CN" altLang="en-US" dirty="0">
                <a:latin typeface="Times New Roman" panose="02020603050405020304" pitchFamily="18" charset="0"/>
              </a:rPr>
              <a:t>          无向图：图中长度为</a:t>
            </a:r>
            <a:r>
              <a:rPr lang="en-US" altLang="zh-CN" i="1" dirty="0">
                <a:latin typeface="Times New Roman" panose="02020603050405020304" pitchFamily="18" charset="0"/>
              </a:rPr>
              <a:t>l</a:t>
            </a:r>
            <a:r>
              <a:rPr lang="zh-CN" altLang="en-US" dirty="0">
                <a:latin typeface="Times New Roman" panose="02020603050405020304" pitchFamily="18" charset="0"/>
              </a:rPr>
              <a:t>（</a:t>
            </a:r>
            <a:r>
              <a:rPr lang="en-US" altLang="zh-CN" i="1" dirty="0">
                <a:latin typeface="Times New Roman" panose="02020603050405020304" pitchFamily="18" charset="0"/>
              </a:rPr>
              <a:t>l</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a:t>
            </a:r>
            <a:r>
              <a:rPr lang="zh-CN" altLang="en-US" dirty="0">
                <a:latin typeface="Times New Roman" panose="02020603050405020304" pitchFamily="18" charset="0"/>
              </a:rPr>
              <a:t>）的圈，定义意义下为</a:t>
            </a:r>
            <a:r>
              <a:rPr lang="en-US" altLang="zh-CN" dirty="0">
                <a:latin typeface="Times New Roman" panose="02020603050405020304" pitchFamily="18" charset="0"/>
              </a:rPr>
              <a:t>2</a:t>
            </a:r>
            <a:r>
              <a:rPr lang="en-US" altLang="zh-CN" i="1" dirty="0">
                <a:latin typeface="Times New Roman" panose="02020603050405020304" pitchFamily="18" charset="0"/>
              </a:rPr>
              <a:t>l</a:t>
            </a:r>
            <a:r>
              <a:rPr lang="zh-CN" altLang="en-US" dirty="0">
                <a:latin typeface="Times New Roman" panose="02020603050405020304" pitchFamily="18" charset="0"/>
              </a:rPr>
              <a:t>个</a:t>
            </a:r>
          </a:p>
          <a:p>
            <a:pPr>
              <a:lnSpc>
                <a:spcPct val="90000"/>
              </a:lnSpc>
            </a:pPr>
            <a:r>
              <a:rPr lang="zh-CN" altLang="en-US" dirty="0">
                <a:latin typeface="Times New Roman" panose="02020603050405020304" pitchFamily="18" charset="0"/>
              </a:rPr>
              <a:t>      ② 同构意义下：长度相同的圈均为</a:t>
            </a:r>
            <a:r>
              <a:rPr lang="en-US" altLang="zh-CN" dirty="0">
                <a:latin typeface="Times New Roman" panose="02020603050405020304" pitchFamily="18" charset="0"/>
              </a:rPr>
              <a:t>1</a:t>
            </a:r>
            <a:r>
              <a:rPr lang="zh-CN" altLang="en-US" dirty="0">
                <a:latin typeface="Times New Roman" panose="02020603050405020304" pitchFamily="18" charset="0"/>
              </a:rPr>
              <a:t>个</a:t>
            </a:r>
          </a:p>
        </p:txBody>
      </p:sp>
      <p:sp>
        <p:nvSpPr>
          <p:cNvPr id="5" name="文本框 4">
            <a:extLst>
              <a:ext uri="{FF2B5EF4-FFF2-40B4-BE49-F238E27FC236}">
                <a16:creationId xmlns:a16="http://schemas.microsoft.com/office/drawing/2014/main" id="{EA4A4120-06AB-4C4F-8278-BEFC8D568F30}"/>
              </a:ext>
            </a:extLst>
          </p:cNvPr>
          <p:cNvSpPr txBox="1"/>
          <p:nvPr/>
        </p:nvSpPr>
        <p:spPr>
          <a:xfrm>
            <a:off x="6519408" y="5189130"/>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循环移位</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正反向</a:t>
            </a:r>
          </a:p>
        </p:txBody>
      </p:sp>
      <p:sp>
        <p:nvSpPr>
          <p:cNvPr id="7" name="文本框 6">
            <a:extLst>
              <a:ext uri="{FF2B5EF4-FFF2-40B4-BE49-F238E27FC236}">
                <a16:creationId xmlns:a16="http://schemas.microsoft.com/office/drawing/2014/main" id="{C718833D-63C0-45E3-A948-CD318EF95A4C}"/>
              </a:ext>
            </a:extLst>
          </p:cNvPr>
          <p:cNvSpPr txBox="1"/>
          <p:nvPr/>
        </p:nvSpPr>
        <p:spPr>
          <a:xfrm>
            <a:off x="6012160" y="4293096"/>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循环移位</a:t>
            </a:r>
          </a:p>
        </p:txBody>
      </p:sp>
    </p:spTree>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F6600A4-DC2F-4920-9792-2809BE3AA107}" type="slidenum">
              <a:rPr lang="en-US" altLang="zh-CN"/>
              <a:pPr/>
              <a:t>43</a:t>
            </a:fld>
            <a:endParaRPr lang="en-US" altLang="zh-CN"/>
          </a:p>
        </p:txBody>
      </p:sp>
      <p:sp>
        <p:nvSpPr>
          <p:cNvPr id="323594" name="Rectangle 10"/>
          <p:cNvSpPr>
            <a:spLocks noGrp="1" noChangeArrowheads="1"/>
          </p:cNvSpPr>
          <p:nvPr>
            <p:ph type="title"/>
          </p:nvPr>
        </p:nvSpPr>
        <p:spPr/>
        <p:txBody>
          <a:bodyPr/>
          <a:lstStyle/>
          <a:p>
            <a:pPr algn="ctr"/>
            <a:r>
              <a:rPr lang="zh-CN" altLang="en-US" dirty="0"/>
              <a:t>无向图的短程线与距离</a:t>
            </a:r>
          </a:p>
        </p:txBody>
      </p:sp>
      <p:sp>
        <p:nvSpPr>
          <p:cNvPr id="323595" name="Rectangle 11"/>
          <p:cNvSpPr>
            <a:spLocks noGrp="1" noChangeArrowheads="1"/>
          </p:cNvSpPr>
          <p:nvPr>
            <p:ph type="body" idx="1"/>
          </p:nvPr>
        </p:nvSpPr>
        <p:spPr>
          <a:xfrm>
            <a:off x="457200" y="1196975"/>
            <a:ext cx="8229600" cy="4525963"/>
          </a:xfrm>
        </p:spPr>
        <p:txBody>
          <a:bodyPr/>
          <a:lstStyle/>
          <a:p>
            <a:pPr marL="457200" indent="-457200"/>
            <a:r>
              <a:rPr lang="zh-CN" altLang="en-US" dirty="0">
                <a:latin typeface="Times New Roman" panose="02020603050405020304" pitchFamily="18" charset="0"/>
              </a:rPr>
              <a:t>顶点之间的连通关系：</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为无向图</a:t>
            </a:r>
          </a:p>
          <a:p>
            <a:pPr marL="457200" indent="-457200"/>
            <a:r>
              <a:rPr lang="zh-CN" altLang="en-US" dirty="0">
                <a:latin typeface="Times New Roman" panose="02020603050405020304" pitchFamily="18" charset="0"/>
              </a:rPr>
              <a:t>      ① 若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之间有通路，则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pPr marL="457200" indent="-457200"/>
            <a:r>
              <a:rPr lang="en-US" altLang="zh-CN" dirty="0">
                <a:latin typeface="Times New Roman" panose="02020603050405020304" pitchFamily="18" charset="0"/>
              </a:rPr>
              <a:t>      ②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是</a:t>
            </a:r>
            <a:r>
              <a:rPr lang="en-US" altLang="zh-CN" i="1" dirty="0">
                <a:latin typeface="Times New Roman" panose="02020603050405020304" pitchFamily="18" charset="0"/>
              </a:rPr>
              <a:t>V</a:t>
            </a:r>
            <a:r>
              <a:rPr lang="zh-CN" altLang="en-US" dirty="0">
                <a:latin typeface="Times New Roman" panose="02020603050405020304" pitchFamily="18" charset="0"/>
              </a:rPr>
              <a:t>上的等价关系 </a:t>
            </a:r>
            <a:r>
              <a:rPr lang="en-US" altLang="zh-CN" i="1" dirty="0">
                <a:latin typeface="Times New Roman" panose="02020603050405020304" pitchFamily="18" charset="0"/>
              </a:rPr>
              <a:t>R</a:t>
            </a:r>
            <a:r>
              <a:rPr lang="en-US" altLang="zh-CN" dirty="0">
                <a:latin typeface="Times New Roman" panose="02020603050405020304" pitchFamily="18" charset="0"/>
              </a:rPr>
              <a:t>={&lt;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&gt;| </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zh-CN" altLang="en-US" dirty="0">
                <a:latin typeface="Times New Roman" panose="02020603050405020304" pitchFamily="18" charset="0"/>
              </a:rPr>
              <a:t>且</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dirty="0">
                <a:latin typeface="Times New Roman" panose="02020603050405020304" pitchFamily="18" charset="0"/>
              </a:rPr>
              <a:t>} </a:t>
            </a:r>
          </a:p>
          <a:p>
            <a:r>
              <a:rPr lang="zh-CN" altLang="en-US" dirty="0">
                <a:latin typeface="Times New Roman" panose="02020603050405020304" pitchFamily="18" charset="0"/>
              </a:rPr>
              <a:t>短程线与距离 </a:t>
            </a:r>
          </a:p>
          <a:p>
            <a:r>
              <a:rPr lang="zh-CN" altLang="en-US" dirty="0">
                <a:latin typeface="Times New Roman" panose="02020603050405020304" pitchFamily="18" charset="0"/>
              </a:rPr>
              <a:t>      ① </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之间的</a:t>
            </a:r>
            <a:r>
              <a:rPr lang="zh-CN" altLang="en-US" dirty="0">
                <a:solidFill>
                  <a:srgbClr val="A50021"/>
                </a:solidFill>
                <a:latin typeface="Times New Roman" panose="02020603050405020304" pitchFamily="18" charset="0"/>
              </a:rPr>
              <a:t>短程线</a:t>
            </a:r>
            <a:r>
              <a:rPr lang="zh-CN" altLang="en-US"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之间长度最短的通路</a:t>
            </a:r>
          </a:p>
          <a:p>
            <a:r>
              <a:rPr lang="zh-CN" altLang="en-US" dirty="0">
                <a:latin typeface="Times New Roman" panose="02020603050405020304" pitchFamily="18" charset="0"/>
              </a:rPr>
              <a:t>      ② </a:t>
            </a:r>
            <a:r>
              <a:rPr lang="en-US" altLang="zh-CN" i="1" dirty="0">
                <a:latin typeface="Times New Roman" panose="02020603050405020304" pitchFamily="18" charset="0"/>
              </a:rPr>
              <a:t>u</a:t>
            </a:r>
            <a:r>
              <a:rPr lang="zh-CN" altLang="en-US" dirty="0">
                <a:latin typeface="Times New Roman" panose="02020603050405020304" pitchFamily="18" charset="0"/>
              </a:rPr>
              <a:t>与</a:t>
            </a:r>
            <a:r>
              <a:rPr lang="en-US" altLang="zh-CN" i="1" dirty="0">
                <a:latin typeface="Times New Roman" panose="02020603050405020304" pitchFamily="18" charset="0"/>
              </a:rPr>
              <a:t>v</a:t>
            </a:r>
            <a:r>
              <a:rPr lang="zh-CN" altLang="en-US" dirty="0">
                <a:latin typeface="Times New Roman" panose="02020603050405020304" pitchFamily="18" charset="0"/>
              </a:rPr>
              <a:t>之间的</a:t>
            </a:r>
            <a:r>
              <a:rPr lang="zh-CN" altLang="en-US" dirty="0">
                <a:solidFill>
                  <a:srgbClr val="A50021"/>
                </a:solidFill>
                <a:latin typeface="Times New Roman" panose="02020603050405020304" pitchFamily="18" charset="0"/>
              </a:rPr>
              <a:t>距离</a:t>
            </a:r>
            <a:r>
              <a:rPr lang="zh-CN" altLang="en-US"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短程线的长度</a:t>
            </a:r>
          </a:p>
          <a:p>
            <a:r>
              <a:rPr lang="zh-CN" altLang="en-US" dirty="0">
                <a:latin typeface="Times New Roman" panose="02020603050405020304" pitchFamily="18" charset="0"/>
              </a:rPr>
              <a:t>      ③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的性质：</a:t>
            </a:r>
            <a:endParaRPr lang="zh-CN" altLang="en-US" i="1" dirty="0">
              <a:latin typeface="Times New Roman" panose="02020603050405020304" pitchFamily="18" charset="0"/>
            </a:endParaRPr>
          </a:p>
          <a:p>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r>
              <a:rPr lang="zh-CN" altLang="en-US" i="1"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)=0</a:t>
            </a:r>
          </a:p>
          <a:p>
            <a:r>
              <a:rPr lang="zh-CN" altLang="en-US" i="1" dirty="0">
                <a:latin typeface="Times New Roman" panose="02020603050405020304" pitchFamily="18" charset="0"/>
              </a:rPr>
              <a:t>           </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zh-CN" altLang="en-US" dirty="0">
                <a:latin typeface="Times New Roman" panose="02020603050405020304" pitchFamily="18" charset="0"/>
              </a:rPr>
              <a:t>时</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endParaRPr lang="en-US" altLang="zh-CN" i="1" dirty="0">
              <a:latin typeface="Times New Roman" panose="02020603050405020304" pitchFamily="18" charset="0"/>
            </a:endParaRPr>
          </a:p>
          <a:p>
            <a:r>
              <a:rPr lang="en-US" altLang="zh-CN" i="1" dirty="0">
                <a:latin typeface="Times New Roman" panose="02020603050405020304" pitchFamily="18" charset="0"/>
              </a:rPr>
              <a:t>           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u</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i="1" dirty="0">
                <a:latin typeface="Times New Roman" panose="02020603050405020304" pitchFamily="18" charset="0"/>
              </a:rPr>
              <a:t>           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rPr>
              <a:t>,</a:t>
            </a:r>
            <a:r>
              <a:rPr lang="en-US" altLang="zh-CN" i="1" dirty="0" err="1">
                <a:latin typeface="Times New Roman" panose="02020603050405020304" pitchFamily="18" charset="0"/>
              </a:rPr>
              <a:t>w</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w</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62E56B22-5393-49F5-A1AB-0098B459B44A}"/>
              </a:ext>
            </a:extLst>
          </p:cNvPr>
          <p:cNvSpPr txBox="1"/>
          <p:nvPr/>
        </p:nvSpPr>
        <p:spPr>
          <a:xfrm>
            <a:off x="3422004" y="3789040"/>
            <a:ext cx="2808313"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最短路（最少跳数）</a:t>
            </a:r>
          </a:p>
        </p:txBody>
      </p:sp>
      <p:sp>
        <p:nvSpPr>
          <p:cNvPr id="7" name="文本框 6">
            <a:extLst>
              <a:ext uri="{FF2B5EF4-FFF2-40B4-BE49-F238E27FC236}">
                <a16:creationId xmlns:a16="http://schemas.microsoft.com/office/drawing/2014/main" id="{F8BF2884-3A32-4B13-936F-CE9A23B0B5B9}"/>
              </a:ext>
            </a:extLst>
          </p:cNvPr>
          <p:cNvSpPr txBox="1"/>
          <p:nvPr/>
        </p:nvSpPr>
        <p:spPr>
          <a:xfrm>
            <a:off x="3707905" y="5661248"/>
            <a:ext cx="201622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仅无向图满足</a:t>
            </a:r>
          </a:p>
        </p:txBody>
      </p:sp>
      <p:sp>
        <p:nvSpPr>
          <p:cNvPr id="8" name="文本框 7">
            <a:extLst>
              <a:ext uri="{FF2B5EF4-FFF2-40B4-BE49-F238E27FC236}">
                <a16:creationId xmlns:a16="http://schemas.microsoft.com/office/drawing/2014/main" id="{E5ED08A8-790C-4A6E-829B-28E52EF30F28}"/>
              </a:ext>
            </a:extLst>
          </p:cNvPr>
          <p:cNvSpPr txBox="1"/>
          <p:nvPr/>
        </p:nvSpPr>
        <p:spPr>
          <a:xfrm>
            <a:off x="4072211" y="6084091"/>
            <a:ext cx="150790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三角不等式</a:t>
            </a:r>
          </a:p>
        </p:txBody>
      </p:sp>
      <p:sp>
        <p:nvSpPr>
          <p:cNvPr id="20" name="文本框 19">
            <a:extLst>
              <a:ext uri="{FF2B5EF4-FFF2-40B4-BE49-F238E27FC236}">
                <a16:creationId xmlns:a16="http://schemas.microsoft.com/office/drawing/2014/main" id="{1481D03C-B618-4F74-8F57-1269E5804543}"/>
              </a:ext>
            </a:extLst>
          </p:cNvPr>
          <p:cNvSpPr txBox="1"/>
          <p:nvPr/>
        </p:nvSpPr>
        <p:spPr>
          <a:xfrm>
            <a:off x="7164288" y="2132856"/>
            <a:ext cx="129295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可达关系</a:t>
            </a:r>
          </a:p>
        </p:txBody>
      </p:sp>
    </p:spTree>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975DE00-97A1-49D9-BB16-6504BDD2B50A}" type="slidenum">
              <a:rPr lang="en-US" altLang="zh-CN"/>
              <a:pPr/>
              <a:t>44</a:t>
            </a:fld>
            <a:endParaRPr lang="en-US" altLang="zh-CN"/>
          </a:p>
        </p:txBody>
      </p:sp>
      <p:sp>
        <p:nvSpPr>
          <p:cNvPr id="335881" name="Rectangle 9"/>
          <p:cNvSpPr>
            <a:spLocks noGrp="1" noChangeArrowheads="1"/>
          </p:cNvSpPr>
          <p:nvPr>
            <p:ph type="title"/>
          </p:nvPr>
        </p:nvSpPr>
        <p:spPr/>
        <p:txBody>
          <a:bodyPr/>
          <a:lstStyle/>
          <a:p>
            <a:pPr algn="ctr"/>
            <a:r>
              <a:rPr lang="zh-CN" altLang="en-US" dirty="0">
                <a:latin typeface="Times New Roman" panose="02020603050405020304" pitchFamily="18" charset="0"/>
              </a:rPr>
              <a:t>有向图的可达性</a:t>
            </a:r>
          </a:p>
        </p:txBody>
      </p:sp>
      <p:sp>
        <p:nvSpPr>
          <p:cNvPr id="335882" name="Rectangle 10"/>
          <p:cNvSpPr>
            <a:spLocks noGrp="1" noChangeArrowheads="1"/>
          </p:cNvSpPr>
          <p:nvPr>
            <p:ph type="body" idx="1"/>
          </p:nvPr>
        </p:nvSpPr>
        <p:spPr>
          <a:xfrm>
            <a:off x="45720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14.30</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endParaRPr lang="zh-CN" altLang="en-US" i="1" dirty="0">
              <a:latin typeface="Times New Roman" panose="02020603050405020304" pitchFamily="18" charset="0"/>
            </a:endParaRPr>
          </a:p>
          <a:p>
            <a:pPr marL="0" indent="0"/>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a:solidFill>
                  <a:srgbClr val="A50021"/>
                </a:solidFill>
                <a:latin typeface="Times New Roman" panose="02020603050405020304" pitchFamily="18" charset="0"/>
              </a:rPr>
              <a:t>v</a:t>
            </a:r>
            <a:r>
              <a:rPr lang="en-US" altLang="zh-CN" i="1" baseline="-25000" dirty="0">
                <a:solidFill>
                  <a:srgbClr val="A50021"/>
                </a:solidFill>
                <a:latin typeface="Times New Roman" panose="02020603050405020304" pitchFamily="18" charset="0"/>
              </a:rPr>
              <a:t>i </a:t>
            </a:r>
            <a:r>
              <a:rPr lang="zh-CN" altLang="en-US" dirty="0">
                <a:solidFill>
                  <a:srgbClr val="A50021"/>
                </a:solidFill>
                <a:latin typeface="Times New Roman" panose="02020603050405020304" pitchFamily="18" charset="0"/>
              </a:rPr>
              <a:t>可达 </a:t>
            </a:r>
            <a:r>
              <a:rPr lang="en-US" altLang="zh-CN" i="1" dirty="0" err="1">
                <a:solidFill>
                  <a:srgbClr val="A50021"/>
                </a:solidFill>
                <a:latin typeface="Times New Roman" panose="02020603050405020304" pitchFamily="18" charset="0"/>
              </a:rPr>
              <a:t>v</a:t>
            </a:r>
            <a:r>
              <a:rPr lang="en-US" altLang="zh-CN" i="1" baseline="-25000" dirty="0" err="1">
                <a:solidFill>
                  <a:srgbClr val="A50021"/>
                </a:solidFill>
                <a:latin typeface="Times New Roman" panose="02020603050405020304" pitchFamily="18" charset="0"/>
              </a:rPr>
              <a:t>j</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有通路</a:t>
            </a:r>
            <a:endParaRPr lang="zh-CN" altLang="en-US" i="1" dirty="0">
              <a:latin typeface="Times New Roman" panose="02020603050405020304" pitchFamily="18" charset="0"/>
            </a:endParaRPr>
          </a:p>
          <a:p>
            <a:pPr marL="0" indent="0"/>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相互可达）</a:t>
            </a:r>
          </a:p>
          <a:p>
            <a:pPr marL="0" indent="0">
              <a:spcBef>
                <a:spcPct val="50000"/>
              </a:spcBef>
            </a:pPr>
            <a:r>
              <a:rPr lang="zh-CN" altLang="en-US" dirty="0">
                <a:latin typeface="Times New Roman" panose="02020603050405020304" pitchFamily="18" charset="0"/>
              </a:rPr>
              <a:t>性质</a:t>
            </a:r>
          </a:p>
          <a:p>
            <a:pPr marL="0" indent="0"/>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具有自反性</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en-US" altLang="zh-CN" dirty="0">
                <a:latin typeface="Times New Roman" panose="02020603050405020304" pitchFamily="18" charset="0"/>
                <a:sym typeface="Symbol" panose="05050102010706020507" pitchFamily="18" charset="2"/>
              </a:rPr>
              <a:t>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dirty="0">
                <a:latin typeface="Times New Roman" panose="02020603050405020304" pitchFamily="18" charset="0"/>
              </a:rPr>
              <a:t>)</a:t>
            </a:r>
            <a:r>
              <a:rPr lang="zh-CN" altLang="en-US" dirty="0">
                <a:latin typeface="Times New Roman" panose="02020603050405020304" pitchFamily="18" charset="0"/>
              </a:rPr>
              <a:t>、传递性</a:t>
            </a:r>
          </a:p>
          <a:p>
            <a:pPr marL="0" indent="0"/>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具有自反性、对称性、传递性 </a:t>
            </a:r>
          </a:p>
          <a:p>
            <a:pPr marL="0" indent="0">
              <a:spcBef>
                <a:spcPct val="60000"/>
              </a:spcBef>
            </a:pP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的短程线与距离类似于无向图中，只需注意距离表示法的不同</a:t>
            </a:r>
          </a:p>
          <a:p>
            <a:pPr marL="0" indent="0"/>
            <a:r>
              <a:rPr lang="en-US" altLang="zh-CN" dirty="0">
                <a:latin typeface="Times New Roman" panose="02020603050405020304" pitchFamily="18" charset="0"/>
              </a:rPr>
              <a:t>(</a:t>
            </a:r>
            <a:r>
              <a:rPr lang="zh-CN" altLang="en-US" dirty="0">
                <a:latin typeface="Times New Roman" panose="02020603050405020304" pitchFamily="18" charset="0"/>
              </a:rPr>
              <a:t>无向图中</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a:t>
            </a:r>
            <a:r>
              <a:rPr lang="zh-CN" altLang="en-US" dirty="0">
                <a:latin typeface="Times New Roman" panose="02020603050405020304" pitchFamily="18" charset="0"/>
              </a:rPr>
              <a:t>，有向图中</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&gt;) </a:t>
            </a:r>
            <a:r>
              <a:rPr lang="zh-CN" altLang="en-US" dirty="0">
                <a:latin typeface="Times New Roman" panose="02020603050405020304" pitchFamily="18" charset="0"/>
              </a:rPr>
              <a:t>及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a:latin typeface="Times New Roman" panose="02020603050405020304" pitchFamily="18" charset="0"/>
              </a:rPr>
              <a:t>&gt;</a:t>
            </a:r>
            <a:r>
              <a:rPr lang="zh-CN" altLang="en-US" dirty="0">
                <a:latin typeface="Times New Roman" panose="02020603050405020304" pitchFamily="18" charset="0"/>
              </a:rPr>
              <a:t>无对称性</a:t>
            </a:r>
          </a:p>
        </p:txBody>
      </p:sp>
    </p:spTree>
    <p:extLst>
      <p:ext uri="{BB962C8B-B14F-4D97-AF65-F5344CB8AC3E}">
        <p14:creationId xmlns:p14="http://schemas.microsoft.com/office/powerpoint/2010/main" val="1140426157"/>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452869E-D20B-4D4C-B870-2AEE00E8E02B}" type="slidenum">
              <a:rPr lang="en-US" altLang="zh-CN"/>
              <a:pPr/>
              <a:t>45</a:t>
            </a:fld>
            <a:endParaRPr lang="en-US" altLang="zh-CN"/>
          </a:p>
        </p:txBody>
      </p:sp>
      <p:sp>
        <p:nvSpPr>
          <p:cNvPr id="319495" name="Rectangle 7"/>
          <p:cNvSpPr>
            <a:spLocks noGrp="1" noChangeArrowheads="1"/>
          </p:cNvSpPr>
          <p:nvPr>
            <p:ph type="title"/>
          </p:nvPr>
        </p:nvSpPr>
        <p:spPr/>
        <p:txBody>
          <a:bodyPr/>
          <a:lstStyle/>
          <a:p>
            <a:pPr algn="ctr"/>
            <a:r>
              <a:rPr lang="zh-CN" altLang="en-US">
                <a:latin typeface="Times New Roman" panose="02020603050405020304" pitchFamily="18" charset="0"/>
              </a:rPr>
              <a:t>通路与回路的长度</a:t>
            </a:r>
          </a:p>
        </p:txBody>
      </p:sp>
      <p:sp>
        <p:nvSpPr>
          <p:cNvPr id="319496" name="Rectangle 8"/>
          <p:cNvSpPr>
            <a:spLocks noGrp="1" noChangeArrowheads="1"/>
          </p:cNvSpPr>
          <p:nvPr>
            <p:ph type="body" idx="1"/>
          </p:nvPr>
        </p:nvSpPr>
        <p:spPr>
          <a:xfrm>
            <a:off x="395288" y="1196975"/>
            <a:ext cx="8229600" cy="4525963"/>
          </a:xfrm>
        </p:spPr>
        <p:txBody>
          <a:bodyPr/>
          <a:lstStyle/>
          <a:p>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14.5</a:t>
            </a:r>
            <a:r>
              <a:rPr lang="en-US" altLang="zh-CN" dirty="0">
                <a:latin typeface="Times New Roman" panose="02020603050405020304" pitchFamily="18" charset="0"/>
              </a:rPr>
              <a:t>  </a:t>
            </a:r>
            <a:r>
              <a:rPr lang="zh-CN" altLang="en-US" dirty="0">
                <a:latin typeface="Times New Roman" panose="02020603050405020304" pitchFamily="18" charset="0"/>
              </a:rPr>
              <a:t>在</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中，若从顶点</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）存在通路，</a:t>
            </a:r>
          </a:p>
          <a:p>
            <a:r>
              <a:rPr lang="zh-CN" altLang="en-US" dirty="0">
                <a:latin typeface="Times New Roman" panose="02020603050405020304" pitchFamily="18" charset="0"/>
              </a:rPr>
              <a:t>则从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存在长度小于或等于</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的通路</a:t>
            </a:r>
            <a:r>
              <a:rPr lang="en-US" altLang="zh-CN" dirty="0">
                <a:latin typeface="Times New Roman" panose="02020603050405020304" pitchFamily="18" charset="0"/>
              </a:rPr>
              <a:t>.</a:t>
            </a:r>
          </a:p>
          <a:p>
            <a:pPr>
              <a:spcBef>
                <a:spcPct val="50000"/>
              </a:spcBef>
            </a:pPr>
            <a:r>
              <a:rPr lang="zh-CN" altLang="en-US" dirty="0">
                <a:solidFill>
                  <a:srgbClr val="A50021"/>
                </a:solidFill>
                <a:latin typeface="Times New Roman" panose="02020603050405020304" pitchFamily="18" charset="0"/>
              </a:rPr>
              <a:t>推论</a:t>
            </a:r>
            <a:r>
              <a:rPr lang="zh-CN" altLang="en-US" dirty="0">
                <a:latin typeface="Times New Roman" panose="02020603050405020304" pitchFamily="18" charset="0"/>
              </a:rPr>
              <a:t>  在 </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中，若从顶点</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zh-CN" altLang="en-US" dirty="0">
                <a:latin typeface="Times New Roman" panose="02020603050405020304" pitchFamily="18" charset="0"/>
              </a:rPr>
              <a:t>）存在通路，则</a:t>
            </a:r>
          </a:p>
          <a:p>
            <a:r>
              <a:rPr lang="zh-CN" altLang="en-US" dirty="0">
                <a:latin typeface="Times New Roman" panose="02020603050405020304" pitchFamily="18" charset="0"/>
              </a:rPr>
              <a:t>从</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存在长度小于或等于</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的初级通路（路径）</a:t>
            </a:r>
            <a:r>
              <a:rPr lang="en-US" altLang="zh-CN" dirty="0">
                <a:latin typeface="Times New Roman" panose="02020603050405020304" pitchFamily="18" charset="0"/>
              </a:rPr>
              <a:t>.</a:t>
            </a:r>
          </a:p>
          <a:p>
            <a:pPr>
              <a:spcBef>
                <a:spcPct val="50000"/>
              </a:spcBef>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14.6</a:t>
            </a:r>
            <a:r>
              <a:rPr lang="en-US" altLang="zh-CN" dirty="0">
                <a:latin typeface="Times New Roman" panose="02020603050405020304" pitchFamily="18" charset="0"/>
              </a:rPr>
              <a:t>  </a:t>
            </a:r>
            <a:r>
              <a:rPr lang="zh-CN" altLang="en-US" dirty="0">
                <a:latin typeface="Times New Roman" panose="02020603050405020304" pitchFamily="18" charset="0"/>
              </a:rPr>
              <a:t>在一个</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中，若存在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到自身的回路，则一</a:t>
            </a:r>
          </a:p>
          <a:p>
            <a:r>
              <a:rPr lang="zh-CN" altLang="en-US" dirty="0">
                <a:latin typeface="Times New Roman" panose="02020603050405020304" pitchFamily="18" charset="0"/>
              </a:rPr>
              <a:t>定存在</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到自身长度小于或等于 </a:t>
            </a:r>
            <a:r>
              <a:rPr lang="en-US" altLang="zh-CN" i="1" dirty="0">
                <a:latin typeface="Times New Roman" panose="02020603050405020304" pitchFamily="18" charset="0"/>
              </a:rPr>
              <a:t>n </a:t>
            </a:r>
            <a:r>
              <a:rPr lang="zh-CN" altLang="en-US" dirty="0">
                <a:latin typeface="Times New Roman" panose="02020603050405020304" pitchFamily="18" charset="0"/>
              </a:rPr>
              <a:t>的回路</a:t>
            </a:r>
            <a:r>
              <a:rPr lang="en-US" altLang="zh-CN" dirty="0">
                <a:latin typeface="Times New Roman" panose="02020603050405020304" pitchFamily="18" charset="0"/>
              </a:rPr>
              <a:t>.</a:t>
            </a:r>
          </a:p>
          <a:p>
            <a:pPr>
              <a:spcBef>
                <a:spcPct val="55000"/>
              </a:spcBef>
            </a:pPr>
            <a:r>
              <a:rPr lang="zh-CN" altLang="en-US" dirty="0">
                <a:solidFill>
                  <a:srgbClr val="A50021"/>
                </a:solidFill>
                <a:latin typeface="Times New Roman" panose="02020603050405020304" pitchFamily="18" charset="0"/>
              </a:rPr>
              <a:t>推论</a:t>
            </a:r>
            <a:r>
              <a:rPr lang="zh-CN" altLang="en-US" dirty="0">
                <a:latin typeface="Times New Roman" panose="02020603050405020304" pitchFamily="18" charset="0"/>
              </a:rPr>
              <a:t>  在一个</a:t>
            </a:r>
            <a:r>
              <a:rPr lang="en-US" altLang="zh-CN" i="1" dirty="0">
                <a:latin typeface="Times New Roman" panose="02020603050405020304" pitchFamily="18" charset="0"/>
              </a:rPr>
              <a:t>n </a:t>
            </a:r>
            <a:r>
              <a:rPr lang="zh-CN" altLang="en-US" dirty="0">
                <a:latin typeface="Times New Roman" panose="02020603050405020304" pitchFamily="18" charset="0"/>
              </a:rPr>
              <a:t>阶图</a:t>
            </a:r>
            <a:r>
              <a:rPr lang="en-US" altLang="zh-CN" i="1" dirty="0">
                <a:latin typeface="Times New Roman" panose="02020603050405020304" pitchFamily="18" charset="0"/>
              </a:rPr>
              <a:t>G</a:t>
            </a:r>
            <a:r>
              <a:rPr lang="zh-CN" altLang="en-US" dirty="0">
                <a:latin typeface="Times New Roman" panose="02020603050405020304" pitchFamily="18" charset="0"/>
              </a:rPr>
              <a:t>中，若存在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到自身的简单回路，则一</a:t>
            </a:r>
          </a:p>
          <a:p>
            <a:r>
              <a:rPr lang="zh-CN" altLang="en-US" dirty="0">
                <a:latin typeface="Times New Roman" panose="02020603050405020304" pitchFamily="18" charset="0"/>
              </a:rPr>
              <a:t>定存在长度小于或等于</a:t>
            </a:r>
            <a:r>
              <a:rPr lang="en-US" altLang="zh-CN" i="1" dirty="0">
                <a:latin typeface="Times New Roman" panose="02020603050405020304" pitchFamily="18" charset="0"/>
              </a:rPr>
              <a:t>n </a:t>
            </a:r>
            <a:r>
              <a:rPr lang="zh-CN" altLang="en-US" dirty="0">
                <a:latin typeface="Times New Roman" panose="02020603050405020304" pitchFamily="18" charset="0"/>
              </a:rPr>
              <a:t>的初级回路</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583E8052-F565-4CD0-A59D-F140F02D052C}"/>
              </a:ext>
            </a:extLst>
          </p:cNvPr>
          <p:cNvSpPr txBox="1"/>
          <p:nvPr/>
        </p:nvSpPr>
        <p:spPr>
          <a:xfrm>
            <a:off x="1763688" y="6457890"/>
            <a:ext cx="738031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至多每个点经过一次</a:t>
            </a:r>
          </a:p>
        </p:txBody>
      </p:sp>
      <p:sp>
        <p:nvSpPr>
          <p:cNvPr id="7" name="文本框 6">
            <a:extLst>
              <a:ext uri="{FF2B5EF4-FFF2-40B4-BE49-F238E27FC236}">
                <a16:creationId xmlns:a16="http://schemas.microsoft.com/office/drawing/2014/main" id="{43FD0A13-CAFA-4878-A19C-BDDD6AB4416A}"/>
              </a:ext>
            </a:extLst>
          </p:cNvPr>
          <p:cNvSpPr txBox="1"/>
          <p:nvPr/>
        </p:nvSpPr>
        <p:spPr>
          <a:xfrm>
            <a:off x="0" y="6457890"/>
            <a:ext cx="7380312"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每次找一段连续的重复节点，删除旁路直至变成路径</a:t>
            </a:r>
          </a:p>
        </p:txBody>
      </p:sp>
    </p:spTree>
    <p:extLst>
      <p:ext uri="{BB962C8B-B14F-4D97-AF65-F5344CB8AC3E}">
        <p14:creationId xmlns:p14="http://schemas.microsoft.com/office/powerpoint/2010/main" val="4100575374"/>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2"/>
          </p:nvPr>
        </p:nvSpPr>
        <p:spPr/>
        <p:txBody>
          <a:bodyPr/>
          <a:lstStyle/>
          <a:p>
            <a:fld id="{116DB5AC-42F7-45A3-B223-E587F8725C02}" type="slidenum">
              <a:rPr lang="en-US" altLang="zh-CN"/>
              <a:pPr/>
              <a:t>46</a:t>
            </a:fld>
            <a:endParaRPr lang="en-US" altLang="zh-CN"/>
          </a:p>
        </p:txBody>
      </p:sp>
      <p:sp>
        <p:nvSpPr>
          <p:cNvPr id="356373" name="Rectangle 21"/>
          <p:cNvSpPr>
            <a:spLocks noChangeArrowheads="1"/>
          </p:cNvSpPr>
          <p:nvPr/>
        </p:nvSpPr>
        <p:spPr bwMode="auto">
          <a:xfrm>
            <a:off x="250825" y="4437063"/>
            <a:ext cx="81375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lnSpc>
                <a:spcPct val="120000"/>
              </a:lnSpc>
            </a:pPr>
            <a:r>
              <a:rPr lang="zh-CN" altLang="en-US" b="1">
                <a:solidFill>
                  <a:srgbClr val="A50021"/>
                </a:solidFill>
                <a:latin typeface="Times New Roman" panose="02020603050405020304" pitchFamily="18" charset="0"/>
                <a:cs typeface="Times New Roman" panose="02020603050405020304" pitchFamily="18" charset="0"/>
              </a:rPr>
              <a:t>推论  </a:t>
            </a:r>
            <a:r>
              <a:rPr lang="zh-CN" altLang="en-US" b="1">
                <a:latin typeface="Times New Roman" panose="02020603050405020304" pitchFamily="18" charset="0"/>
                <a:cs typeface="Times New Roman" panose="02020603050405020304" pitchFamily="18" charset="0"/>
              </a:rPr>
              <a:t>设</a:t>
            </a:r>
            <a:r>
              <a:rPr lang="en-US" altLang="zh-CN" b="1" i="1">
                <a:latin typeface="Times New Roman" panose="02020603050405020304" pitchFamily="18" charset="0"/>
                <a:cs typeface="Times New Roman" panose="02020603050405020304" pitchFamily="18" charset="0"/>
              </a:rPr>
              <a:t>B</a:t>
            </a:r>
            <a:r>
              <a:rPr lang="en-US" altLang="zh-CN" b="1" i="1" baseline="-30000">
                <a:latin typeface="Times New Roman" panose="02020603050405020304" pitchFamily="18" charset="0"/>
                <a:cs typeface="Times New Roman" panose="02020603050405020304" pitchFamily="18" charset="0"/>
              </a:rPr>
              <a:t>l</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baseline="30000">
                <a:latin typeface="Times New Roman" panose="02020603050405020304" pitchFamily="18" charset="0"/>
                <a:cs typeface="Times New Roman" panose="02020603050405020304" pitchFamily="18" charset="0"/>
              </a:rPr>
              <a:t>2</a:t>
            </a:r>
            <a:r>
              <a:rPr lang="en-US" altLang="zh-CN"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A</a:t>
            </a:r>
            <a:r>
              <a:rPr lang="en-US" altLang="zh-CN" b="1" i="1" baseline="30000">
                <a:latin typeface="Times New Roman" panose="02020603050405020304" pitchFamily="18" charset="0"/>
                <a:cs typeface="Times New Roman" panose="02020603050405020304" pitchFamily="18" charset="0"/>
              </a:rPr>
              <a:t>l</a:t>
            </a:r>
            <a:r>
              <a:rPr lang="zh-CN" altLang="en-US" b="1">
                <a:latin typeface="Times New Roman" panose="02020603050405020304" pitchFamily="18" charset="0"/>
                <a:cs typeface="Times New Roman" panose="02020603050405020304" pitchFamily="18" charset="0"/>
              </a:rPr>
              <a:t>（</a:t>
            </a:r>
            <a:r>
              <a:rPr lang="en-US" altLang="zh-CN" b="1" i="1">
                <a:latin typeface="Times New Roman" panose="02020603050405020304" pitchFamily="18" charset="0"/>
                <a:cs typeface="Times New Roman" panose="02020603050405020304" pitchFamily="18" charset="0"/>
              </a:rPr>
              <a:t>l</a:t>
            </a:r>
            <a:r>
              <a:rPr lang="en-US" altLang="zh-CN" b="1">
                <a:latin typeface="Times New Roman" panose="02020603050405020304" pitchFamily="18" charset="0"/>
                <a:cs typeface="Times New Roman" panose="02020603050405020304" pitchFamily="18" charset="0"/>
                <a:sym typeface="Symbol" panose="05050102010706020507" pitchFamily="18" charset="2"/>
              </a:rPr>
              <a:t></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sym typeface="Symbol" panose="05050102010706020507" pitchFamily="18" charset="2"/>
              </a:rPr>
              <a:t>），则 </a:t>
            </a:r>
          </a:p>
          <a:p>
            <a:pPr eaLnBrk="0" hangingPunct="0">
              <a:lnSpc>
                <a:spcPct val="120000"/>
              </a:lnSpc>
            </a:pPr>
            <a:r>
              <a:rPr lang="zh-CN" altLang="en-US" b="1">
                <a:latin typeface="Times New Roman" panose="02020603050405020304" pitchFamily="18" charset="0"/>
                <a:cs typeface="Times New Roman" panose="02020603050405020304" pitchFamily="18" charset="0"/>
                <a:sym typeface="Symbol" panose="05050102010706020507" pitchFamily="18" charset="2"/>
              </a:rPr>
              <a:t>       </a:t>
            </a:r>
            <a:r>
              <a:rPr lang="en-US" altLang="zh-CN" b="1" i="1">
                <a:latin typeface="Times New Roman" panose="02020603050405020304" pitchFamily="18" charset="0"/>
                <a:cs typeface="Times New Roman" panose="02020603050405020304" pitchFamily="18" charset="0"/>
                <a:sym typeface="Symbol" panose="05050102010706020507" pitchFamily="18" charset="2"/>
              </a:rPr>
              <a:t>B</a:t>
            </a:r>
            <a:r>
              <a:rPr lang="en-US" altLang="zh-CN" b="1" i="1" baseline="-30000">
                <a:latin typeface="Times New Roman" panose="02020603050405020304" pitchFamily="18" charset="0"/>
                <a:cs typeface="Times New Roman" panose="02020603050405020304" pitchFamily="18" charset="0"/>
                <a:sym typeface="Symbol" panose="05050102010706020507" pitchFamily="18" charset="2"/>
              </a:rPr>
              <a:t>l</a:t>
            </a:r>
            <a:r>
              <a:rPr lang="zh-CN" altLang="en-US" b="1">
                <a:latin typeface="Times New Roman" panose="02020603050405020304" pitchFamily="18" charset="0"/>
                <a:cs typeface="Times New Roman" panose="02020603050405020304" pitchFamily="18" charset="0"/>
                <a:sym typeface="Symbol" panose="05050102010706020507" pitchFamily="18" charset="2"/>
              </a:rPr>
              <a:t>中元素</a:t>
            </a:r>
          </a:p>
        </p:txBody>
      </p:sp>
      <p:sp>
        <p:nvSpPr>
          <p:cNvPr id="356368" name="Rectangle 16"/>
          <p:cNvSpPr>
            <a:spLocks noChangeArrowheads="1"/>
          </p:cNvSpPr>
          <p:nvPr/>
        </p:nvSpPr>
        <p:spPr bwMode="auto">
          <a:xfrm>
            <a:off x="1906588" y="3068638"/>
            <a:ext cx="712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D</a:t>
            </a:r>
            <a:r>
              <a:rPr lang="zh-CN" altLang="en-US">
                <a:latin typeface="华文中宋" panose="02010600040101010101" pitchFamily="2" charset="-122"/>
                <a:ea typeface="华文中宋" panose="02010600040101010101" pitchFamily="2" charset="-122"/>
                <a:cs typeface="Times New Roman" panose="02020603050405020304" pitchFamily="18" charset="0"/>
              </a:rPr>
              <a:t>中长度为 </a:t>
            </a:r>
            <a:r>
              <a:rPr lang="en-US" altLang="zh-CN" b="1" i="1">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a:latin typeface="华文中宋" panose="02010600040101010101" pitchFamily="2" charset="-122"/>
                <a:ea typeface="华文中宋" panose="02010600040101010101" pitchFamily="2" charset="-122"/>
                <a:cs typeface="Times New Roman" panose="02020603050405020304" pitchFamily="18" charset="0"/>
              </a:rPr>
              <a:t>的通路总数，</a:t>
            </a:r>
          </a:p>
        </p:txBody>
      </p:sp>
      <p:graphicFrame>
        <p:nvGraphicFramePr>
          <p:cNvPr id="356364" name="Object 12"/>
          <p:cNvGraphicFramePr>
            <a:graphicFrameLocks noChangeAspect="1"/>
          </p:cNvGraphicFramePr>
          <p:nvPr/>
        </p:nvGraphicFramePr>
        <p:xfrm>
          <a:off x="900113" y="2070100"/>
          <a:ext cx="385762" cy="411163"/>
        </p:xfrm>
        <a:graphic>
          <a:graphicData uri="http://schemas.openxmlformats.org/presentationml/2006/ole">
            <mc:AlternateContent xmlns:mc="http://schemas.openxmlformats.org/markup-compatibility/2006">
              <mc:Choice xmlns:v="urn:schemas-microsoft-com:vml" Requires="v">
                <p:oleObj spid="_x0000_s357000" name="公式" r:id="rId4" imgW="241200" imgH="253800" progId="Equation.3">
                  <p:embed/>
                </p:oleObj>
              </mc:Choice>
              <mc:Fallback>
                <p:oleObj name="公式" r:id="rId4" imgW="241200" imgH="2538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2070100"/>
                        <a:ext cx="385762"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3" name="Object 11"/>
          <p:cNvGraphicFramePr>
            <a:graphicFrameLocks noChangeAspect="1"/>
          </p:cNvGraphicFramePr>
          <p:nvPr/>
        </p:nvGraphicFramePr>
        <p:xfrm>
          <a:off x="900113" y="2435225"/>
          <a:ext cx="533400" cy="547688"/>
        </p:xfrm>
        <a:graphic>
          <a:graphicData uri="http://schemas.openxmlformats.org/presentationml/2006/ole">
            <mc:AlternateContent xmlns:mc="http://schemas.openxmlformats.org/markup-compatibility/2006">
              <mc:Choice xmlns:v="urn:schemas-microsoft-com:vml" Requires="v">
                <p:oleObj spid="_x0000_s357001" name="公式" r:id="rId6" imgW="241200" imgH="241200" progId="Equation.3">
                  <p:embed/>
                </p:oleObj>
              </mc:Choice>
              <mc:Fallback>
                <p:oleObj name="公式" r:id="rId6" imgW="241200" imgH="2412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2435225"/>
                        <a:ext cx="533400"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2" name="Object 10"/>
          <p:cNvGraphicFramePr>
            <a:graphicFrameLocks noChangeAspect="1"/>
          </p:cNvGraphicFramePr>
          <p:nvPr/>
        </p:nvGraphicFramePr>
        <p:xfrm>
          <a:off x="863600" y="2952750"/>
          <a:ext cx="1044575" cy="795338"/>
        </p:xfrm>
        <a:graphic>
          <a:graphicData uri="http://schemas.openxmlformats.org/presentationml/2006/ole">
            <mc:AlternateContent xmlns:mc="http://schemas.openxmlformats.org/markup-compatibility/2006">
              <mc:Choice xmlns:v="urn:schemas-microsoft-com:vml" Requires="v">
                <p:oleObj spid="_x0000_s357002" name="公式" r:id="rId8" imgW="609480" imgH="457200" progId="Equation.3">
                  <p:embed/>
                </p:oleObj>
              </mc:Choice>
              <mc:Fallback>
                <p:oleObj name="公式" r:id="rId8" imgW="609480" imgH="45720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600" y="2952750"/>
                        <a:ext cx="1044575" cy="795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1" name="Object 9"/>
          <p:cNvGraphicFramePr>
            <a:graphicFrameLocks noChangeAspect="1"/>
          </p:cNvGraphicFramePr>
          <p:nvPr/>
        </p:nvGraphicFramePr>
        <p:xfrm>
          <a:off x="850900" y="3608388"/>
          <a:ext cx="841375" cy="828675"/>
        </p:xfrm>
        <a:graphic>
          <a:graphicData uri="http://schemas.openxmlformats.org/presentationml/2006/ole">
            <mc:AlternateContent xmlns:mc="http://schemas.openxmlformats.org/markup-compatibility/2006">
              <mc:Choice xmlns:v="urn:schemas-microsoft-com:vml" Requires="v">
                <p:oleObj spid="_x0000_s357003" name="公式" r:id="rId10" imgW="431640" imgH="431640" progId="Equation.3">
                  <p:embed/>
                </p:oleObj>
              </mc:Choice>
              <mc:Fallback>
                <p:oleObj name="公式" r:id="rId10" imgW="431640" imgH="431640" progId="Equation.3">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0900" y="3608388"/>
                        <a:ext cx="8413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60" name="Object 8"/>
          <p:cNvGraphicFramePr>
            <a:graphicFrameLocks noChangeAspect="1"/>
          </p:cNvGraphicFramePr>
          <p:nvPr/>
        </p:nvGraphicFramePr>
        <p:xfrm>
          <a:off x="2149475" y="4832350"/>
          <a:ext cx="884238" cy="671513"/>
        </p:xfrm>
        <a:graphic>
          <a:graphicData uri="http://schemas.openxmlformats.org/presentationml/2006/ole">
            <mc:AlternateContent xmlns:mc="http://schemas.openxmlformats.org/markup-compatibility/2006">
              <mc:Choice xmlns:v="urn:schemas-microsoft-com:vml" Requires="v">
                <p:oleObj spid="_x0000_s357004" name="公式" r:id="rId12" imgW="609480" imgH="457200" progId="Equation.3">
                  <p:embed/>
                </p:oleObj>
              </mc:Choice>
              <mc:Fallback>
                <p:oleObj name="公式" r:id="rId12" imgW="609480" imgH="45720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9475" y="4832350"/>
                        <a:ext cx="884238"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6359" name="Object 7"/>
          <p:cNvGraphicFramePr>
            <a:graphicFrameLocks noChangeAspect="1"/>
          </p:cNvGraphicFramePr>
          <p:nvPr/>
        </p:nvGraphicFramePr>
        <p:xfrm>
          <a:off x="863600" y="5410200"/>
          <a:ext cx="790575" cy="790575"/>
        </p:xfrm>
        <a:graphic>
          <a:graphicData uri="http://schemas.openxmlformats.org/presentationml/2006/ole">
            <mc:AlternateContent xmlns:mc="http://schemas.openxmlformats.org/markup-compatibility/2006">
              <mc:Choice xmlns:v="urn:schemas-microsoft-com:vml" Requires="v">
                <p:oleObj spid="_x0000_s357005" name="公式" r:id="rId14" imgW="431640" imgH="431640" progId="Equation.3">
                  <p:embed/>
                </p:oleObj>
              </mc:Choice>
              <mc:Fallback>
                <p:oleObj name="公式" r:id="rId14" imgW="431640" imgH="43164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3600" y="5410200"/>
                        <a:ext cx="79057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6365" name="Rectangle 13"/>
          <p:cNvSpPr>
            <a:spLocks noChangeArrowheads="1"/>
          </p:cNvSpPr>
          <p:nvPr/>
        </p:nvSpPr>
        <p:spPr bwMode="auto">
          <a:xfrm>
            <a:off x="323850" y="1121202"/>
            <a:ext cx="8137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5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solidFill>
                  <a:srgbClr val="A50021"/>
                </a:solidFill>
                <a:latin typeface="Times New Roman" panose="02020603050405020304" pitchFamily="18" charset="0"/>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 </a:t>
            </a:r>
            <a:r>
              <a:rPr lang="en-US" altLang="zh-CN" b="1" i="1" dirty="0">
                <a:latin typeface="Times New Roman" panose="02020603050405020304" pitchFamily="18" charset="0"/>
                <a:cs typeface="Times New Roman" panose="02020603050405020304" pitchFamily="18" charset="0"/>
              </a:rPr>
              <a:t>A</a:t>
            </a:r>
            <a:r>
              <a:rPr lang="en-US" altLang="zh-CN" b="1" dirty="0">
                <a:latin typeface="Times New Roman" panose="02020603050405020304" pitchFamily="18" charset="0"/>
                <a:cs typeface="Times New Roman" panose="02020603050405020304" pitchFamily="18" charset="0"/>
              </a:rPr>
              <a:t>=(</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ij</a:t>
            </a:r>
            <a:r>
              <a:rPr lang="en-US" altLang="zh-CN" b="1" dirty="0">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en-US" altLang="zh-CN" b="1" baseline="-25000" dirty="0" err="1">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为有向图 </a:t>
            </a:r>
            <a:r>
              <a:rPr lang="en-US" altLang="zh-CN" b="1" i="1" dirty="0">
                <a:latin typeface="Times New Roman" panose="02020603050405020304" pitchFamily="18" charset="0"/>
                <a:cs typeface="Times New Roman" panose="02020603050405020304" pitchFamily="18" charset="0"/>
              </a:rPr>
              <a:t>D </a:t>
            </a:r>
            <a:r>
              <a:rPr lang="zh-CN" altLang="en-US" b="1" dirty="0">
                <a:latin typeface="Times New Roman" panose="02020603050405020304" pitchFamily="18" charset="0"/>
                <a:cs typeface="Times New Roman" panose="02020603050405020304" pitchFamily="18" charset="0"/>
              </a:rPr>
              <a:t>的邻接矩阵</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为顶点集</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则 </a:t>
            </a:r>
            <a:r>
              <a:rPr lang="en-US" altLang="zh-CN" b="1" i="1" dirty="0">
                <a:latin typeface="Times New Roman" panose="02020603050405020304" pitchFamily="18" charset="0"/>
                <a:cs typeface="Times New Roman" panose="02020603050405020304" pitchFamily="18" charset="0"/>
              </a:rPr>
              <a:t>A </a:t>
            </a:r>
            <a:r>
              <a:rPr lang="zh-CN" altLang="en-US" b="1" dirty="0">
                <a:latin typeface="Times New Roman" panose="02020603050405020304" pitchFamily="18" charset="0"/>
                <a:cs typeface="Times New Roman" panose="02020603050405020304" pitchFamily="18" charset="0"/>
              </a:rPr>
              <a:t>的 </a:t>
            </a:r>
            <a:r>
              <a:rPr lang="en-US" altLang="zh-CN" b="1" i="1" dirty="0">
                <a:latin typeface="Times New Roman" panose="02020603050405020304" pitchFamily="18" charset="0"/>
                <a:cs typeface="Times New Roman" panose="02020603050405020304" pitchFamily="18" charset="0"/>
              </a:rPr>
              <a:t>l </a:t>
            </a:r>
            <a:r>
              <a:rPr lang="zh-CN" altLang="en-US" b="1" dirty="0">
                <a:latin typeface="Times New Roman" panose="02020603050405020304" pitchFamily="18" charset="0"/>
                <a:cs typeface="Times New Roman" panose="02020603050405020304" pitchFamily="18" charset="0"/>
              </a:rPr>
              <a:t>次幂 </a:t>
            </a:r>
            <a:r>
              <a:rPr lang="en-US" altLang="zh-CN" b="1" i="1" dirty="0">
                <a:latin typeface="Times New Roman" panose="02020603050405020304" pitchFamily="18" charset="0"/>
                <a:cs typeface="Times New Roman" panose="02020603050405020304" pitchFamily="18" charset="0"/>
              </a:rPr>
              <a:t>A</a:t>
            </a:r>
            <a:r>
              <a:rPr lang="en-US" altLang="zh-CN" b="1" i="1" baseline="30000"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a</a:t>
            </a:r>
            <a:r>
              <a:rPr lang="en-US" altLang="zh-CN" b="1" i="1" baseline="-25000" dirty="0" err="1">
                <a:latin typeface="Times New Roman" panose="02020603050405020304" pitchFamily="18" charset="0"/>
                <a:cs typeface="Times New Roman" panose="02020603050405020304" pitchFamily="18" charset="0"/>
              </a:rPr>
              <a:t>ij</a:t>
            </a:r>
            <a:r>
              <a:rPr lang="en-US" altLang="zh-CN" b="1" baseline="30000" dirty="0">
                <a:latin typeface="Times New Roman" panose="02020603050405020304" pitchFamily="18" charset="0"/>
                <a:cs typeface="Times New Roman" panose="02020603050405020304" pitchFamily="18" charset="0"/>
              </a:rPr>
              <a:t>(</a:t>
            </a:r>
            <a:r>
              <a:rPr lang="en-US" altLang="zh-CN" b="1" i="1" baseline="30000" dirty="0">
                <a:latin typeface="Times New Roman" panose="02020603050405020304" pitchFamily="18" charset="0"/>
                <a:cs typeface="Times New Roman" panose="02020603050405020304" pitchFamily="18" charset="0"/>
              </a:rPr>
              <a:t>l</a:t>
            </a:r>
            <a:r>
              <a:rPr lang="en-US" altLang="zh-CN" b="1" baseline="30000" dirty="0">
                <a:latin typeface="Times New Roman" panose="02020603050405020304" pitchFamily="18" charset="0"/>
                <a:cs typeface="Times New Roman" panose="02020603050405020304" pitchFamily="18" charset="0"/>
              </a:rPr>
              <a:t>)</a:t>
            </a:r>
            <a:r>
              <a:rPr lang="en-US" altLang="zh-CN" b="1" dirty="0">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en-US" altLang="zh-CN" b="1" baseline="-25000" dirty="0" err="1">
                <a:latin typeface="Times New Roman" panose="02020603050405020304" pitchFamily="18" charset="0"/>
                <a:cs typeface="Times New Roman" panose="02020603050405020304" pitchFamily="18" charset="0"/>
              </a:rPr>
              <a:t>×</a:t>
            </a:r>
            <a:r>
              <a:rPr lang="en-US" altLang="zh-CN" b="1" i="1" baseline="-25000" dirty="0" err="1">
                <a:latin typeface="Times New Roman" panose="02020603050405020304" pitchFamily="18" charset="0"/>
                <a:cs typeface="Times New Roman" panose="02020603050405020304" pitchFamily="18" charset="0"/>
              </a:rPr>
              <a:t>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l</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1"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cs typeface="Times New Roman" panose="02020603050405020304" pitchFamily="18" charset="0"/>
                <a:sym typeface="Symbol" panose="05050102010706020507" pitchFamily="18" charset="2"/>
              </a:rPr>
              <a:t>中元素</a:t>
            </a:r>
          </a:p>
        </p:txBody>
      </p:sp>
      <p:sp>
        <p:nvSpPr>
          <p:cNvPr id="356366" name="Rectangle 14"/>
          <p:cNvSpPr>
            <a:spLocks noChangeArrowheads="1"/>
          </p:cNvSpPr>
          <p:nvPr/>
        </p:nvSpPr>
        <p:spPr bwMode="auto">
          <a:xfrm>
            <a:off x="1476375" y="2060575"/>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dirty="0">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D</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中</a:t>
            </a:r>
            <a:r>
              <a:rPr lang="en-US" altLang="zh-CN" i="1" dirty="0">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dirty="0">
                <a:latin typeface="Times New Roman" panose="02020603050405020304" pitchFamily="18" charset="0"/>
                <a:ea typeface="华文中宋" panose="02010600040101010101" pitchFamily="2" charset="-122"/>
                <a:cs typeface="Times New Roman" panose="02020603050405020304" pitchFamily="18" charset="0"/>
              </a:rPr>
              <a:t>i </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到</a:t>
            </a:r>
            <a:r>
              <a:rPr lang="en-US" altLang="zh-CN" i="1" dirty="0" err="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dirty="0" err="1">
                <a:latin typeface="Times New Roman" panose="02020603050405020304" pitchFamily="18" charset="0"/>
                <a:ea typeface="华文中宋" panose="02010600040101010101" pitchFamily="2" charset="-122"/>
                <a:cs typeface="Times New Roman" panose="02020603050405020304" pitchFamily="18" charset="0"/>
              </a:rPr>
              <a:t>j</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长度为</a:t>
            </a:r>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 </a:t>
            </a:r>
            <a:r>
              <a:rPr lang="en-US" altLang="zh-CN" b="1" i="1" dirty="0">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dirty="0">
                <a:latin typeface="华文中宋" panose="02010600040101010101" pitchFamily="2" charset="-122"/>
                <a:ea typeface="华文中宋" panose="02010600040101010101" pitchFamily="2" charset="-122"/>
                <a:cs typeface="Times New Roman" panose="02020603050405020304" pitchFamily="18" charset="0"/>
              </a:rPr>
              <a:t>的通路数，其中</a:t>
            </a:r>
            <a:endParaRPr lang="zh-CN" altLang="en-US" dirty="0">
              <a:ea typeface="华文中宋" panose="02010600040101010101" pitchFamily="2" charset="-122"/>
              <a:cs typeface="Times New Roman" panose="02020603050405020304" pitchFamily="18" charset="0"/>
            </a:endParaRPr>
          </a:p>
        </p:txBody>
      </p:sp>
      <p:sp>
        <p:nvSpPr>
          <p:cNvPr id="356367" name="Rectangle 15"/>
          <p:cNvSpPr>
            <a:spLocks noChangeArrowheads="1"/>
          </p:cNvSpPr>
          <p:nvPr/>
        </p:nvSpPr>
        <p:spPr bwMode="auto">
          <a:xfrm>
            <a:off x="1476375" y="2492375"/>
            <a:ext cx="4595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为</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i="1" baseline="-30000">
                <a:latin typeface="Times New Roman" panose="02020603050405020304" pitchFamily="18" charset="0"/>
                <a:ea typeface="华文中宋" panose="02010600040101010101" pitchFamily="2" charset="-122"/>
                <a:cs typeface="Times New Roman" panose="02020603050405020304" pitchFamily="18" charset="0"/>
              </a:rPr>
              <a:t>i</a:t>
            </a:r>
            <a:r>
              <a:rPr lang="zh-CN" altLang="en-US">
                <a:latin typeface="华文中宋" panose="02010600040101010101" pitchFamily="2" charset="-122"/>
                <a:ea typeface="华文中宋" panose="02010600040101010101" pitchFamily="2" charset="-122"/>
                <a:cs typeface="Times New Roman" panose="02020603050405020304" pitchFamily="18" charset="0"/>
              </a:rPr>
              <a:t>到自身长度为 </a:t>
            </a:r>
            <a:r>
              <a:rPr lang="en-US" altLang="zh-CN" b="1" i="1">
                <a:latin typeface="Times New Roman" panose="02020603050405020304" pitchFamily="18" charset="0"/>
                <a:ea typeface="华文中宋" panose="02010600040101010101" pitchFamily="2" charset="-122"/>
                <a:cs typeface="Times New Roman" panose="02020603050405020304" pitchFamily="18" charset="0"/>
              </a:rPr>
              <a:t>l </a:t>
            </a:r>
            <a:r>
              <a:rPr lang="zh-CN" altLang="en-US">
                <a:latin typeface="华文中宋" panose="02010600040101010101" pitchFamily="2" charset="-122"/>
                <a:ea typeface="华文中宋" panose="02010600040101010101" pitchFamily="2" charset="-122"/>
                <a:cs typeface="Times New Roman" panose="02020603050405020304" pitchFamily="18" charset="0"/>
              </a:rPr>
              <a:t>的回路数，而</a:t>
            </a:r>
            <a:endParaRPr lang="zh-CN" altLang="en-US">
              <a:ea typeface="华文中宋" panose="02010600040101010101" pitchFamily="2" charset="-122"/>
              <a:cs typeface="Times New Roman" panose="02020603050405020304" pitchFamily="18" charset="0"/>
            </a:endParaRPr>
          </a:p>
        </p:txBody>
      </p:sp>
      <p:sp>
        <p:nvSpPr>
          <p:cNvPr id="356370" name="Rectangle 18"/>
          <p:cNvSpPr>
            <a:spLocks noChangeArrowheads="1"/>
          </p:cNvSpPr>
          <p:nvPr/>
        </p:nvSpPr>
        <p:spPr bwMode="auto">
          <a:xfrm>
            <a:off x="1619250" y="5516563"/>
            <a:ext cx="460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latin typeface="Times New Roman" panose="02020603050405020304" pitchFamily="18" charset="0"/>
                <a:cs typeface="Times New Roman" panose="02020603050405020304" pitchFamily="18" charset="0"/>
              </a:rPr>
              <a:t>为</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中长度小于或等于 </a:t>
            </a:r>
            <a:r>
              <a:rPr lang="en-US" altLang="zh-CN" b="1" i="1">
                <a:latin typeface="Times New Roman" panose="02020603050405020304" pitchFamily="18" charset="0"/>
                <a:cs typeface="Times New Roman" panose="02020603050405020304" pitchFamily="18" charset="0"/>
              </a:rPr>
              <a:t>l </a:t>
            </a:r>
            <a:r>
              <a:rPr lang="zh-CN" altLang="en-US" b="1">
                <a:latin typeface="Times New Roman" panose="02020603050405020304" pitchFamily="18" charset="0"/>
                <a:cs typeface="Times New Roman" panose="02020603050405020304" pitchFamily="18" charset="0"/>
              </a:rPr>
              <a:t>的回路数</a:t>
            </a:r>
          </a:p>
        </p:txBody>
      </p:sp>
      <p:sp>
        <p:nvSpPr>
          <p:cNvPr id="356371" name="Rectangle 19"/>
          <p:cNvSpPr>
            <a:spLocks noChangeArrowheads="1"/>
          </p:cNvSpPr>
          <p:nvPr/>
        </p:nvSpPr>
        <p:spPr bwMode="auto">
          <a:xfrm>
            <a:off x="2987675" y="4941888"/>
            <a:ext cx="475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b="1">
                <a:latin typeface="Times New Roman" panose="02020603050405020304" pitchFamily="18" charset="0"/>
                <a:cs typeface="Times New Roman" panose="02020603050405020304" pitchFamily="18" charset="0"/>
              </a:rPr>
              <a:t>为</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中长度小于或等于 </a:t>
            </a:r>
            <a:r>
              <a:rPr lang="en-US" altLang="zh-CN" b="1" i="1">
                <a:latin typeface="Times New Roman" panose="02020603050405020304" pitchFamily="18" charset="0"/>
                <a:cs typeface="Times New Roman" panose="02020603050405020304" pitchFamily="18" charset="0"/>
              </a:rPr>
              <a:t>l </a:t>
            </a:r>
            <a:r>
              <a:rPr lang="zh-CN" altLang="en-US" b="1">
                <a:latin typeface="Times New Roman" panose="02020603050405020304" pitchFamily="18" charset="0"/>
                <a:cs typeface="Times New Roman" panose="02020603050405020304" pitchFamily="18" charset="0"/>
              </a:rPr>
              <a:t>的通路数</a:t>
            </a:r>
            <a:r>
              <a:rPr lang="en-US" altLang="zh-CN" b="1">
                <a:latin typeface="Times New Roman" panose="02020603050405020304" pitchFamily="18" charset="0"/>
                <a:cs typeface="Times New Roman" panose="02020603050405020304" pitchFamily="18" charset="0"/>
              </a:rPr>
              <a:t>. </a:t>
            </a:r>
          </a:p>
        </p:txBody>
      </p:sp>
      <p:sp>
        <p:nvSpPr>
          <p:cNvPr id="356372" name="Rectangle 20"/>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dirty="0">
                <a:latin typeface="Times New Roman" panose="02020603050405020304" pitchFamily="18" charset="0"/>
              </a:rPr>
              <a:t>邻接矩阵与可达性</a:t>
            </a:r>
          </a:p>
        </p:txBody>
      </p:sp>
      <p:sp>
        <p:nvSpPr>
          <p:cNvPr id="356374" name="Rectangle 22"/>
          <p:cNvSpPr>
            <a:spLocks noChangeArrowheads="1"/>
          </p:cNvSpPr>
          <p:nvPr/>
        </p:nvSpPr>
        <p:spPr bwMode="auto">
          <a:xfrm>
            <a:off x="1619250" y="3692525"/>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Times New Roman" panose="02020603050405020304" pitchFamily="18" charset="0"/>
              </a:rPr>
              <a:t>为</a:t>
            </a:r>
            <a:r>
              <a:rPr lang="en-US" altLang="zh-CN" b="1" i="1">
                <a:latin typeface="Times New Roman" panose="02020603050405020304" pitchFamily="18" charset="0"/>
              </a:rPr>
              <a:t>D </a:t>
            </a:r>
            <a:r>
              <a:rPr lang="zh-CN" altLang="en-US" b="1">
                <a:latin typeface="Times New Roman" panose="02020603050405020304" pitchFamily="18" charset="0"/>
              </a:rPr>
              <a:t>中长度为 </a:t>
            </a:r>
            <a:r>
              <a:rPr lang="en-US" altLang="zh-CN" b="1" i="1">
                <a:latin typeface="Times New Roman" panose="02020603050405020304" pitchFamily="18" charset="0"/>
              </a:rPr>
              <a:t>l </a:t>
            </a:r>
            <a:r>
              <a:rPr lang="zh-CN" altLang="en-US" b="1">
                <a:latin typeface="Times New Roman" panose="02020603050405020304" pitchFamily="18" charset="0"/>
              </a:rPr>
              <a:t>的回路总数</a:t>
            </a:r>
            <a:r>
              <a:rPr lang="en-US" altLang="zh-CN" b="1">
                <a:latin typeface="Times New Roman" panose="02020603050405020304" pitchFamily="18" charset="0"/>
              </a:rPr>
              <a:t>.</a:t>
            </a:r>
            <a:r>
              <a:rPr lang="en-US" altLang="zh-CN">
                <a:latin typeface="Times New Roman" panose="02020603050405020304" pitchFamily="18" charset="0"/>
              </a:rPr>
              <a:t> </a:t>
            </a:r>
          </a:p>
        </p:txBody>
      </p:sp>
      <p:sp>
        <p:nvSpPr>
          <p:cNvPr id="18" name="文本框 17">
            <a:extLst>
              <a:ext uri="{FF2B5EF4-FFF2-40B4-BE49-F238E27FC236}">
                <a16:creationId xmlns:a16="http://schemas.microsoft.com/office/drawing/2014/main" id="{03974D9D-E44F-4BBF-9483-DFD0C994D953}"/>
              </a:ext>
            </a:extLst>
          </p:cNvPr>
          <p:cNvSpPr txBox="1"/>
          <p:nvPr/>
        </p:nvSpPr>
        <p:spPr>
          <a:xfrm>
            <a:off x="0" y="6150114"/>
            <a:ext cx="8820150"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两点间是否存在通路与</a:t>
            </a:r>
            <a:r>
              <a:rPr lang="en-US" altLang="zh-CN" sz="2000" i="1" dirty="0">
                <a:solidFill>
                  <a:srgbClr val="FF9900"/>
                </a:solidFill>
                <a:latin typeface="Times New Roman" panose="02020603050405020304" pitchFamily="18" charset="0"/>
              </a:rPr>
              <a:t>B</a:t>
            </a:r>
            <a:r>
              <a:rPr lang="en-US" altLang="zh-CN" sz="2000" i="1" baseline="-25000" dirty="0">
                <a:solidFill>
                  <a:srgbClr val="FF9900"/>
                </a:solidFill>
                <a:latin typeface="Times New Roman" panose="02020603050405020304" pitchFamily="18" charset="0"/>
              </a:rPr>
              <a:t>l</a:t>
            </a:r>
            <a:r>
              <a:rPr lang="zh-CN" altLang="en-US" sz="2000" dirty="0">
                <a:solidFill>
                  <a:srgbClr val="FF9900"/>
                </a:solidFill>
                <a:latin typeface="Times New Roman" panose="02020603050405020304" pitchFamily="18" charset="0"/>
              </a:rPr>
              <a:t>的关系？</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两点间若存在通路则最短路至多多少跳？</a:t>
            </a:r>
          </a:p>
        </p:txBody>
      </p:sp>
      <p:sp>
        <p:nvSpPr>
          <p:cNvPr id="20" name="文本框 19">
            <a:extLst>
              <a:ext uri="{FF2B5EF4-FFF2-40B4-BE49-F238E27FC236}">
                <a16:creationId xmlns:a16="http://schemas.microsoft.com/office/drawing/2014/main" id="{BFA00EC9-61BD-4C5C-88D6-3BC676265855}"/>
              </a:ext>
            </a:extLst>
          </p:cNvPr>
          <p:cNvSpPr txBox="1"/>
          <p:nvPr/>
        </p:nvSpPr>
        <p:spPr>
          <a:xfrm>
            <a:off x="5076056" y="6457890"/>
            <a:ext cx="406794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回忆传递闭包的求法、关系的复合</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7C571CCF-E101-4948-8F5E-80A0EFA60BC0}" type="slidenum">
              <a:rPr lang="en-US" altLang="zh-CN"/>
              <a:pPr/>
              <a:t>47</a:t>
            </a:fld>
            <a:endParaRPr lang="en-US" altLang="zh-CN"/>
          </a:p>
        </p:txBody>
      </p:sp>
      <p:sp>
        <p:nvSpPr>
          <p:cNvPr id="358408" name="Rectangle 8"/>
          <p:cNvSpPr>
            <a:spLocks noChangeArrowheads="1"/>
          </p:cNvSpPr>
          <p:nvPr/>
        </p:nvSpPr>
        <p:spPr bwMode="auto">
          <a:xfrm>
            <a:off x="468313" y="1315891"/>
            <a:ext cx="8497887" cy="182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zh-CN" altLang="en-US" b="1" dirty="0">
                <a:solidFill>
                  <a:srgbClr val="A50021"/>
                </a:solidFill>
                <a:latin typeface="Times New Roman" panose="02020603050405020304" pitchFamily="18" charset="0"/>
              </a:rPr>
              <a:t>例</a:t>
            </a:r>
            <a:r>
              <a:rPr lang="en-US" altLang="zh-CN" b="1" dirty="0">
                <a:solidFill>
                  <a:srgbClr val="A50021"/>
                </a:solidFill>
                <a:latin typeface="Times New Roman" panose="02020603050405020304" pitchFamily="18" charset="0"/>
              </a:rPr>
              <a:t>5</a:t>
            </a:r>
            <a:r>
              <a:rPr lang="en-US" altLang="zh-CN" b="1" dirty="0">
                <a:latin typeface="Times New Roman" panose="02020603050405020304" pitchFamily="18" charset="0"/>
              </a:rPr>
              <a:t>  </a:t>
            </a:r>
            <a:r>
              <a:rPr lang="zh-CN" altLang="en-US" b="1" dirty="0">
                <a:latin typeface="Times New Roman" panose="02020603050405020304" pitchFamily="18" charset="0"/>
              </a:rPr>
              <a:t>有向图</a:t>
            </a:r>
            <a:r>
              <a:rPr lang="en-US" altLang="zh-CN" b="1" i="1" dirty="0">
                <a:latin typeface="Times New Roman" panose="02020603050405020304" pitchFamily="18" charset="0"/>
              </a:rPr>
              <a:t>D</a:t>
            </a:r>
            <a:r>
              <a:rPr lang="zh-CN" altLang="en-US" b="1" dirty="0">
                <a:latin typeface="Times New Roman" panose="02020603050405020304" pitchFamily="18" charset="0"/>
              </a:rPr>
              <a:t>如图所示，求 </a:t>
            </a:r>
            <a:r>
              <a:rPr lang="en-US" altLang="zh-CN" b="1" i="1" dirty="0">
                <a:latin typeface="Times New Roman" panose="02020603050405020304" pitchFamily="18" charset="0"/>
              </a:rPr>
              <a:t>A</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2</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3</a:t>
            </a:r>
            <a:r>
              <a:rPr lang="en-US" altLang="zh-CN" b="1" dirty="0">
                <a:latin typeface="Times New Roman" panose="02020603050405020304" pitchFamily="18" charset="0"/>
              </a:rPr>
              <a:t>, </a:t>
            </a:r>
            <a:r>
              <a:rPr lang="en-US" altLang="zh-CN" b="1" i="1" dirty="0">
                <a:latin typeface="Times New Roman" panose="02020603050405020304" pitchFamily="18" charset="0"/>
              </a:rPr>
              <a:t>A</a:t>
            </a:r>
            <a:r>
              <a:rPr lang="en-US" altLang="zh-CN" b="1" baseline="30000" dirty="0">
                <a:latin typeface="Times New Roman" panose="02020603050405020304" pitchFamily="18" charset="0"/>
              </a:rPr>
              <a:t>4</a:t>
            </a:r>
            <a:r>
              <a:rPr lang="zh-CN" altLang="en-US" b="1" dirty="0">
                <a:latin typeface="Times New Roman" panose="02020603050405020304" pitchFamily="18" charset="0"/>
              </a:rPr>
              <a:t>，并回答诸问题：</a:t>
            </a:r>
          </a:p>
          <a:p>
            <a:pPr>
              <a:lnSpc>
                <a:spcPct val="120000"/>
              </a:lnSpc>
            </a:pPr>
            <a:r>
              <a:rPr lang="en-US" altLang="zh-CN" b="1" dirty="0">
                <a:latin typeface="Times New Roman" panose="02020603050405020304" pitchFamily="18" charset="0"/>
              </a:rPr>
              <a:t>(1) </a:t>
            </a:r>
            <a:r>
              <a:rPr lang="en-US" altLang="zh-CN" b="1" i="1" dirty="0">
                <a:latin typeface="Times New Roman" panose="02020603050405020304" pitchFamily="18" charset="0"/>
              </a:rPr>
              <a:t>D </a:t>
            </a:r>
            <a:r>
              <a:rPr lang="zh-CN" altLang="en-US" b="1" dirty="0">
                <a:latin typeface="Times New Roman" panose="02020603050405020304" pitchFamily="18" charset="0"/>
              </a:rPr>
              <a:t>中长度为</a:t>
            </a:r>
            <a:r>
              <a:rPr lang="en-US" altLang="zh-CN" b="1" dirty="0">
                <a:latin typeface="Times New Roman" panose="02020603050405020304" pitchFamily="18" charset="0"/>
              </a:rPr>
              <a:t>1, 2, 3, 4</a:t>
            </a:r>
            <a:r>
              <a:rPr lang="zh-CN" altLang="en-US" b="1" dirty="0">
                <a:latin typeface="Times New Roman" panose="02020603050405020304" pitchFamily="18" charset="0"/>
              </a:rPr>
              <a:t>的通路各有多少条？其中回路分别为多少条？</a:t>
            </a:r>
          </a:p>
          <a:p>
            <a:pPr>
              <a:lnSpc>
                <a:spcPct val="120000"/>
              </a:lnSpc>
            </a:pPr>
            <a:r>
              <a:rPr lang="en-US" altLang="zh-CN" b="1" dirty="0">
                <a:latin typeface="Times New Roman" panose="02020603050405020304" pitchFamily="18" charset="0"/>
              </a:rPr>
              <a:t>(2) </a:t>
            </a:r>
            <a:r>
              <a:rPr lang="en-US" altLang="zh-CN" b="1" i="1" dirty="0">
                <a:latin typeface="Times New Roman" panose="02020603050405020304" pitchFamily="18" charset="0"/>
              </a:rPr>
              <a:t>D </a:t>
            </a:r>
            <a:r>
              <a:rPr lang="zh-CN" altLang="en-US" b="1" dirty="0">
                <a:latin typeface="Times New Roman" panose="02020603050405020304" pitchFamily="18" charset="0"/>
              </a:rPr>
              <a:t>中长度小于或等于</a:t>
            </a:r>
            <a:r>
              <a:rPr lang="en-US" altLang="zh-CN" b="1" dirty="0">
                <a:latin typeface="Times New Roman" panose="02020603050405020304" pitchFamily="18" charset="0"/>
              </a:rPr>
              <a:t>4</a:t>
            </a:r>
            <a:r>
              <a:rPr lang="zh-CN" altLang="en-US" b="1" dirty="0">
                <a:latin typeface="Times New Roman" panose="02020603050405020304" pitchFamily="18" charset="0"/>
              </a:rPr>
              <a:t>的通路为多少条？其中有多少条回路？</a:t>
            </a:r>
          </a:p>
        </p:txBody>
      </p:sp>
      <p:pic>
        <p:nvPicPr>
          <p:cNvPr id="358409" name="Picture 9" descr="14-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3141663"/>
            <a:ext cx="3887787"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11"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a:t>
            </a: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D2B78DDD-80DF-40A4-ACFD-4B4D76ADB2B8}" type="slidenum">
              <a:rPr lang="en-US" altLang="zh-CN"/>
              <a:pPr/>
              <a:t>48</a:t>
            </a:fld>
            <a:endParaRPr lang="en-US" altLang="zh-CN"/>
          </a:p>
        </p:txBody>
      </p:sp>
      <p:sp>
        <p:nvSpPr>
          <p:cNvPr id="360456" name="Rectangle 8"/>
          <p:cNvSpPr>
            <a:spLocks noChangeArrowheads="1"/>
          </p:cNvSpPr>
          <p:nvPr/>
        </p:nvSpPr>
        <p:spPr bwMode="auto">
          <a:xfrm>
            <a:off x="0" y="2141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60455" name="Object 7"/>
          <p:cNvGraphicFramePr>
            <a:graphicFrameLocks noChangeAspect="1"/>
          </p:cNvGraphicFramePr>
          <p:nvPr/>
        </p:nvGraphicFramePr>
        <p:xfrm>
          <a:off x="1484313" y="927100"/>
          <a:ext cx="4953000" cy="3357563"/>
        </p:xfrm>
        <a:graphic>
          <a:graphicData uri="http://schemas.openxmlformats.org/presentationml/2006/ole">
            <mc:AlternateContent xmlns:mc="http://schemas.openxmlformats.org/markup-compatibility/2006">
              <mc:Choice xmlns:v="urn:schemas-microsoft-com:vml" Requires="v">
                <p:oleObj spid="_x0000_s360557" name="公式" r:id="rId4" imgW="2730240" imgH="1854000" progId="Equation.3">
                  <p:embed/>
                </p:oleObj>
              </mc:Choice>
              <mc:Fallback>
                <p:oleObj name="公式" r:id="rId4" imgW="2730240" imgH="18540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313" y="927100"/>
                        <a:ext cx="4953000" cy="3357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0457" name="Rectangle 9"/>
          <p:cNvSpPr>
            <a:spLocks noChangeArrowheads="1"/>
          </p:cNvSpPr>
          <p:nvPr/>
        </p:nvSpPr>
        <p:spPr bwMode="auto">
          <a:xfrm>
            <a:off x="539750" y="4292600"/>
            <a:ext cx="761841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120000"/>
              </a:lnSpc>
            </a:pPr>
            <a:r>
              <a:rPr lang="en-US" altLang="zh-CN" b="1">
                <a:latin typeface="Times New Roman" panose="02020603050405020304" pitchFamily="18" charset="0"/>
                <a:cs typeface="Times New Roman" panose="02020603050405020304" pitchFamily="18" charset="0"/>
              </a:rPr>
              <a:t>(1) </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中长度为</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的通路为</a:t>
            </a:r>
            <a:r>
              <a:rPr lang="en-US" altLang="zh-CN" b="1">
                <a:latin typeface="Times New Roman" panose="02020603050405020304" pitchFamily="18" charset="0"/>
                <a:cs typeface="Times New Roman" panose="02020603050405020304" pitchFamily="18" charset="0"/>
              </a:rPr>
              <a:t>8</a:t>
            </a:r>
            <a:r>
              <a:rPr lang="zh-CN" altLang="en-US" b="1">
                <a:latin typeface="Times New Roman" panose="02020603050405020304" pitchFamily="18" charset="0"/>
                <a:cs typeface="Times New Roman" panose="02020603050405020304" pitchFamily="18" charset="0"/>
              </a:rPr>
              <a:t>条，其中有</a:t>
            </a:r>
            <a:r>
              <a:rPr lang="en-US" altLang="zh-CN" b="1">
                <a:latin typeface="Times New Roman" panose="02020603050405020304" pitchFamily="18" charset="0"/>
                <a:cs typeface="Times New Roman" panose="02020603050405020304" pitchFamily="18" charset="0"/>
              </a:rPr>
              <a:t>1</a:t>
            </a:r>
            <a:r>
              <a:rPr lang="zh-CN" altLang="en-US" b="1">
                <a:latin typeface="Times New Roman" panose="02020603050405020304" pitchFamily="18" charset="0"/>
                <a:cs typeface="Times New Roman" panose="02020603050405020304" pitchFamily="18" charset="0"/>
              </a:rPr>
              <a:t>条是回路</a:t>
            </a:r>
            <a:r>
              <a:rPr lang="en-US" altLang="zh-CN" b="1">
                <a:latin typeface="Times New Roman" panose="02020603050405020304" pitchFamily="18" charset="0"/>
                <a:cs typeface="Times New Roman" panose="02020603050405020304" pitchFamily="18" charset="0"/>
              </a:rPr>
              <a:t>.</a:t>
            </a:r>
          </a:p>
          <a:p>
            <a:pPr eaLnBrk="0" hangingPunct="0">
              <a:lnSpc>
                <a:spcPct val="120000"/>
              </a:lnSpc>
            </a:pPr>
            <a:r>
              <a:rPr lang="en-US" altLang="zh-CN" b="1">
                <a:latin typeface="Times New Roman" panose="02020603050405020304" pitchFamily="18" charset="0"/>
                <a:cs typeface="Times New Roman" panose="02020603050405020304" pitchFamily="18" charset="0"/>
              </a:rPr>
              <a:t>      </a:t>
            </a:r>
            <a:r>
              <a:rPr lang="en-US" altLang="zh-CN" b="1" i="1">
                <a:latin typeface="Times New Roman" panose="02020603050405020304" pitchFamily="18" charset="0"/>
                <a:cs typeface="Times New Roman" panose="02020603050405020304" pitchFamily="18" charset="0"/>
              </a:rPr>
              <a:t>D</a:t>
            </a:r>
            <a:r>
              <a:rPr lang="zh-CN" altLang="en-US" b="1">
                <a:latin typeface="Times New Roman" panose="02020603050405020304" pitchFamily="18" charset="0"/>
                <a:cs typeface="Times New Roman" panose="02020603050405020304" pitchFamily="18" charset="0"/>
              </a:rPr>
              <a:t>中长度为</a:t>
            </a:r>
            <a:r>
              <a:rPr lang="en-US" altLang="zh-CN" b="1">
                <a:latin typeface="Times New Roman" panose="02020603050405020304" pitchFamily="18" charset="0"/>
                <a:cs typeface="Times New Roman" panose="02020603050405020304" pitchFamily="18" charset="0"/>
              </a:rPr>
              <a:t>2</a:t>
            </a:r>
            <a:r>
              <a:rPr lang="zh-CN" altLang="en-US" b="1">
                <a:latin typeface="Times New Roman" panose="02020603050405020304" pitchFamily="18" charset="0"/>
                <a:cs typeface="Times New Roman" panose="02020603050405020304" pitchFamily="18" charset="0"/>
              </a:rPr>
              <a:t>的通路为</a:t>
            </a:r>
            <a:r>
              <a:rPr lang="en-US" altLang="zh-CN" b="1">
                <a:latin typeface="Times New Roman" panose="02020603050405020304" pitchFamily="18" charset="0"/>
                <a:cs typeface="Times New Roman" panose="02020603050405020304" pitchFamily="18" charset="0"/>
              </a:rPr>
              <a:t>11</a:t>
            </a:r>
            <a:r>
              <a:rPr lang="zh-CN" altLang="en-US" b="1">
                <a:latin typeface="Times New Roman" panose="02020603050405020304" pitchFamily="18" charset="0"/>
                <a:cs typeface="Times New Roman" panose="02020603050405020304" pitchFamily="18" charset="0"/>
              </a:rPr>
              <a:t>条，其中有</a:t>
            </a:r>
            <a:r>
              <a:rPr lang="en-US" altLang="zh-CN" b="1">
                <a:latin typeface="Times New Roman" panose="02020603050405020304" pitchFamily="18" charset="0"/>
                <a:cs typeface="Times New Roman" panose="02020603050405020304" pitchFamily="18" charset="0"/>
              </a:rPr>
              <a:t>3</a:t>
            </a:r>
            <a:r>
              <a:rPr lang="zh-CN" altLang="en-US" b="1">
                <a:latin typeface="Times New Roman" panose="02020603050405020304" pitchFamily="18" charset="0"/>
                <a:cs typeface="Times New Roman" panose="02020603050405020304" pitchFamily="18" charset="0"/>
              </a:rPr>
              <a:t>条是回路</a:t>
            </a:r>
            <a:r>
              <a:rPr lang="en-US" altLang="zh-CN" b="1">
                <a:latin typeface="Times New Roman" panose="02020603050405020304" pitchFamily="18" charset="0"/>
                <a:cs typeface="Times New Roman" panose="02020603050405020304" pitchFamily="18" charset="0"/>
              </a:rPr>
              <a:t>.</a:t>
            </a:r>
            <a:endParaRPr lang="en-US" altLang="zh-CN" b="1">
              <a:latin typeface="Times New Roman" panose="02020603050405020304" pitchFamily="18" charset="0"/>
            </a:endParaRPr>
          </a:p>
          <a:p>
            <a:pPr eaLnBrk="0" hangingPunct="0">
              <a:lnSpc>
                <a:spcPct val="120000"/>
              </a:lnSpc>
            </a:pPr>
            <a:r>
              <a:rPr lang="en-US" altLang="zh-CN" b="1" i="1">
                <a:latin typeface="Times New Roman" panose="02020603050405020304" pitchFamily="18" charset="0"/>
              </a:rPr>
              <a:t>      D</a:t>
            </a:r>
            <a:r>
              <a:rPr lang="zh-CN" altLang="en-US" b="1">
                <a:latin typeface="Times New Roman" panose="02020603050405020304" pitchFamily="18" charset="0"/>
              </a:rPr>
              <a:t>中长度为</a:t>
            </a:r>
            <a:r>
              <a:rPr lang="en-US" altLang="zh-CN" b="1">
                <a:latin typeface="Times New Roman" panose="02020603050405020304" pitchFamily="18" charset="0"/>
              </a:rPr>
              <a:t>3</a:t>
            </a:r>
            <a:r>
              <a:rPr lang="zh-CN" altLang="en-US" b="1">
                <a:latin typeface="Times New Roman" panose="02020603050405020304" pitchFamily="18" charset="0"/>
              </a:rPr>
              <a:t>和</a:t>
            </a:r>
            <a:r>
              <a:rPr lang="en-US" altLang="zh-CN" b="1">
                <a:latin typeface="Times New Roman" panose="02020603050405020304" pitchFamily="18" charset="0"/>
              </a:rPr>
              <a:t>4</a:t>
            </a:r>
            <a:r>
              <a:rPr lang="zh-CN" altLang="en-US" b="1">
                <a:latin typeface="Times New Roman" panose="02020603050405020304" pitchFamily="18" charset="0"/>
              </a:rPr>
              <a:t>的通路分别为</a:t>
            </a:r>
            <a:r>
              <a:rPr lang="en-US" altLang="zh-CN" b="1">
                <a:latin typeface="Times New Roman" panose="02020603050405020304" pitchFamily="18" charset="0"/>
              </a:rPr>
              <a:t>14</a:t>
            </a:r>
            <a:r>
              <a:rPr lang="zh-CN" altLang="en-US" b="1">
                <a:latin typeface="Times New Roman" panose="02020603050405020304" pitchFamily="18" charset="0"/>
              </a:rPr>
              <a:t>和</a:t>
            </a:r>
            <a:r>
              <a:rPr lang="en-US" altLang="zh-CN" b="1">
                <a:latin typeface="Times New Roman" panose="02020603050405020304" pitchFamily="18" charset="0"/>
              </a:rPr>
              <a:t>17</a:t>
            </a:r>
            <a:r>
              <a:rPr lang="zh-CN" altLang="en-US" b="1">
                <a:latin typeface="Times New Roman" panose="02020603050405020304" pitchFamily="18" charset="0"/>
              </a:rPr>
              <a:t>条，回路分别</a:t>
            </a:r>
          </a:p>
          <a:p>
            <a:pPr eaLnBrk="0" hangingPunct="0">
              <a:lnSpc>
                <a:spcPct val="120000"/>
              </a:lnSpc>
            </a:pPr>
            <a:r>
              <a:rPr lang="zh-CN" altLang="en-US" b="1">
                <a:latin typeface="Times New Roman" panose="02020603050405020304" pitchFamily="18" charset="0"/>
              </a:rPr>
              <a:t>      为</a:t>
            </a:r>
            <a:r>
              <a:rPr lang="en-US" altLang="zh-CN" b="1">
                <a:latin typeface="Times New Roman" panose="02020603050405020304" pitchFamily="18" charset="0"/>
              </a:rPr>
              <a:t>1</a:t>
            </a:r>
            <a:r>
              <a:rPr lang="zh-CN" altLang="en-US" b="1">
                <a:latin typeface="Times New Roman" panose="02020603050405020304" pitchFamily="18" charset="0"/>
              </a:rPr>
              <a:t>与</a:t>
            </a:r>
            <a:r>
              <a:rPr lang="en-US" altLang="zh-CN" b="1">
                <a:latin typeface="Times New Roman" panose="02020603050405020304" pitchFamily="18" charset="0"/>
              </a:rPr>
              <a:t>3</a:t>
            </a:r>
            <a:r>
              <a:rPr lang="zh-CN" altLang="en-US" b="1">
                <a:latin typeface="Times New Roman" panose="02020603050405020304" pitchFamily="18" charset="0"/>
              </a:rPr>
              <a:t>条</a:t>
            </a:r>
            <a:r>
              <a:rPr lang="en-US" altLang="zh-CN" b="1">
                <a:latin typeface="Times New Roman" panose="02020603050405020304" pitchFamily="18" charset="0"/>
              </a:rPr>
              <a:t>.</a:t>
            </a:r>
          </a:p>
          <a:p>
            <a:pPr eaLnBrk="0" hangingPunct="0">
              <a:lnSpc>
                <a:spcPct val="120000"/>
              </a:lnSpc>
            </a:pPr>
            <a:r>
              <a:rPr lang="en-US" altLang="zh-CN" b="1">
                <a:latin typeface="Times New Roman" panose="02020603050405020304" pitchFamily="18" charset="0"/>
              </a:rPr>
              <a:t>(2) </a:t>
            </a:r>
            <a:r>
              <a:rPr lang="en-US" altLang="zh-CN" b="1" i="1">
                <a:latin typeface="Times New Roman" panose="02020603050405020304" pitchFamily="18" charset="0"/>
              </a:rPr>
              <a:t>D</a:t>
            </a:r>
            <a:r>
              <a:rPr lang="zh-CN" altLang="en-US" b="1">
                <a:latin typeface="Times New Roman" panose="02020603050405020304" pitchFamily="18" charset="0"/>
              </a:rPr>
              <a:t>中长度小于等于</a:t>
            </a:r>
            <a:r>
              <a:rPr lang="en-US" altLang="zh-CN" b="1">
                <a:latin typeface="Times New Roman" panose="02020603050405020304" pitchFamily="18" charset="0"/>
              </a:rPr>
              <a:t>4</a:t>
            </a:r>
            <a:r>
              <a:rPr lang="zh-CN" altLang="en-US" b="1">
                <a:latin typeface="Times New Roman" panose="02020603050405020304" pitchFamily="18" charset="0"/>
              </a:rPr>
              <a:t>的通路为</a:t>
            </a:r>
            <a:r>
              <a:rPr lang="en-US" altLang="zh-CN" b="1">
                <a:latin typeface="Times New Roman" panose="02020603050405020304" pitchFamily="18" charset="0"/>
              </a:rPr>
              <a:t>50</a:t>
            </a:r>
            <a:r>
              <a:rPr lang="zh-CN" altLang="en-US" b="1">
                <a:latin typeface="Times New Roman" panose="02020603050405020304" pitchFamily="18" charset="0"/>
              </a:rPr>
              <a:t>条，其中有</a:t>
            </a:r>
            <a:r>
              <a:rPr lang="en-US" altLang="zh-CN" b="1">
                <a:latin typeface="Times New Roman" panose="02020603050405020304" pitchFamily="18" charset="0"/>
              </a:rPr>
              <a:t>8</a:t>
            </a:r>
            <a:r>
              <a:rPr lang="zh-CN" altLang="en-US" b="1">
                <a:latin typeface="Times New Roman" panose="02020603050405020304" pitchFamily="18" charset="0"/>
              </a:rPr>
              <a:t>条是回路</a:t>
            </a:r>
            <a:r>
              <a:rPr lang="en-US" altLang="zh-CN" b="1">
                <a:latin typeface="Times New Roman" panose="02020603050405020304" pitchFamily="18" charset="0"/>
              </a:rPr>
              <a:t>.</a:t>
            </a:r>
          </a:p>
        </p:txBody>
      </p:sp>
      <p:sp>
        <p:nvSpPr>
          <p:cNvPr id="360458" name="Rectangle 10"/>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latin typeface="Times New Roman" panose="02020603050405020304" pitchFamily="18" charset="0"/>
              </a:rPr>
              <a:t>实例求解</a:t>
            </a:r>
          </a:p>
        </p:txBody>
      </p:sp>
      <p:pic>
        <p:nvPicPr>
          <p:cNvPr id="7" name="Picture 9" descr="14-10">
            <a:extLst>
              <a:ext uri="{FF2B5EF4-FFF2-40B4-BE49-F238E27FC236}">
                <a16:creationId xmlns:a16="http://schemas.microsoft.com/office/drawing/2014/main" id="{806A57B2-FD33-4B1E-8DB7-F806EC9AB8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66"/>
          <a:stretch/>
        </p:blipFill>
        <p:spPr bwMode="auto">
          <a:xfrm>
            <a:off x="6787596" y="1506926"/>
            <a:ext cx="2091302" cy="207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3"/>
          <p:cNvSpPr>
            <a:spLocks noGrp="1"/>
          </p:cNvSpPr>
          <p:nvPr>
            <p:ph type="sldNum" sz="quarter" idx="12"/>
          </p:nvPr>
        </p:nvSpPr>
        <p:spPr/>
        <p:txBody>
          <a:bodyPr/>
          <a:lstStyle/>
          <a:p>
            <a:fld id="{6A2BC62F-4D0C-435F-869E-0FC4C5B68EF9}" type="slidenum">
              <a:rPr lang="en-US" altLang="zh-CN"/>
              <a:pPr/>
              <a:t>49</a:t>
            </a:fld>
            <a:endParaRPr lang="en-US" altLang="zh-CN"/>
          </a:p>
        </p:txBody>
      </p:sp>
      <p:graphicFrame>
        <p:nvGraphicFramePr>
          <p:cNvPr id="362504" name="Object 8"/>
          <p:cNvGraphicFramePr>
            <a:graphicFrameLocks noChangeAspect="1"/>
          </p:cNvGraphicFramePr>
          <p:nvPr/>
        </p:nvGraphicFramePr>
        <p:xfrm>
          <a:off x="1633538" y="1543050"/>
          <a:ext cx="2987675" cy="1054100"/>
        </p:xfrm>
        <a:graphic>
          <a:graphicData uri="http://schemas.openxmlformats.org/presentationml/2006/ole">
            <mc:AlternateContent xmlns:mc="http://schemas.openxmlformats.org/markup-compatibility/2006">
              <mc:Choice xmlns:v="urn:schemas-microsoft-com:vml" Requires="v">
                <p:oleObj spid="_x0000_s362718" name="公式" r:id="rId4" imgW="1307880" imgH="457200" progId="Equation.3">
                  <p:embed/>
                </p:oleObj>
              </mc:Choice>
              <mc:Fallback>
                <p:oleObj name="公式" r:id="rId4" imgW="1307880" imgH="457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8" y="1543050"/>
                        <a:ext cx="2987675"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2503" name="Object 7"/>
          <p:cNvGraphicFramePr>
            <a:graphicFrameLocks noChangeAspect="1"/>
          </p:cNvGraphicFramePr>
          <p:nvPr>
            <p:extLst>
              <p:ext uri="{D42A27DB-BD31-4B8C-83A1-F6EECF244321}">
                <p14:modId xmlns:p14="http://schemas.microsoft.com/office/powerpoint/2010/main" val="4231685360"/>
              </p:ext>
            </p:extLst>
          </p:nvPr>
        </p:nvGraphicFramePr>
        <p:xfrm>
          <a:off x="4948232" y="3818404"/>
          <a:ext cx="2241913" cy="1746478"/>
        </p:xfrm>
        <a:graphic>
          <a:graphicData uri="http://schemas.openxmlformats.org/presentationml/2006/ole">
            <mc:AlternateContent xmlns:mc="http://schemas.openxmlformats.org/markup-compatibility/2006">
              <mc:Choice xmlns:v="urn:schemas-microsoft-com:vml" Requires="v">
                <p:oleObj spid="_x0000_s362719" name="公式" r:id="rId6" imgW="1168200" imgH="914400" progId="Equation.3">
                  <p:embed/>
                </p:oleObj>
              </mc:Choice>
              <mc:Fallback>
                <p:oleObj name="公式" r:id="rId6" imgW="1168200" imgH="914400"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8232" y="3818404"/>
                        <a:ext cx="2241913" cy="1746478"/>
                      </a:xfrm>
                      <a:prstGeom prst="rect">
                        <a:avLst/>
                      </a:prstGeom>
                      <a:noFill/>
                      <a:extLst/>
                    </p:spPr>
                  </p:pic>
                </p:oleObj>
              </mc:Fallback>
            </mc:AlternateContent>
          </a:graphicData>
        </a:graphic>
      </p:graphicFrame>
      <p:sp>
        <p:nvSpPr>
          <p:cNvPr id="362505" name="Rectangle 9"/>
          <p:cNvSpPr>
            <a:spLocks noChangeArrowheads="1"/>
          </p:cNvSpPr>
          <p:nvPr/>
        </p:nvSpPr>
        <p:spPr bwMode="auto">
          <a:xfrm>
            <a:off x="250825" y="1125538"/>
            <a:ext cx="8351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dirty="0">
                <a:solidFill>
                  <a:srgbClr val="A50021"/>
                </a:solidFill>
                <a:latin typeface="Times New Roman" panose="02020603050405020304" pitchFamily="18" charset="0"/>
                <a:cs typeface="Times New Roman" panose="02020603050405020304" pitchFamily="18" charset="0"/>
              </a:rPr>
              <a:t>定义</a:t>
            </a:r>
            <a:r>
              <a:rPr lang="en-US" altLang="zh-CN" b="1" dirty="0">
                <a:solidFill>
                  <a:srgbClr val="A50021"/>
                </a:solidFill>
                <a:latin typeface="Times New Roman" panose="02020603050405020304" pitchFamily="18" charset="0"/>
                <a:cs typeface="Times New Roman" panose="02020603050405020304" pitchFamily="18" charset="0"/>
              </a:rPr>
              <a:t>14.31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为有向图</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令</a:t>
            </a:r>
            <a:r>
              <a:rPr lang="zh-CN" altLang="en-US" dirty="0">
                <a:latin typeface="Times New Roman" panose="02020603050405020304" pitchFamily="18" charset="0"/>
                <a:ea typeface="华文中宋" panose="02010600040101010101" pitchFamily="2" charset="-122"/>
              </a:rPr>
              <a:t>     </a:t>
            </a:r>
            <a:endParaRPr lang="zh-CN" altLang="en-US" dirty="0"/>
          </a:p>
        </p:txBody>
      </p:sp>
      <p:sp>
        <p:nvSpPr>
          <p:cNvPr id="362507" name="Rectangle 11"/>
          <p:cNvSpPr>
            <a:spLocks noChangeArrowheads="1"/>
          </p:cNvSpPr>
          <p:nvPr/>
        </p:nvSpPr>
        <p:spPr bwMode="auto">
          <a:xfrm>
            <a:off x="2051050" y="188913"/>
            <a:ext cx="6192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dirty="0"/>
              <a:t>有向图的可达矩阵（无限制）</a:t>
            </a:r>
          </a:p>
        </p:txBody>
      </p:sp>
      <mc:AlternateContent xmlns:mc="http://schemas.openxmlformats.org/markup-compatibility/2006" xmlns:a14="http://schemas.microsoft.com/office/drawing/2010/main">
        <mc:Choice Requires="a14">
          <p:sp>
            <p:nvSpPr>
              <p:cNvPr id="362508" name="Rectangle 12"/>
              <p:cNvSpPr>
                <a:spLocks noChangeArrowheads="1"/>
              </p:cNvSpPr>
              <p:nvPr/>
            </p:nvSpPr>
            <p:spPr bwMode="auto">
              <a:xfrm>
                <a:off x="611188" y="2492375"/>
                <a:ext cx="7939087" cy="415620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nSpc>
                    <a:spcPct val="120000"/>
                  </a:lnSpc>
                </a:pPr>
                <a:r>
                  <a:rPr lang="zh-CN" altLang="en-US" b="1" dirty="0">
                    <a:latin typeface="Times New Roman" panose="02020603050405020304" pitchFamily="18" charset="0"/>
                  </a:rPr>
                  <a:t>称 </a:t>
                </a:r>
                <a:r>
                  <a:rPr lang="en-US" altLang="zh-CN" b="1" dirty="0">
                    <a:latin typeface="Times New Roman" panose="02020603050405020304" pitchFamily="18" charset="0"/>
                  </a:rPr>
                  <a:t>(</a:t>
                </a:r>
                <a:r>
                  <a:rPr lang="en-US" altLang="zh-CN" b="1" i="1" dirty="0" err="1">
                    <a:latin typeface="Times New Roman" panose="02020603050405020304" pitchFamily="18" charset="0"/>
                  </a:rPr>
                  <a:t>p</a:t>
                </a:r>
                <a:r>
                  <a:rPr lang="en-US" altLang="zh-CN" b="1" i="1" baseline="-25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25000" dirty="0" err="1">
                    <a:latin typeface="Times New Roman" panose="02020603050405020304" pitchFamily="18" charset="0"/>
                  </a:rPr>
                  <a:t>n</a:t>
                </a:r>
                <a:r>
                  <a:rPr lang="en-US" altLang="zh-CN" b="1" baseline="-25000" dirty="0" err="1">
                    <a:latin typeface="Times New Roman" panose="02020603050405020304" pitchFamily="18" charset="0"/>
                    <a:sym typeface="Symbol" panose="05050102010706020507" pitchFamily="18" charset="2"/>
                  </a:rPr>
                  <a:t></a:t>
                </a:r>
                <a:r>
                  <a:rPr lang="en-US" altLang="zh-CN" b="1" i="1" baseline="-25000" dirty="0" err="1">
                    <a:latin typeface="Times New Roman" panose="02020603050405020304" pitchFamily="18" charset="0"/>
                  </a:rPr>
                  <a:t>n</a:t>
                </a:r>
                <a:r>
                  <a:rPr lang="en-US" altLang="zh-CN" b="1" i="1" baseline="-25000"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的可达矩阵，记作</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，简记为</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 </a:t>
                </a:r>
              </a:p>
              <a:p>
                <a:pPr>
                  <a:lnSpc>
                    <a:spcPct val="120000"/>
                  </a:lnSpc>
                </a:pP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主对角线上的元素全为</a:t>
                </a:r>
                <a:r>
                  <a:rPr lang="en-US" altLang="zh-CN" b="1" dirty="0">
                    <a:latin typeface="Times New Roman" panose="02020603050405020304" pitchFamily="18" charset="0"/>
                    <a:sym typeface="Symbol" panose="05050102010706020507" pitchFamily="18" charset="2"/>
                  </a:rPr>
                  <a:t>1, </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上节点两两可达当且仅当 </a:t>
                </a:r>
                <a:r>
                  <a:rPr lang="en-US" altLang="zh-CN" b="1" i="1" dirty="0">
                    <a:latin typeface="Times New Roman" panose="02020603050405020304" pitchFamily="18" charset="0"/>
                    <a:sym typeface="Symbol" panose="05050102010706020507" pitchFamily="18" charset="2"/>
                  </a:rPr>
                  <a:t>P</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为全</a:t>
                </a:r>
                <a:r>
                  <a:rPr lang="en-US" altLang="zh-CN" b="1" dirty="0">
                    <a:latin typeface="Times New Roman" panose="02020603050405020304" pitchFamily="18" charset="0"/>
                    <a:sym typeface="Symbol" panose="05050102010706020507" pitchFamily="18" charset="2"/>
                  </a:rPr>
                  <a:t>1</a:t>
                </a:r>
                <a:r>
                  <a:rPr lang="zh-CN" altLang="en-US" b="1" dirty="0">
                    <a:latin typeface="Times New Roman" panose="02020603050405020304" pitchFamily="18" charset="0"/>
                    <a:sym typeface="Symbol" panose="05050102010706020507" pitchFamily="18" charset="2"/>
                  </a:rPr>
                  <a:t>矩阵</a:t>
                </a:r>
                <a:r>
                  <a:rPr lang="en-US" altLang="zh-CN" b="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sym typeface="Symbol" panose="05050102010706020507" pitchFamily="18" charset="2"/>
                  </a:rPr>
                  <a:t>下图所示有向图 </a:t>
                </a:r>
                <a:r>
                  <a:rPr lang="en-US" altLang="zh-CN" b="1" i="1" dirty="0">
                    <a:latin typeface="Times New Roman" panose="02020603050405020304" pitchFamily="18" charset="0"/>
                    <a:sym typeface="Symbol" panose="05050102010706020507" pitchFamily="18" charset="2"/>
                  </a:rPr>
                  <a:t>D </a:t>
                </a:r>
                <a:r>
                  <a:rPr lang="zh-CN" altLang="en-US" b="1" dirty="0">
                    <a:latin typeface="Times New Roman" panose="02020603050405020304" pitchFamily="18" charset="0"/>
                    <a:sym typeface="Symbol" panose="05050102010706020507" pitchFamily="18" charset="2"/>
                  </a:rPr>
                  <a:t>的可达矩阵为</a:t>
                </a: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endParaRPr lang="en-US" altLang="zh-CN" b="1" dirty="0">
                  <a:latin typeface="Times New Roman" panose="02020603050405020304" pitchFamily="18" charset="0"/>
                  <a:sym typeface="Symbol" panose="05050102010706020507" pitchFamily="18" charset="2"/>
                </a:endParaRPr>
              </a:p>
              <a:p>
                <a:pPr>
                  <a:lnSpc>
                    <a:spcPct val="120000"/>
                  </a:lnSpc>
                </a:pPr>
                <a:r>
                  <a:rPr lang="zh-CN" altLang="en-US" b="1" dirty="0">
                    <a:solidFill>
                      <a:srgbClr val="A50021"/>
                    </a:solidFill>
                    <a:latin typeface="Times New Roman" panose="02020603050405020304" pitchFamily="18" charset="0"/>
                    <a:cs typeface="Times New Roman" panose="02020603050405020304" pitchFamily="18" charset="0"/>
                  </a:rPr>
                  <a:t>定理</a:t>
                </a:r>
                <a:r>
                  <a:rPr lang="en-US" altLang="zh-CN" b="1" dirty="0">
                    <a:solidFill>
                      <a:srgbClr val="A50021"/>
                    </a:solidFill>
                    <a:latin typeface="Times New Roman" panose="02020603050405020304" pitchFamily="18" charset="0"/>
                    <a:cs typeface="Times New Roman" panose="02020603050405020304" pitchFamily="18" charset="0"/>
                  </a:rPr>
                  <a:t>14.1*</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为有向图</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1</a:t>
                </a:r>
                <a:r>
                  <a:rPr lang="en-US" altLang="zh-CN" b="1" dirty="0">
                    <a:latin typeface="Times New Roman" panose="02020603050405020304" pitchFamily="18" charset="0"/>
                    <a:cs typeface="Times New Roman" panose="02020603050405020304" pitchFamily="18" charset="0"/>
                  </a:rPr>
                  <a:t>, </a:t>
                </a:r>
                <a:r>
                  <a:rPr lang="en-US" altLang="zh-CN" b="1" i="1" dirty="0">
                    <a:latin typeface="Times New Roman" panose="02020603050405020304" pitchFamily="18" charset="0"/>
                    <a:cs typeface="Times New Roman" panose="02020603050405020304" pitchFamily="18" charset="0"/>
                  </a:rPr>
                  <a:t>v</a:t>
                </a:r>
                <a:r>
                  <a:rPr lang="en-US" altLang="zh-CN" b="1" baseline="-30000" dirty="0">
                    <a:latin typeface="Times New Roman" panose="02020603050405020304" pitchFamily="18" charset="0"/>
                    <a:cs typeface="Times New Roman" panose="02020603050405020304" pitchFamily="18" charset="0"/>
                  </a:rPr>
                  <a:t>2</a:t>
                </a:r>
                <a:r>
                  <a:rPr lang="en-US" altLang="zh-CN" b="1" dirty="0">
                    <a:latin typeface="Times New Roman" panose="02020603050405020304" pitchFamily="18" charset="0"/>
                    <a:cs typeface="Times New Roman" panose="02020603050405020304" pitchFamily="18" charset="0"/>
                  </a:rPr>
                  <a:t>, …, </a:t>
                </a:r>
                <a:r>
                  <a:rPr lang="en-US" altLang="zh-CN" b="1" i="1" dirty="0" err="1">
                    <a:latin typeface="Times New Roman" panose="02020603050405020304" pitchFamily="18" charset="0"/>
                    <a:cs typeface="Times New Roman" panose="02020603050405020304" pitchFamily="18" charset="0"/>
                  </a:rPr>
                  <a:t>v</a:t>
                </a:r>
                <a:r>
                  <a:rPr lang="en-US" altLang="zh-CN" b="1" i="1" baseline="-30000"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则节点</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zh-CN" altLang="en-US" b="1" dirty="0">
                    <a:latin typeface="Times New Roman" panose="02020603050405020304" pitchFamily="18" charset="0"/>
                    <a:cs typeface="Times New Roman" panose="02020603050405020304" pitchFamily="18" charset="0"/>
                  </a:rPr>
                  <a:t>和</a:t>
                </a:r>
                <a:r>
                  <a:rPr lang="en-US" altLang="zh-CN" b="1" i="1" dirty="0" err="1">
                    <a:latin typeface="Times New Roman" panose="02020603050405020304" pitchFamily="18" charset="0"/>
                    <a:cs typeface="Times New Roman" panose="02020603050405020304" pitchFamily="18" charset="0"/>
                  </a:rPr>
                  <a:t>v</a:t>
                </a:r>
                <a:r>
                  <a:rPr lang="en-US" altLang="zh-CN" b="1" i="1" baseline="-25000" dirty="0" err="1">
                    <a:latin typeface="Times New Roman" panose="02020603050405020304" pitchFamily="18" charset="0"/>
                    <a:cs typeface="Times New Roman" panose="02020603050405020304" pitchFamily="18" charset="0"/>
                  </a:rPr>
                  <a:t>j</a:t>
                </a:r>
                <a:r>
                  <a:rPr lang="zh-CN" altLang="en-US" b="1" dirty="0">
                    <a:latin typeface="Times New Roman" panose="02020603050405020304" pitchFamily="18" charset="0"/>
                    <a:cs typeface="Times New Roman" panose="02020603050405020304" pitchFamily="18" charset="0"/>
                  </a:rPr>
                  <a:t>间的最短路跳数</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r>
                  <a:rPr lang="en-US" altLang="zh-CN" b="1" i="1" baseline="-25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 </a:t>
                </a:r>
                <a:r>
                  <a:rPr lang="en-US" altLang="zh-CN" b="1" i="1" dirty="0" err="1">
                    <a:latin typeface="Times New Roman" panose="02020603050405020304" pitchFamily="18" charset="0"/>
                    <a:cs typeface="Times New Roman" panose="02020603050405020304" pitchFamily="18" charset="0"/>
                  </a:rPr>
                  <a:t>v</a:t>
                </a:r>
                <a:r>
                  <a:rPr lang="en-US" altLang="zh-CN" b="1" i="1" baseline="-25000" dirty="0" err="1">
                    <a:latin typeface="Times New Roman" panose="02020603050405020304" pitchFamily="18" charset="0"/>
                    <a:cs typeface="Times New Roman" panose="02020603050405020304" pitchFamily="18" charset="0"/>
                  </a:rPr>
                  <a:t>j</a:t>
                </a:r>
                <a:r>
                  <a:rPr lang="en-US" altLang="zh-CN" b="1" dirty="0">
                    <a:latin typeface="Times New Roman" panose="02020603050405020304" pitchFamily="18" charset="0"/>
                    <a:cs typeface="Times New Roman" panose="02020603050405020304" pitchFamily="18" charset="0"/>
                  </a:rPr>
                  <a:t>)=min{</a:t>
                </a:r>
                <a:r>
                  <a:rPr lang="en-US" altLang="zh-CN" b="1" i="1" dirty="0" err="1">
                    <a:latin typeface="Times New Roman" panose="02020603050405020304" pitchFamily="18" charset="0"/>
                    <a:cs typeface="Times New Roman" panose="02020603050405020304" pitchFamily="18" charset="0"/>
                  </a:rPr>
                  <a:t>k</a:t>
                </a:r>
                <a:r>
                  <a:rPr lang="en-US" altLang="zh-CN" b="1" dirty="0" err="1">
                    <a:latin typeface="Times New Roman" panose="02020603050405020304" pitchFamily="18" charset="0"/>
                    <a:cs typeface="Times New Roman" panose="02020603050405020304" pitchFamily="18" charset="0"/>
                  </a:rPr>
                  <a:t>∈N</a:t>
                </a:r>
                <a:r>
                  <a:rPr lang="en-US" altLang="zh-CN" b="1" dirty="0">
                    <a:latin typeface="Times New Roman" panose="02020603050405020304" pitchFamily="18" charset="0"/>
                    <a:cs typeface="Times New Roman" panose="02020603050405020304" pitchFamily="18" charset="0"/>
                  </a:rPr>
                  <a:t> | </a:t>
                </a:r>
                <a14:m>
                  <m:oMath xmlns:m="http://schemas.openxmlformats.org/officeDocument/2006/math">
                    <m:sSubSup>
                      <m:sSubSupPr>
                        <m:ctrlPr>
                          <a:rPr lang="en-US" altLang="zh-CN" b="1" i="1" dirty="0">
                            <a:latin typeface="Cambria Math" panose="02040503050406030204" pitchFamily="18" charset="0"/>
                            <a:cs typeface="Times New Roman" panose="02020603050405020304" pitchFamily="18" charset="0"/>
                          </a:rPr>
                        </m:ctrlPr>
                      </m:sSubSupPr>
                      <m:e>
                        <m:r>
                          <a:rPr lang="en-US" altLang="zh-CN" b="1" i="1" dirty="0">
                            <a:latin typeface="Cambria Math" panose="02040503050406030204" pitchFamily="18" charset="0"/>
                            <a:cs typeface="Times New Roman" panose="02020603050405020304" pitchFamily="18" charset="0"/>
                          </a:rPr>
                          <m:t>𝒂</m:t>
                        </m:r>
                      </m:e>
                      <m:sub>
                        <m:r>
                          <a:rPr lang="en-US" altLang="zh-CN" b="1" i="1" dirty="0">
                            <a:latin typeface="Cambria Math" panose="02040503050406030204" pitchFamily="18" charset="0"/>
                            <a:cs typeface="Times New Roman" panose="02020603050405020304" pitchFamily="18" charset="0"/>
                          </a:rPr>
                          <m:t>𝒊𝒋</m:t>
                        </m:r>
                      </m:sub>
                      <m:sup>
                        <m:r>
                          <a:rPr lang="en-US" altLang="zh-CN" b="1" i="1" dirty="0" smtClean="0">
                            <a:latin typeface="Cambria Math" panose="02040503050406030204" pitchFamily="18" charset="0"/>
                            <a:cs typeface="Times New Roman" panose="02020603050405020304" pitchFamily="18" charset="0"/>
                          </a:rPr>
                          <m:t>𝒌</m:t>
                        </m:r>
                      </m:sup>
                    </m:sSubSup>
                    <m:r>
                      <a:rPr lang="en-US" altLang="zh-CN" b="1" i="1" dirty="0" smtClean="0">
                        <a:latin typeface="Cambria Math" panose="02040503050406030204" pitchFamily="18" charset="0"/>
                        <a:cs typeface="Times New Roman" panose="02020603050405020304" pitchFamily="18" charset="0"/>
                      </a:rPr>
                      <m:t>&gt;</m:t>
                    </m:r>
                    <m:r>
                      <a:rPr lang="en-US" altLang="zh-CN" b="1" i="1" dirty="0">
                        <a:latin typeface="Cambria Math" panose="02040503050406030204" pitchFamily="18" charset="0"/>
                        <a:cs typeface="Times New Roman" panose="02020603050405020304" pitchFamily="18" charset="0"/>
                      </a:rPr>
                      <m:t>𝟎</m:t>
                    </m:r>
                  </m:oMath>
                </a14:m>
                <a:r>
                  <a:rPr lang="en-US" altLang="zh-CN" b="1" dirty="0">
                    <a:latin typeface="Times New Roman" panose="02020603050405020304" pitchFamily="18" charset="0"/>
                    <a:cs typeface="Times New Roman" panose="02020603050405020304" pitchFamily="18" charset="0"/>
                  </a:rPr>
                  <a:t>}</a:t>
                </a:r>
                <a:endParaRPr lang="zh-CN" altLang="en-US" dirty="0"/>
              </a:p>
            </p:txBody>
          </p:sp>
        </mc:Choice>
        <mc:Fallback xmlns="">
          <p:sp>
            <p:nvSpPr>
              <p:cNvPr id="362508" name="Rectangle 12"/>
              <p:cNvSpPr>
                <a:spLocks noRot="1" noChangeAspect="1" noMove="1" noResize="1" noEditPoints="1" noAdjustHandles="1" noChangeArrowheads="1" noChangeShapeType="1" noTextEdit="1"/>
              </p:cNvSpPr>
              <p:nvPr/>
            </p:nvSpPr>
            <p:spPr bwMode="auto">
              <a:xfrm>
                <a:off x="611188" y="2492375"/>
                <a:ext cx="7939087" cy="4156202"/>
              </a:xfrm>
              <a:prstGeom prst="rect">
                <a:avLst/>
              </a:prstGeom>
              <a:blipFill>
                <a:blip r:embed="rId8"/>
                <a:stretch>
                  <a:fillRect l="-1151" t="-880" r="-153" b="-11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362509" name="Picture 13" descr="14-10"/>
          <p:cNvPicPr>
            <a:picLocks noChangeAspect="1" noChangeArrowheads="1"/>
          </p:cNvPicPr>
          <p:nvPr/>
        </p:nvPicPr>
        <p:blipFill rotWithShape="1">
          <a:blip r:embed="rId9">
            <a:extLst>
              <a:ext uri="{28A0092B-C50C-407E-A947-70E740481C1C}">
                <a14:useLocalDpi xmlns:a14="http://schemas.microsoft.com/office/drawing/2010/main" val="0"/>
              </a:ext>
            </a:extLst>
          </a:blip>
          <a:srcRect t="8871"/>
          <a:stretch/>
        </p:blipFill>
        <p:spPr bwMode="auto">
          <a:xfrm>
            <a:off x="1500420" y="3789040"/>
            <a:ext cx="2448115" cy="1816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9A6E9DA5-ADAE-4592-9C81-A7B2C092127A}"/>
              </a:ext>
            </a:extLst>
          </p:cNvPr>
          <p:cNvSpPr txBox="1"/>
          <p:nvPr/>
        </p:nvSpPr>
        <p:spPr>
          <a:xfrm>
            <a:off x="0" y="6457890"/>
            <a:ext cx="914400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若</a:t>
            </a:r>
            <a:r>
              <a:rPr lang="en-US" altLang="zh-CN" sz="2000" i="1" dirty="0">
                <a:solidFill>
                  <a:srgbClr val="FF9900"/>
                </a:solidFill>
                <a:latin typeface="Times New Roman" panose="02020603050405020304" pitchFamily="18" charset="0"/>
              </a:rPr>
              <a:t>B</a:t>
            </a:r>
            <a:r>
              <a:rPr lang="en-US" altLang="zh-CN" sz="2000" i="1" baseline="-25000" dirty="0">
                <a:solidFill>
                  <a:srgbClr val="FF9900"/>
                </a:solidFill>
                <a:latin typeface="Times New Roman" panose="02020603050405020304" pitchFamily="18" charset="0"/>
              </a:rPr>
              <a:t>n</a:t>
            </a:r>
            <a:r>
              <a:rPr lang="zh-CN" altLang="en-US" sz="2000" dirty="0">
                <a:solidFill>
                  <a:srgbClr val="FF9900"/>
                </a:solidFill>
                <a:latin typeface="Times New Roman" panose="02020603050405020304" pitchFamily="18" charset="0"/>
              </a:rPr>
              <a:t>中对应元素大于</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则可达</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9CCD01C0-9F5C-4594-91D4-8A3F487B3DBA}" type="slidenum">
              <a:rPr lang="en-US" altLang="zh-CN"/>
              <a:pPr/>
              <a:t>5</a:t>
            </a:fld>
            <a:endParaRPr lang="en-US" altLang="zh-CN"/>
          </a:p>
        </p:txBody>
      </p:sp>
      <p:sp>
        <p:nvSpPr>
          <p:cNvPr id="278537" name="Rectangle 9"/>
          <p:cNvSpPr>
            <a:spLocks noGrp="1" noChangeArrowheads="1"/>
          </p:cNvSpPr>
          <p:nvPr>
            <p:ph type="title"/>
          </p:nvPr>
        </p:nvSpPr>
        <p:spPr/>
        <p:txBody>
          <a:bodyPr/>
          <a:lstStyle/>
          <a:p>
            <a:pPr algn="ctr"/>
            <a:r>
              <a:rPr lang="zh-CN" altLang="en-US"/>
              <a:t>有向图</a:t>
            </a:r>
          </a:p>
        </p:txBody>
      </p:sp>
      <p:sp>
        <p:nvSpPr>
          <p:cNvPr id="278538" name="Rectangle 10"/>
          <p:cNvSpPr>
            <a:spLocks noGrp="1" noChangeArrowheads="1"/>
          </p:cNvSpPr>
          <p:nvPr>
            <p:ph type="body" idx="1"/>
          </p:nvPr>
        </p:nvSpPr>
        <p:spPr>
          <a:xfrm>
            <a:off x="611188" y="1125538"/>
            <a:ext cx="8229600" cy="4929187"/>
          </a:xfrm>
        </p:spPr>
        <p:txBody>
          <a:bodyPr/>
          <a:lstStyle/>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14.2</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zh-CN" altLang="en-US" dirty="0">
                <a:latin typeface="Times New Roman" panose="02020603050405020304" pitchFamily="18" charset="0"/>
              </a:rPr>
              <a:t>只需注意</a:t>
            </a:r>
            <a:r>
              <a:rPr lang="en-US" altLang="zh-CN" i="1" dirty="0">
                <a:latin typeface="Times New Roman" panose="02020603050405020304" pitchFamily="18" charset="0"/>
              </a:rPr>
              <a:t>E</a:t>
            </a:r>
            <a:r>
              <a:rPr lang="zh-CN" altLang="en-US" dirty="0">
                <a:latin typeface="Times New Roman" panose="02020603050405020304" pitchFamily="18" charset="0"/>
              </a:rPr>
              <a:t>是</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 </a:t>
            </a:r>
            <a:r>
              <a:rPr lang="zh-CN" altLang="en-US" dirty="0">
                <a:latin typeface="Times New Roman" panose="02020603050405020304" pitchFamily="18" charset="0"/>
              </a:rPr>
              <a:t>的多重子集</a:t>
            </a:r>
          </a:p>
          <a:p>
            <a:pPr marL="457200" indent="-457200">
              <a:lnSpc>
                <a:spcPct val="90000"/>
              </a:lnSpc>
            </a:pPr>
            <a:r>
              <a:rPr lang="zh-CN" altLang="en-US" dirty="0">
                <a:latin typeface="Times New Roman" panose="02020603050405020304" pitchFamily="18" charset="0"/>
              </a:rPr>
              <a:t>图</a:t>
            </a:r>
            <a:r>
              <a:rPr lang="en-US" altLang="zh-CN" dirty="0">
                <a:latin typeface="Times New Roman" panose="02020603050405020304" pitchFamily="18" charset="0"/>
              </a:rPr>
              <a:t>2</a:t>
            </a:r>
            <a:r>
              <a:rPr lang="zh-CN" altLang="en-US" dirty="0">
                <a:latin typeface="Times New Roman" panose="02020603050405020304" pitchFamily="18" charset="0"/>
              </a:rPr>
              <a:t>表示的是一个有向图，试写出它的</a:t>
            </a:r>
            <a:r>
              <a:rPr lang="en-US" altLang="zh-CN" i="1" dirty="0">
                <a:latin typeface="Times New Roman" panose="02020603050405020304" pitchFamily="18" charset="0"/>
              </a:rPr>
              <a:t>V </a:t>
            </a:r>
            <a:r>
              <a:rPr lang="zh-CN" altLang="en-US" dirty="0">
                <a:latin typeface="Times New Roman" panose="02020603050405020304" pitchFamily="18" charset="0"/>
              </a:rPr>
              <a:t>和 </a:t>
            </a:r>
            <a:r>
              <a:rPr lang="en-US" altLang="zh-CN" i="1" dirty="0">
                <a:latin typeface="Times New Roman" panose="02020603050405020304" pitchFamily="18" charset="0"/>
              </a:rPr>
              <a:t>E</a:t>
            </a: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i="1"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en-US" altLang="zh-CN" dirty="0">
                <a:latin typeface="Times New Roman" panose="02020603050405020304" pitchFamily="18" charset="0"/>
              </a:rPr>
              <a:t>                  </a:t>
            </a:r>
          </a:p>
          <a:p>
            <a:pPr marL="457200" indent="-457200">
              <a:lnSpc>
                <a:spcPct val="90000"/>
              </a:lnSpc>
            </a:pPr>
            <a:endParaRPr lang="en-US" altLang="zh-CN" dirty="0">
              <a:latin typeface="Times New Roman" panose="02020603050405020304" pitchFamily="18" charset="0"/>
            </a:endParaRPr>
          </a:p>
          <a:p>
            <a:pPr marL="457200" indent="-457200">
              <a:lnSpc>
                <a:spcPct val="90000"/>
              </a:lnSpc>
            </a:pPr>
            <a:endParaRPr lang="en-US" altLang="zh-CN" dirty="0">
              <a:latin typeface="Times New Roman" panose="02020603050405020304" pitchFamily="18" charset="0"/>
            </a:endParaRPr>
          </a:p>
          <a:p>
            <a:pPr marL="457200" indent="-457200">
              <a:lnSpc>
                <a:spcPct val="90000"/>
              </a:lnSpc>
            </a:pPr>
            <a:r>
              <a:rPr lang="zh-CN" altLang="en-US" dirty="0">
                <a:latin typeface="Times New Roman" panose="02020603050405020304" pitchFamily="18" charset="0"/>
              </a:rPr>
              <a:t>注意：图的数学定义与图形表示，在同构（待叙）的意义下</a:t>
            </a:r>
          </a:p>
          <a:p>
            <a:pPr marL="457200" indent="-457200">
              <a:lnSpc>
                <a:spcPct val="90000"/>
              </a:lnSpc>
            </a:pPr>
            <a:r>
              <a:rPr lang="zh-CN" altLang="en-US" dirty="0">
                <a:latin typeface="Times New Roman" panose="02020603050405020304" pitchFamily="18" charset="0"/>
              </a:rPr>
              <a:t>是一一对应的</a:t>
            </a:r>
          </a:p>
        </p:txBody>
      </p:sp>
      <p:pic>
        <p:nvPicPr>
          <p:cNvPr id="278540" name="Picture 12" descr="1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060575"/>
            <a:ext cx="29591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F44DE89A-CB64-40A0-BD1B-75A8B89D00A5}"/>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无向图的边为</a:t>
            </a:r>
            <a:r>
              <a:rPr lang="en-US" altLang="zh-CN" sz="2000" dirty="0">
                <a:solidFill>
                  <a:srgbClr val="FF9900"/>
                </a:solidFill>
                <a:latin typeface="Times New Roman" panose="02020603050405020304" pitchFamily="18" charset="0"/>
              </a:rPr>
              <a:t>edge</a:t>
            </a:r>
            <a:r>
              <a:rPr lang="zh-CN" altLang="en-US" sz="2000" dirty="0">
                <a:solidFill>
                  <a:srgbClr val="FF9900"/>
                </a:solidFill>
                <a:latin typeface="Times New Roman" panose="02020603050405020304" pitchFamily="18" charset="0"/>
              </a:rPr>
              <a:t>，有向图的边为</a:t>
            </a:r>
            <a:r>
              <a:rPr lang="en-US" altLang="zh-CN" sz="2000" dirty="0">
                <a:solidFill>
                  <a:srgbClr val="FF9900"/>
                </a:solidFill>
                <a:latin typeface="Times New Roman" panose="02020603050405020304" pitchFamily="18" charset="0"/>
              </a:rPr>
              <a:t>arc</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F44DE89A-CB64-40A0-BD1B-75A8B89D00A5}"/>
              </a:ext>
            </a:extLst>
          </p:cNvPr>
          <p:cNvSpPr txBox="1"/>
          <p:nvPr/>
        </p:nvSpPr>
        <p:spPr>
          <a:xfrm>
            <a:off x="0" y="6449474"/>
            <a:ext cx="4860032" cy="400110"/>
          </a:xfrm>
          <a:prstGeom prst="rect">
            <a:avLst/>
          </a:prstGeom>
          <a:noFill/>
        </p:spPr>
        <p:txBody>
          <a:bodyPr wrap="square" rtlCol="0">
            <a:spAutoFit/>
          </a:bodyPr>
          <a:lstStyle/>
          <a:p>
            <a:r>
              <a:rPr lang="en-US" altLang="zh-CN" sz="2000" dirty="0">
                <a:solidFill>
                  <a:srgbClr val="FF9900"/>
                </a:solidFill>
                <a:latin typeface="Times New Roman" panose="02020603050405020304" pitchFamily="18" charset="0"/>
              </a:rPr>
              <a:t>&lt;</a:t>
            </a:r>
            <a:r>
              <a:rPr lang="en-US" altLang="zh-CN" sz="2000" dirty="0" err="1">
                <a:solidFill>
                  <a:srgbClr val="FF9900"/>
                </a:solidFill>
                <a:latin typeface="Times New Roman" panose="02020603050405020304" pitchFamily="18" charset="0"/>
              </a:rPr>
              <a:t>a,b</a:t>
            </a:r>
            <a:r>
              <a:rPr lang="en-US" altLang="zh-CN" sz="2000" dirty="0">
                <a:solidFill>
                  <a:srgbClr val="FF9900"/>
                </a:solidFill>
                <a:latin typeface="Times New Roman" panose="02020603050405020304" pitchFamily="18" charset="0"/>
              </a:rPr>
              <a:t>&gt;</a:t>
            </a:r>
            <a:r>
              <a:rPr lang="zh-CN" altLang="en-US" sz="2000" dirty="0">
                <a:solidFill>
                  <a:srgbClr val="FF9900"/>
                </a:solidFill>
                <a:latin typeface="Times New Roman" panose="02020603050405020304" pitchFamily="18" charset="0"/>
              </a:rPr>
              <a:t>表示有向边，</a:t>
            </a:r>
            <a:r>
              <a:rPr lang="en-US" altLang="zh-CN" sz="2000" dirty="0">
                <a:solidFill>
                  <a:srgbClr val="FF9900"/>
                </a:solidFill>
                <a:latin typeface="Times New Roman" panose="02020603050405020304" pitchFamily="18" charset="0"/>
              </a:rPr>
              <a:t>(</a:t>
            </a:r>
            <a:r>
              <a:rPr lang="en-US" altLang="zh-CN" sz="2000" dirty="0" err="1">
                <a:solidFill>
                  <a:srgbClr val="FF9900"/>
                </a:solidFill>
                <a:latin typeface="Times New Roman" panose="02020603050405020304" pitchFamily="18" charset="0"/>
              </a:rPr>
              <a:t>a,b</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表示无向边</a:t>
            </a:r>
          </a:p>
        </p:txBody>
      </p:sp>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44A08FD-0B41-4AD3-8CC5-C0FDCB7DC466}" type="slidenum">
              <a:rPr lang="en-US" altLang="zh-CN"/>
              <a:pPr/>
              <a:t>50</a:t>
            </a:fld>
            <a:endParaRPr lang="en-US" altLang="zh-CN"/>
          </a:p>
        </p:txBody>
      </p:sp>
      <p:sp>
        <p:nvSpPr>
          <p:cNvPr id="321539" name="Rectangle 3"/>
          <p:cNvSpPr>
            <a:spLocks noGrp="1" noChangeArrowheads="1"/>
          </p:cNvSpPr>
          <p:nvPr>
            <p:ph type="title"/>
          </p:nvPr>
        </p:nvSpPr>
        <p:spPr/>
        <p:txBody>
          <a:bodyPr/>
          <a:lstStyle/>
          <a:p>
            <a:pPr algn="ctr"/>
            <a:r>
              <a:rPr lang="en-US" altLang="zh-CN" dirty="0">
                <a:solidFill>
                  <a:schemeClr val="tx1"/>
                </a:solidFill>
                <a:latin typeface="Times New Roman" panose="02020603050405020304" pitchFamily="18" charset="0"/>
              </a:rPr>
              <a:t>14.3</a:t>
            </a:r>
            <a:r>
              <a:rPr lang="en-US" altLang="zh-CN" dirty="0">
                <a:solidFill>
                  <a:schemeClr val="tx1"/>
                </a:solidFill>
                <a:latin typeface="华文中宋" panose="02010600040101010101" pitchFamily="2" charset="-122"/>
              </a:rPr>
              <a:t> </a:t>
            </a:r>
            <a:r>
              <a:rPr lang="zh-CN" altLang="en-US" dirty="0">
                <a:solidFill>
                  <a:schemeClr val="tx1"/>
                </a:solidFill>
                <a:latin typeface="华文中宋" panose="02010600040101010101" pitchFamily="2" charset="-122"/>
              </a:rPr>
              <a:t>图的连通性</a:t>
            </a:r>
          </a:p>
        </p:txBody>
      </p:sp>
      <p:sp>
        <p:nvSpPr>
          <p:cNvPr id="321544" name="Rectangle 8"/>
          <p:cNvSpPr>
            <a:spLocks noGrp="1" noChangeArrowheads="1"/>
          </p:cNvSpPr>
          <p:nvPr>
            <p:ph type="body" idx="1"/>
          </p:nvPr>
        </p:nvSpPr>
        <p:spPr>
          <a:xfrm>
            <a:off x="323850" y="1125538"/>
            <a:ext cx="8229600" cy="4525962"/>
          </a:xfrm>
        </p:spPr>
        <p:txBody>
          <a:bodyPr/>
          <a:lstStyle/>
          <a:p>
            <a:pPr marL="0" indent="0"/>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zh-CN" altLang="en-US" dirty="0">
                <a:latin typeface="Times New Roman" panose="02020603050405020304" pitchFamily="18" charset="0"/>
              </a:rPr>
              <a:t>的连通性与连通分支</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上任意两点都是可达的，则</a:t>
            </a:r>
            <a:r>
              <a:rPr lang="en-US" altLang="zh-CN" i="1" dirty="0">
                <a:latin typeface="Times New Roman" panose="02020603050405020304" pitchFamily="18" charset="0"/>
              </a:rPr>
              <a:t>G</a:t>
            </a:r>
            <a:r>
              <a:rPr lang="zh-CN" altLang="en-US" dirty="0">
                <a:latin typeface="Times New Roman" panose="02020603050405020304" pitchFamily="18" charset="0"/>
              </a:rPr>
              <a:t>为连通图，否则为非连通图或分离图，即：</a:t>
            </a:r>
          </a:p>
          <a:p>
            <a:pPr marL="0" indent="0"/>
            <a:r>
              <a:rPr lang="zh-CN" altLang="en-US" dirty="0">
                <a:latin typeface="Times New Roman" panose="02020603050405020304" pitchFamily="18" charset="0"/>
              </a:rPr>
              <a:t>      ① 若</a:t>
            </a:r>
            <a:r>
              <a:rPr lang="zh-CN" altLang="en-US"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u</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u</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solidFill>
                  <a:srgbClr val="A50021"/>
                </a:solidFill>
                <a:latin typeface="Times New Roman" panose="02020603050405020304" pitchFamily="18" charset="0"/>
              </a:rPr>
              <a:t>连通</a:t>
            </a:r>
          </a:p>
          <a:p>
            <a:pPr marL="0" indent="0"/>
            <a:r>
              <a:rPr lang="zh-CN" altLang="en-US" dirty="0">
                <a:latin typeface="Times New Roman" panose="02020603050405020304" pitchFamily="18" charset="0"/>
              </a:rPr>
              <a:t>      ②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，称</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连通分 </a:t>
            </a:r>
          </a:p>
          <a:p>
            <a:pPr marL="0" indent="0"/>
            <a:r>
              <a:rPr lang="zh-CN" altLang="en-US" dirty="0">
                <a:solidFill>
                  <a:srgbClr val="A50021"/>
                </a:solidFill>
                <a:latin typeface="Times New Roman" panose="02020603050405020304" pitchFamily="18" charset="0"/>
              </a:rPr>
              <a:t>           支</a:t>
            </a:r>
            <a:r>
              <a:rPr lang="zh-CN" altLang="en-US" dirty="0">
                <a:latin typeface="Times New Roman" panose="02020603050405020304" pitchFamily="18" charset="0"/>
              </a:rPr>
              <a:t>，其个数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  </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k</a:t>
            </a:r>
            <a:r>
              <a:rPr lang="en-US" altLang="zh-CN" dirty="0">
                <a:latin typeface="Times New Roman" panose="02020603050405020304" pitchFamily="18" charset="0"/>
              </a:rPr>
              <a:t>=1</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zh-CN" altLang="en-US" dirty="0">
                <a:latin typeface="Times New Roman" panose="02020603050405020304" pitchFamily="18" charset="0"/>
              </a:rPr>
              <a:t>连通</a:t>
            </a:r>
            <a:endParaRPr lang="en-US" altLang="zh-CN" dirty="0">
              <a:latin typeface="Times New Roman" panose="02020603050405020304" pitchFamily="18" charset="0"/>
            </a:endParaRPr>
          </a:p>
        </p:txBody>
      </p:sp>
      <p:sp>
        <p:nvSpPr>
          <p:cNvPr id="5" name="文本框 4">
            <a:extLst>
              <a:ext uri="{FF2B5EF4-FFF2-40B4-BE49-F238E27FC236}">
                <a16:creationId xmlns:a16="http://schemas.microsoft.com/office/drawing/2014/main" id="{8075DE35-A604-435A-B898-B192795FD705}"/>
              </a:ext>
            </a:extLst>
          </p:cNvPr>
          <p:cNvSpPr txBox="1"/>
          <p:nvPr/>
        </p:nvSpPr>
        <p:spPr>
          <a:xfrm>
            <a:off x="4572000" y="3604954"/>
            <a:ext cx="282932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关于节点集的导出子图</a:t>
            </a:r>
          </a:p>
        </p:txBody>
      </p:sp>
      <p:sp>
        <p:nvSpPr>
          <p:cNvPr id="7" name="文本框 6">
            <a:extLst>
              <a:ext uri="{FF2B5EF4-FFF2-40B4-BE49-F238E27FC236}">
                <a16:creationId xmlns:a16="http://schemas.microsoft.com/office/drawing/2014/main" id="{607CFD98-9E8D-4A0F-826C-E957542BC3FA}"/>
              </a:ext>
            </a:extLst>
          </p:cNvPr>
          <p:cNvSpPr txBox="1"/>
          <p:nvPr/>
        </p:nvSpPr>
        <p:spPr>
          <a:xfrm>
            <a:off x="0" y="6457890"/>
            <a:ext cx="65532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显然完全图必然连通，多于一个节点的零图必然不连通</a:t>
            </a:r>
          </a:p>
        </p:txBody>
      </p:sp>
      <p:sp>
        <p:nvSpPr>
          <p:cNvPr id="10" name="文本框 9">
            <a:extLst>
              <a:ext uri="{FF2B5EF4-FFF2-40B4-BE49-F238E27FC236}">
                <a16:creationId xmlns:a16="http://schemas.microsoft.com/office/drawing/2014/main" id="{07E4A932-7C84-480E-BA90-AB42354D78F1}"/>
              </a:ext>
            </a:extLst>
          </p:cNvPr>
          <p:cNvSpPr txBox="1"/>
          <p:nvPr/>
        </p:nvSpPr>
        <p:spPr>
          <a:xfrm>
            <a:off x="0" y="6045170"/>
            <a:ext cx="91440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显然连通图的可达性矩阵所有元素均为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1" name="文本框 10">
            <a:extLst>
              <a:ext uri="{FF2B5EF4-FFF2-40B4-BE49-F238E27FC236}">
                <a16:creationId xmlns:a16="http://schemas.microsoft.com/office/drawing/2014/main" id="{EFC77065-CF65-435F-9709-E18BEB804115}"/>
              </a:ext>
            </a:extLst>
          </p:cNvPr>
          <p:cNvSpPr txBox="1"/>
          <p:nvPr/>
        </p:nvSpPr>
        <p:spPr>
          <a:xfrm>
            <a:off x="3960191" y="4260761"/>
            <a:ext cx="51827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两节点是否在同一连通分量中⇔是否可达</a:t>
            </a:r>
          </a:p>
        </p:txBody>
      </p:sp>
      <p:sp>
        <p:nvSpPr>
          <p:cNvPr id="12" name="文本框 11">
            <a:extLst>
              <a:ext uri="{FF2B5EF4-FFF2-40B4-BE49-F238E27FC236}">
                <a16:creationId xmlns:a16="http://schemas.microsoft.com/office/drawing/2014/main" id="{CEFB190C-FB20-4E26-AF1C-D6402F071B53}"/>
              </a:ext>
            </a:extLst>
          </p:cNvPr>
          <p:cNvSpPr txBox="1"/>
          <p:nvPr/>
        </p:nvSpPr>
        <p:spPr>
          <a:xfrm>
            <a:off x="997000" y="4460816"/>
            <a:ext cx="1965226" cy="707886"/>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总共只有一个连通分支即连通图</a:t>
            </a:r>
          </a:p>
        </p:txBody>
      </p:sp>
      <p:sp>
        <p:nvSpPr>
          <p:cNvPr id="13" name="文本框 12">
            <a:extLst>
              <a:ext uri="{FF2B5EF4-FFF2-40B4-BE49-F238E27FC236}">
                <a16:creationId xmlns:a16="http://schemas.microsoft.com/office/drawing/2014/main" id="{2D0993C1-371E-46CC-B000-BFD9CB1B006C}"/>
              </a:ext>
            </a:extLst>
          </p:cNvPr>
          <p:cNvSpPr txBox="1"/>
          <p:nvPr/>
        </p:nvSpPr>
        <p:spPr>
          <a:xfrm>
            <a:off x="6444208" y="6457890"/>
            <a:ext cx="269979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求所有连通分支？</a:t>
            </a:r>
            <a:endParaRPr lang="en-US" altLang="zh-CN" sz="2000" dirty="0">
              <a:solidFill>
                <a:srgbClr val="FF9900"/>
              </a:solidFill>
              <a:latin typeface="Times New Roman" panose="02020603050405020304" pitchFamily="18" charset="0"/>
            </a:endParaRPr>
          </a:p>
        </p:txBody>
      </p:sp>
      <p:sp>
        <p:nvSpPr>
          <p:cNvPr id="14" name="文本框 13">
            <a:extLst>
              <a:ext uri="{FF2B5EF4-FFF2-40B4-BE49-F238E27FC236}">
                <a16:creationId xmlns:a16="http://schemas.microsoft.com/office/drawing/2014/main" id="{392EB2D4-0C00-41AD-84D8-4BD5ECB9B0BE}"/>
              </a:ext>
            </a:extLst>
          </p:cNvPr>
          <p:cNvSpPr txBox="1"/>
          <p:nvPr/>
        </p:nvSpPr>
        <p:spPr>
          <a:xfrm>
            <a:off x="6914944" y="3613031"/>
            <a:ext cx="222905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连通分量</a:t>
            </a:r>
          </a:p>
        </p:txBody>
      </p:sp>
      <p:sp>
        <p:nvSpPr>
          <p:cNvPr id="15" name="文本框 14">
            <a:extLst>
              <a:ext uri="{FF2B5EF4-FFF2-40B4-BE49-F238E27FC236}">
                <a16:creationId xmlns:a16="http://schemas.microsoft.com/office/drawing/2014/main" id="{BEDBF574-3F0C-4129-8D4A-0EF713379B9D}"/>
              </a:ext>
            </a:extLst>
          </p:cNvPr>
          <p:cNvSpPr txBox="1"/>
          <p:nvPr/>
        </p:nvSpPr>
        <p:spPr>
          <a:xfrm>
            <a:off x="4572000" y="2422347"/>
            <a:ext cx="4500239"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等价关系：非空、无交、并集得全集</a:t>
            </a:r>
          </a:p>
        </p:txBody>
      </p:sp>
    </p:spTree>
    <p:extLst>
      <p:ext uri="{BB962C8B-B14F-4D97-AF65-F5344CB8AC3E}">
        <p14:creationId xmlns:p14="http://schemas.microsoft.com/office/powerpoint/2010/main" val="394074918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1539"/>
                                        </p:tgtEl>
                                        <p:attrNameLst>
                                          <p:attrName>style.visibility</p:attrName>
                                        </p:attrNameLst>
                                      </p:cBhvr>
                                      <p:to>
                                        <p:strVal val="visible"/>
                                      </p:to>
                                    </p:set>
                                    <p:anim calcmode="lin" valueType="num">
                                      <p:cBhvr additive="base">
                                        <p:cTn id="7" dur="1000" fill="hold"/>
                                        <p:tgtEl>
                                          <p:spTgt spid="321539"/>
                                        </p:tgtEl>
                                        <p:attrNameLst>
                                          <p:attrName>ppt_x</p:attrName>
                                        </p:attrNameLst>
                                      </p:cBhvr>
                                      <p:tavLst>
                                        <p:tav tm="0">
                                          <p:val>
                                            <p:strVal val="0-#ppt_w/2"/>
                                          </p:val>
                                        </p:tav>
                                        <p:tav tm="100000">
                                          <p:val>
                                            <p:strVal val="#ppt_x"/>
                                          </p:val>
                                        </p:tav>
                                      </p:tavLst>
                                    </p:anim>
                                    <p:anim calcmode="lin" valueType="num">
                                      <p:cBhvr additive="base">
                                        <p:cTn id="8" dur="1000" fill="hold"/>
                                        <p:tgtEl>
                                          <p:spTgt spid="3215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F8A3268-7D12-437F-B537-D2529DD293E5}" type="slidenum">
              <a:rPr lang="en-US" altLang="zh-CN"/>
              <a:pPr/>
              <a:t>51</a:t>
            </a:fld>
            <a:endParaRPr lang="en-US" altLang="zh-CN"/>
          </a:p>
        </p:txBody>
      </p:sp>
      <p:sp>
        <p:nvSpPr>
          <p:cNvPr id="325641" name="Rectangle 9"/>
          <p:cNvSpPr>
            <a:spLocks noGrp="1" noChangeArrowheads="1"/>
          </p:cNvSpPr>
          <p:nvPr>
            <p:ph type="title"/>
          </p:nvPr>
        </p:nvSpPr>
        <p:spPr/>
        <p:txBody>
          <a:bodyPr/>
          <a:lstStyle/>
          <a:p>
            <a:pPr algn="ctr"/>
            <a:r>
              <a:rPr lang="zh-CN" altLang="en-US">
                <a:latin typeface="Times New Roman" panose="02020603050405020304" pitchFamily="18" charset="0"/>
              </a:rPr>
              <a:t>无向图的连通度</a:t>
            </a:r>
          </a:p>
        </p:txBody>
      </p:sp>
      <p:sp>
        <p:nvSpPr>
          <p:cNvPr id="325642" name="Rectangle 10"/>
          <p:cNvSpPr>
            <a:spLocks noGrp="1" noChangeArrowheads="1"/>
          </p:cNvSpPr>
          <p:nvPr>
            <p:ph type="body" idx="1"/>
          </p:nvPr>
        </p:nvSpPr>
        <p:spPr>
          <a:xfrm>
            <a:off x="468313" y="1196751"/>
            <a:ext cx="8351837" cy="5113561"/>
          </a:xfrm>
        </p:spPr>
        <p:txBody>
          <a:bodyPr/>
          <a:lstStyle/>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14.32</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p>
          <a:p>
            <a:pPr marL="457200" indent="-457200">
              <a:lnSpc>
                <a:spcPct val="90000"/>
              </a:lnSpc>
            </a:pPr>
            <a:r>
              <a:rPr lang="en-US" altLang="zh-CN" i="1" dirty="0">
                <a:latin typeface="Times New Roman" panose="02020603050405020304" pitchFamily="18" charset="0"/>
              </a:rPr>
              <a:t>      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点割集</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且有极小性</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v</a:t>
            </a:r>
            <a:r>
              <a:rPr lang="zh-CN" altLang="en-US" dirty="0">
                <a:latin typeface="Times New Roman" panose="02020603050405020304" pitchFamily="18" charset="0"/>
              </a:rPr>
              <a:t>为</a:t>
            </a:r>
            <a:r>
              <a:rPr lang="zh-CN" altLang="en-US" dirty="0">
                <a:solidFill>
                  <a:srgbClr val="A50021"/>
                </a:solidFill>
                <a:latin typeface="Times New Roman" panose="02020603050405020304" pitchFamily="18" charset="0"/>
              </a:rPr>
              <a:t>割点</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zh-CN" altLang="en-US" dirty="0">
                <a:latin typeface="Times New Roman" panose="02020603050405020304" pitchFamily="18" charset="0"/>
              </a:rPr>
              <a:t>为点割集</a:t>
            </a:r>
            <a:endParaRPr lang="en-US" altLang="zh-CN" dirty="0">
              <a:latin typeface="Times New Roman" panose="02020603050405020304" pitchFamily="18" charset="0"/>
            </a:endParaRPr>
          </a:p>
          <a:p>
            <a:pPr marL="457200" indent="-457200">
              <a:lnSpc>
                <a:spcPct val="90000"/>
              </a:lnSpc>
            </a:pPr>
            <a:endParaRPr lang="zh-CN" altLang="en-US" dirty="0">
              <a:latin typeface="Times New Roman" panose="02020603050405020304" pitchFamily="18" charset="0"/>
            </a:endParaRPr>
          </a:p>
          <a:p>
            <a:pPr marL="457200" indent="-457200">
              <a:lnSpc>
                <a:spcPct val="90000"/>
              </a:lnSpc>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14.33</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p>
          <a:p>
            <a:pPr marL="457200" indent="-457200">
              <a:lnSpc>
                <a:spcPct val="90000"/>
              </a:lnSpc>
            </a:pPr>
            <a:r>
              <a:rPr lang="en-US" altLang="zh-CN" i="1" dirty="0">
                <a:latin typeface="Times New Roman" panose="02020603050405020304" pitchFamily="18" charset="0"/>
              </a:rPr>
              <a:t>      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边割集</a:t>
            </a:r>
            <a:r>
              <a:rPr lang="en-US" altLang="zh-CN" dirty="0">
                <a:latin typeface="Times New Roman" panose="02020603050405020304" pitchFamily="18" charset="0"/>
              </a:rPr>
              <a: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)&gt;</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zh-CN" altLang="en-US" dirty="0">
                <a:latin typeface="Times New Roman" panose="02020603050405020304" pitchFamily="18" charset="0"/>
              </a:rPr>
              <a:t>且有极小性</a:t>
            </a:r>
            <a:endParaRPr lang="zh-CN" altLang="en-US" i="1" dirty="0">
              <a:latin typeface="Times New Roman" panose="02020603050405020304" pitchFamily="18" charset="0"/>
            </a:endParaRPr>
          </a:p>
          <a:p>
            <a:pPr marL="457200" indent="-457200">
              <a:lnSpc>
                <a:spcPct val="90000"/>
              </a:lnSpc>
            </a:pPr>
            <a:r>
              <a:rPr lang="zh-CN" altLang="en-US" i="1" dirty="0">
                <a:latin typeface="Times New Roman" panose="02020603050405020304" pitchFamily="18" charset="0"/>
              </a:rPr>
              <a:t>      </a:t>
            </a:r>
            <a:r>
              <a:rPr lang="en-US" altLang="zh-CN" i="1" dirty="0">
                <a:latin typeface="Times New Roman" panose="02020603050405020304" pitchFamily="18" charset="0"/>
              </a:rPr>
              <a:t>e</a:t>
            </a:r>
            <a:r>
              <a:rPr lang="zh-CN" altLang="en-US" dirty="0">
                <a:latin typeface="Times New Roman" panose="02020603050405020304" pitchFamily="18" charset="0"/>
              </a:rPr>
              <a:t>是</a:t>
            </a:r>
            <a:r>
              <a:rPr lang="zh-CN" altLang="en-US" dirty="0">
                <a:solidFill>
                  <a:srgbClr val="A50021"/>
                </a:solidFill>
                <a:latin typeface="Times New Roman" panose="02020603050405020304" pitchFamily="18" charset="0"/>
              </a:rPr>
              <a:t>割边</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桥</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zh-CN" altLang="en-US" dirty="0">
                <a:latin typeface="Times New Roman" panose="02020603050405020304" pitchFamily="18" charset="0"/>
              </a:rPr>
              <a:t>为边割集</a:t>
            </a:r>
          </a:p>
        </p:txBody>
      </p:sp>
      <p:sp>
        <p:nvSpPr>
          <p:cNvPr id="5" name="文本框 4">
            <a:extLst>
              <a:ext uri="{FF2B5EF4-FFF2-40B4-BE49-F238E27FC236}">
                <a16:creationId xmlns:a16="http://schemas.microsoft.com/office/drawing/2014/main" id="{3A99C7B7-CAA9-4367-A019-4A43E4301585}"/>
              </a:ext>
            </a:extLst>
          </p:cNvPr>
          <p:cNvSpPr txBox="1"/>
          <p:nvPr/>
        </p:nvSpPr>
        <p:spPr>
          <a:xfrm>
            <a:off x="6857378" y="6457890"/>
            <a:ext cx="2286622"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G</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为连通分量数</a:t>
            </a:r>
          </a:p>
        </p:txBody>
      </p:sp>
      <p:sp>
        <p:nvSpPr>
          <p:cNvPr id="7" name="文本框 6">
            <a:extLst>
              <a:ext uri="{FF2B5EF4-FFF2-40B4-BE49-F238E27FC236}">
                <a16:creationId xmlns:a16="http://schemas.microsoft.com/office/drawing/2014/main" id="{01CCD055-A9F8-49F4-9A4C-F27DD733BBC9}"/>
              </a:ext>
            </a:extLst>
          </p:cNvPr>
          <p:cNvSpPr txBox="1"/>
          <p:nvPr/>
        </p:nvSpPr>
        <p:spPr>
          <a:xfrm>
            <a:off x="5418836" y="2348880"/>
            <a:ext cx="26104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至少增加</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个连通分量</a:t>
            </a:r>
          </a:p>
        </p:txBody>
      </p:sp>
      <p:grpSp>
        <p:nvGrpSpPr>
          <p:cNvPr id="8" name="组合 7">
            <a:extLst>
              <a:ext uri="{FF2B5EF4-FFF2-40B4-BE49-F238E27FC236}">
                <a16:creationId xmlns:a16="http://schemas.microsoft.com/office/drawing/2014/main" id="{5B2A921A-914B-40D3-B711-BA9F2C1DED3E}"/>
              </a:ext>
            </a:extLst>
          </p:cNvPr>
          <p:cNvGrpSpPr/>
          <p:nvPr/>
        </p:nvGrpSpPr>
        <p:grpSpPr>
          <a:xfrm>
            <a:off x="3275856" y="4797152"/>
            <a:ext cx="2850846" cy="1203368"/>
            <a:chOff x="3799030" y="5490965"/>
            <a:chExt cx="2850846" cy="1203368"/>
          </a:xfrm>
        </p:grpSpPr>
        <p:sp>
          <p:nvSpPr>
            <p:cNvPr id="9" name="椭圆 8">
              <a:extLst>
                <a:ext uri="{FF2B5EF4-FFF2-40B4-BE49-F238E27FC236}">
                  <a16:creationId xmlns:a16="http://schemas.microsoft.com/office/drawing/2014/main" id="{6E4320D5-51D0-423B-89DF-B4951D530CF6}"/>
                </a:ext>
              </a:extLst>
            </p:cNvPr>
            <p:cNvSpPr/>
            <p:nvPr/>
          </p:nvSpPr>
          <p:spPr>
            <a:xfrm>
              <a:off x="4999148"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sp>
          <p:nvSpPr>
            <p:cNvPr id="10" name="椭圆 9">
              <a:extLst>
                <a:ext uri="{FF2B5EF4-FFF2-40B4-BE49-F238E27FC236}">
                  <a16:creationId xmlns:a16="http://schemas.microsoft.com/office/drawing/2014/main" id="{C71218E4-31AA-4158-8BB1-371729E5E129}"/>
                </a:ext>
              </a:extLst>
            </p:cNvPr>
            <p:cNvSpPr/>
            <p:nvPr/>
          </p:nvSpPr>
          <p:spPr>
            <a:xfrm>
              <a:off x="3799030" y="5495611"/>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1" name="椭圆 10">
              <a:extLst>
                <a:ext uri="{FF2B5EF4-FFF2-40B4-BE49-F238E27FC236}">
                  <a16:creationId xmlns:a16="http://schemas.microsoft.com/office/drawing/2014/main" id="{731742D5-E44D-4A09-BF0A-13F604B68EB9}"/>
                </a:ext>
              </a:extLst>
            </p:cNvPr>
            <p:cNvSpPr/>
            <p:nvPr/>
          </p:nvSpPr>
          <p:spPr>
            <a:xfrm>
              <a:off x="6195222" y="5490965"/>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sp>
          <p:nvSpPr>
            <p:cNvPr id="12" name="椭圆 11">
              <a:extLst>
                <a:ext uri="{FF2B5EF4-FFF2-40B4-BE49-F238E27FC236}">
                  <a16:creationId xmlns:a16="http://schemas.microsoft.com/office/drawing/2014/main" id="{CAB6CB73-1C18-4002-B290-3A10D6A1CF1B}"/>
                </a:ext>
              </a:extLst>
            </p:cNvPr>
            <p:cNvSpPr/>
            <p:nvPr/>
          </p:nvSpPr>
          <p:spPr>
            <a:xfrm>
              <a:off x="5740568"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cxnSp>
          <p:nvCxnSpPr>
            <p:cNvPr id="13" name="直接箭头连接符 12">
              <a:extLst>
                <a:ext uri="{FF2B5EF4-FFF2-40B4-BE49-F238E27FC236}">
                  <a16:creationId xmlns:a16="http://schemas.microsoft.com/office/drawing/2014/main" id="{9A7D0BDC-87F6-40F2-B678-0532B5BB6FA9}"/>
                </a:ext>
              </a:extLst>
            </p:cNvPr>
            <p:cNvCxnSpPr>
              <a:cxnSpLocks/>
              <a:stCxn id="11" idx="2"/>
              <a:endCxn id="9" idx="6"/>
            </p:cNvCxnSpPr>
            <p:nvPr/>
          </p:nvCxnSpPr>
          <p:spPr>
            <a:xfrm flipH="1">
              <a:off x="5453802" y="5718292"/>
              <a:ext cx="741420" cy="46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459AC94C-86D4-4A52-A389-8F2AE3767353}"/>
                </a:ext>
              </a:extLst>
            </p:cNvPr>
            <p:cNvCxnSpPr>
              <a:cxnSpLocks/>
              <a:stCxn id="9" idx="2"/>
              <a:endCxn id="10" idx="6"/>
            </p:cNvCxnSpPr>
            <p:nvPr/>
          </p:nvCxnSpPr>
          <p:spPr>
            <a:xfrm flipH="1">
              <a:off x="4253684" y="5722938"/>
              <a:ext cx="74546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38B1077-322A-4F98-80B3-D54B0AB948A9}"/>
                </a:ext>
              </a:extLst>
            </p:cNvPr>
            <p:cNvSpPr/>
            <p:nvPr/>
          </p:nvSpPr>
          <p:spPr>
            <a:xfrm>
              <a:off x="4265652" y="623967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16" name="直接箭头连接符 15">
              <a:extLst>
                <a:ext uri="{FF2B5EF4-FFF2-40B4-BE49-F238E27FC236}">
                  <a16:creationId xmlns:a16="http://schemas.microsoft.com/office/drawing/2014/main" id="{6CA58214-D033-479B-BC5A-6CC9C1DBDCF7}"/>
                </a:ext>
              </a:extLst>
            </p:cNvPr>
            <p:cNvCxnSpPr>
              <a:cxnSpLocks/>
              <a:stCxn id="9" idx="3"/>
              <a:endCxn id="15" idx="7"/>
            </p:cNvCxnSpPr>
            <p:nvPr/>
          </p:nvCxnSpPr>
          <p:spPr>
            <a:xfrm flipH="1">
              <a:off x="4653723" y="5883682"/>
              <a:ext cx="412008"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22E7184-7B83-4121-BD9C-90507630BDEA}"/>
                </a:ext>
              </a:extLst>
            </p:cNvPr>
            <p:cNvCxnSpPr>
              <a:cxnSpLocks/>
              <a:stCxn id="12" idx="2"/>
              <a:endCxn id="15" idx="6"/>
            </p:cNvCxnSpPr>
            <p:nvPr/>
          </p:nvCxnSpPr>
          <p:spPr>
            <a:xfrm flipH="1">
              <a:off x="4720306" y="6467006"/>
              <a:ext cx="102026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76AECFA-9461-4539-B1FC-6CD70CE14382}"/>
                </a:ext>
              </a:extLst>
            </p:cNvPr>
            <p:cNvCxnSpPr>
              <a:cxnSpLocks/>
              <a:stCxn id="12" idx="1"/>
              <a:endCxn id="9" idx="5"/>
            </p:cNvCxnSpPr>
            <p:nvPr/>
          </p:nvCxnSpPr>
          <p:spPr>
            <a:xfrm flipH="1" flipV="1">
              <a:off x="5387219" y="5883682"/>
              <a:ext cx="419932" cy="42258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 name="直接箭头连接符 2">
            <a:extLst>
              <a:ext uri="{FF2B5EF4-FFF2-40B4-BE49-F238E27FC236}">
                <a16:creationId xmlns:a16="http://schemas.microsoft.com/office/drawing/2014/main" id="{D9D82EE3-2195-490D-AFFD-C888346F0006}"/>
              </a:ext>
            </a:extLst>
          </p:cNvPr>
          <p:cNvCxnSpPr>
            <a:endCxn id="9" idx="1"/>
          </p:cNvCxnSpPr>
          <p:nvPr/>
        </p:nvCxnSpPr>
        <p:spPr>
          <a:xfrm>
            <a:off x="2051720" y="2348880"/>
            <a:ext cx="2490837" cy="2519501"/>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3C1A707-5AA3-4E25-8668-96D3E3F9E0E4}"/>
              </a:ext>
            </a:extLst>
          </p:cNvPr>
          <p:cNvCxnSpPr>
            <a:cxnSpLocks/>
          </p:cNvCxnSpPr>
          <p:nvPr/>
        </p:nvCxnSpPr>
        <p:spPr>
          <a:xfrm>
            <a:off x="2483768" y="3608630"/>
            <a:ext cx="1852785" cy="1808566"/>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6A442F1-225D-4E27-8684-F261BDDA962C}"/>
              </a:ext>
            </a:extLst>
          </p:cNvPr>
          <p:cNvCxnSpPr>
            <a:cxnSpLocks/>
          </p:cNvCxnSpPr>
          <p:nvPr/>
        </p:nvCxnSpPr>
        <p:spPr>
          <a:xfrm>
            <a:off x="2483768" y="3608630"/>
            <a:ext cx="2577121" cy="1789658"/>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388188"/>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3CD39E1E-1154-46A9-A5FA-BD1A40FB1030}" type="slidenum">
              <a:rPr lang="en-US" altLang="zh-CN"/>
              <a:pPr/>
              <a:t>52</a:t>
            </a:fld>
            <a:endParaRPr lang="en-US" altLang="zh-CN"/>
          </a:p>
        </p:txBody>
      </p:sp>
      <p:sp>
        <p:nvSpPr>
          <p:cNvPr id="327688" name="Rectangle 8"/>
          <p:cNvSpPr>
            <a:spLocks noGrp="1" noChangeArrowheads="1"/>
          </p:cNvSpPr>
          <p:nvPr>
            <p:ph type="title"/>
          </p:nvPr>
        </p:nvSpPr>
        <p:spPr/>
        <p:txBody>
          <a:bodyPr/>
          <a:lstStyle/>
          <a:p>
            <a:pPr algn="ctr"/>
            <a:r>
              <a:rPr lang="zh-CN" altLang="en-US"/>
              <a:t>点割集与割点</a:t>
            </a:r>
          </a:p>
        </p:txBody>
      </p:sp>
      <p:sp>
        <p:nvSpPr>
          <p:cNvPr id="327689" name="Rectangle 9"/>
          <p:cNvSpPr>
            <a:spLocks noGrp="1" noChangeArrowheads="1"/>
          </p:cNvSpPr>
          <p:nvPr>
            <p:ph type="body" idx="1"/>
          </p:nvPr>
        </p:nvSpPr>
        <p:spPr>
          <a:xfrm>
            <a:off x="468313" y="1125538"/>
            <a:ext cx="3311525" cy="3167062"/>
          </a:xfrm>
        </p:spPr>
        <p:txBody>
          <a:bodyPr/>
          <a:lstStyle/>
          <a:p>
            <a:r>
              <a:rPr lang="zh-CN" altLang="en-US">
                <a:solidFill>
                  <a:srgbClr val="A50021"/>
                </a:solidFill>
                <a:latin typeface="Times New Roman" panose="02020603050405020304" pitchFamily="18" charset="0"/>
              </a:rPr>
              <a:t>例</a:t>
            </a:r>
            <a:r>
              <a:rPr lang="en-US" altLang="zh-CN">
                <a:solidFill>
                  <a:srgbClr val="A50021"/>
                </a:solidFill>
                <a:latin typeface="Times New Roman" panose="02020603050405020304" pitchFamily="18" charset="0"/>
              </a:rPr>
              <a:t>3</a:t>
            </a:r>
            <a:r>
              <a:rPr lang="en-US" altLang="zh-CN">
                <a:latin typeface="Times New Roman" panose="02020603050405020304" pitchFamily="18" charset="0"/>
              </a:rPr>
              <a:t>   {</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4</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6</a:t>
            </a:r>
            <a:r>
              <a:rPr lang="en-US" altLang="zh-CN">
                <a:latin typeface="Times New Roman" panose="02020603050405020304" pitchFamily="18" charset="0"/>
              </a:rPr>
              <a:t>}</a:t>
            </a:r>
            <a:r>
              <a:rPr lang="zh-CN" altLang="en-US">
                <a:latin typeface="Times New Roman" panose="02020603050405020304" pitchFamily="18" charset="0"/>
              </a:rPr>
              <a:t>是点</a:t>
            </a:r>
          </a:p>
          <a:p>
            <a:r>
              <a:rPr lang="zh-CN" altLang="en-US">
                <a:latin typeface="Times New Roman" panose="02020603050405020304" pitchFamily="18" charset="0"/>
              </a:rPr>
              <a:t>割集，</a:t>
            </a:r>
            <a:r>
              <a:rPr lang="en-US" altLang="zh-CN" i="1">
                <a:latin typeface="Times New Roman" panose="02020603050405020304" pitchFamily="18" charset="0"/>
              </a:rPr>
              <a:t>v</a:t>
            </a:r>
            <a:r>
              <a:rPr lang="en-US" altLang="zh-CN" baseline="-25000">
                <a:latin typeface="Times New Roman" panose="02020603050405020304" pitchFamily="18" charset="0"/>
              </a:rPr>
              <a:t>6</a:t>
            </a:r>
            <a:r>
              <a:rPr lang="zh-CN" altLang="en-US">
                <a:latin typeface="Times New Roman" panose="02020603050405020304" pitchFamily="18" charset="0"/>
              </a:rPr>
              <a:t>是割点</a:t>
            </a:r>
            <a:r>
              <a:rPr lang="en-US" altLang="zh-CN">
                <a:latin typeface="Times New Roman" panose="02020603050405020304" pitchFamily="18" charset="0"/>
              </a:rPr>
              <a:t>. {</a:t>
            </a:r>
            <a:r>
              <a:rPr lang="en-US" altLang="zh-CN" i="1">
                <a:latin typeface="Times New Roman" panose="02020603050405020304" pitchFamily="18" charset="0"/>
              </a:rPr>
              <a:t>v</a:t>
            </a:r>
            <a:r>
              <a:rPr lang="en-US" altLang="zh-CN" baseline="-25000">
                <a:latin typeface="Times New Roman" panose="02020603050405020304" pitchFamily="18" charset="0"/>
              </a:rPr>
              <a:t>2</a:t>
            </a:r>
            <a:r>
              <a:rPr lang="en-US" altLang="zh-CN">
                <a:latin typeface="Times New Roman" panose="02020603050405020304" pitchFamily="18" charset="0"/>
              </a:rPr>
              <a:t>,</a:t>
            </a:r>
            <a:r>
              <a:rPr lang="en-US" altLang="zh-CN" i="1">
                <a:latin typeface="Times New Roman" panose="02020603050405020304" pitchFamily="18" charset="0"/>
              </a:rPr>
              <a:t>v</a:t>
            </a:r>
            <a:r>
              <a:rPr lang="en-US" altLang="zh-CN" baseline="-25000">
                <a:latin typeface="Times New Roman" panose="02020603050405020304" pitchFamily="18" charset="0"/>
              </a:rPr>
              <a:t>5</a:t>
            </a:r>
            <a:r>
              <a:rPr lang="en-US" altLang="zh-CN">
                <a:latin typeface="Times New Roman" panose="02020603050405020304" pitchFamily="18" charset="0"/>
              </a:rPr>
              <a:t>}</a:t>
            </a:r>
          </a:p>
          <a:p>
            <a:r>
              <a:rPr lang="zh-CN" altLang="en-US">
                <a:latin typeface="Times New Roman" panose="02020603050405020304" pitchFamily="18" charset="0"/>
              </a:rPr>
              <a:t>是点割集吗？</a:t>
            </a:r>
          </a:p>
          <a:p>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2</a:t>
            </a:r>
            <a:r>
              <a:rPr lang="en-US" altLang="zh-CN">
                <a:latin typeface="Times New Roman" panose="02020603050405020304" pitchFamily="18" charset="0"/>
              </a:rPr>
              <a:t>}</a:t>
            </a:r>
            <a:r>
              <a:rPr lang="zh-CN" altLang="en-US">
                <a:latin typeface="Times New Roman" panose="02020603050405020304" pitchFamily="18" charset="0"/>
              </a:rPr>
              <a:t>，</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1</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3</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5</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6</a:t>
            </a:r>
            <a:r>
              <a:rPr lang="en-US" altLang="zh-CN">
                <a:latin typeface="Times New Roman" panose="02020603050405020304" pitchFamily="18" charset="0"/>
              </a:rPr>
              <a:t>}</a:t>
            </a:r>
            <a:r>
              <a:rPr lang="zh-CN" altLang="en-US">
                <a:latin typeface="Times New Roman" panose="02020603050405020304" pitchFamily="18" charset="0"/>
              </a:rPr>
              <a:t>，</a:t>
            </a:r>
          </a:p>
          <a:p>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8</a:t>
            </a:r>
            <a:r>
              <a:rPr lang="en-US" altLang="zh-CN">
                <a:latin typeface="Times New Roman" panose="02020603050405020304" pitchFamily="18" charset="0"/>
              </a:rPr>
              <a:t>}</a:t>
            </a:r>
            <a:r>
              <a:rPr lang="zh-CN" altLang="en-US">
                <a:latin typeface="Times New Roman" panose="02020603050405020304" pitchFamily="18" charset="0"/>
              </a:rPr>
              <a:t>等是边割集，</a:t>
            </a:r>
            <a:r>
              <a:rPr lang="en-US" altLang="zh-CN" i="1">
                <a:latin typeface="Times New Roman" panose="02020603050405020304" pitchFamily="18" charset="0"/>
              </a:rPr>
              <a:t>e</a:t>
            </a:r>
            <a:r>
              <a:rPr lang="en-US" altLang="zh-CN" baseline="-25000">
                <a:latin typeface="Times New Roman" panose="02020603050405020304" pitchFamily="18" charset="0"/>
              </a:rPr>
              <a:t>8</a:t>
            </a:r>
            <a:r>
              <a:rPr lang="zh-CN" altLang="en-US">
                <a:latin typeface="Times New Roman" panose="02020603050405020304" pitchFamily="18" charset="0"/>
              </a:rPr>
              <a:t>是</a:t>
            </a:r>
          </a:p>
          <a:p>
            <a:r>
              <a:rPr lang="zh-CN" altLang="en-US">
                <a:latin typeface="Times New Roman" panose="02020603050405020304" pitchFamily="18" charset="0"/>
              </a:rPr>
              <a:t>桥，</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7</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9</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5</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baseline="-25000">
                <a:latin typeface="Times New Roman" panose="02020603050405020304" pitchFamily="18" charset="0"/>
              </a:rPr>
              <a:t>6</a:t>
            </a:r>
            <a:r>
              <a:rPr lang="en-US" altLang="zh-CN">
                <a:latin typeface="Times New Roman" panose="02020603050405020304" pitchFamily="18" charset="0"/>
              </a:rPr>
              <a:t>} </a:t>
            </a:r>
            <a:r>
              <a:rPr lang="zh-CN" altLang="en-US">
                <a:latin typeface="Times New Roman" panose="02020603050405020304" pitchFamily="18" charset="0"/>
              </a:rPr>
              <a:t>是边割</a:t>
            </a:r>
          </a:p>
          <a:p>
            <a:r>
              <a:rPr lang="zh-CN" altLang="en-US">
                <a:latin typeface="Times New Roman" panose="02020603050405020304" pitchFamily="18" charset="0"/>
              </a:rPr>
              <a:t>集吗？</a:t>
            </a:r>
          </a:p>
        </p:txBody>
      </p:sp>
      <p:pic>
        <p:nvPicPr>
          <p:cNvPr id="327690" name="Picture 10" descr="14-7"/>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3851275" y="1689100"/>
            <a:ext cx="4967288" cy="246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91" name="Rectangle 11"/>
          <p:cNvSpPr>
            <a:spLocks noChangeArrowheads="1"/>
          </p:cNvSpPr>
          <p:nvPr/>
        </p:nvSpPr>
        <p:spPr bwMode="auto">
          <a:xfrm>
            <a:off x="468313" y="4364038"/>
            <a:ext cx="8353425"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r>
              <a:rPr lang="zh-CN" altLang="en-US" dirty="0">
                <a:latin typeface="Times New Roman" panose="02020603050405020304" pitchFamily="18" charset="0"/>
              </a:rPr>
              <a:t>几点说明：</a:t>
            </a:r>
            <a:endParaRPr lang="zh-CN" altLang="en-US" i="1" dirty="0">
              <a:latin typeface="Times New Roman" panose="02020603050405020304" pitchFamily="18" charset="0"/>
            </a:endParaRPr>
          </a:p>
          <a:p>
            <a:pPr>
              <a:buClr>
                <a:srgbClr val="FF6600"/>
              </a:buClr>
              <a:buFont typeface="Wingdings" panose="05000000000000000000" pitchFamily="2" charset="2"/>
              <a:buChar char="l"/>
            </a:pP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中无点割集</a:t>
            </a:r>
            <a:endParaRPr lang="en-US" altLang="zh-CN" dirty="0">
              <a:latin typeface="Times New Roman" panose="02020603050405020304" pitchFamily="18" charset="0"/>
            </a:endParaRPr>
          </a:p>
          <a:p>
            <a:pPr>
              <a:buClr>
                <a:srgbClr val="FF6600"/>
              </a:buClr>
              <a:buFont typeface="Wingdings" panose="05000000000000000000" pitchFamily="2" charset="2"/>
              <a:buChar char="l"/>
            </a:pPr>
            <a:r>
              <a:rPr lang="en-US" altLang="zh-CN" i="1" dirty="0" err="1">
                <a:latin typeface="Times New Roman" panose="02020603050405020304" pitchFamily="18" charset="0"/>
              </a:rPr>
              <a:t>N</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中既无点割集，也无边割集，其中</a:t>
            </a:r>
            <a:r>
              <a:rPr lang="en-US" altLang="zh-CN" i="1" dirty="0" err="1">
                <a:latin typeface="Times New Roman" panose="02020603050405020304" pitchFamily="18" charset="0"/>
              </a:rPr>
              <a:t>N</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 </a:t>
            </a:r>
            <a:r>
              <a:rPr lang="en-US" altLang="zh-CN" i="1" dirty="0">
                <a:latin typeface="Times New Roman" panose="02020603050405020304" pitchFamily="18" charset="0"/>
              </a:rPr>
              <a:t>n </a:t>
            </a:r>
            <a:r>
              <a:rPr lang="zh-CN" altLang="en-US" dirty="0">
                <a:latin typeface="Times New Roman" panose="02020603050405020304" pitchFamily="18" charset="0"/>
              </a:rPr>
              <a:t>阶零图</a:t>
            </a:r>
            <a:endParaRPr lang="en-US" altLang="zh-CN" dirty="0">
              <a:latin typeface="Times New Roman" panose="02020603050405020304" pitchFamily="18" charset="0"/>
            </a:endParaRPr>
          </a:p>
          <a:p>
            <a:pPr>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 </a:t>
            </a:r>
            <a:r>
              <a:rPr lang="zh-CN" altLang="en-US" dirty="0">
                <a:latin typeface="Times New Roman" panose="02020603050405020304" pitchFamily="18" charset="0"/>
              </a:rPr>
              <a:t>连通，</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为边割集，则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a:t>
            </a:r>
            <a:r>
              <a:rPr lang="zh-CN" altLang="en-US"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为点割集，则 </a:t>
            </a:r>
            <a:r>
              <a:rPr lang="en-US" altLang="zh-CN" i="1" dirty="0">
                <a:latin typeface="Times New Roman" panose="02020603050405020304" pitchFamily="18" charset="0"/>
              </a:rPr>
              <a:t>p</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2 </a:t>
            </a:r>
          </a:p>
        </p:txBody>
      </p:sp>
      <p:sp>
        <p:nvSpPr>
          <p:cNvPr id="9" name="文本框 8">
            <a:extLst>
              <a:ext uri="{FF2B5EF4-FFF2-40B4-BE49-F238E27FC236}">
                <a16:creationId xmlns:a16="http://schemas.microsoft.com/office/drawing/2014/main" id="{785690DE-BCA4-4ACF-8FE9-6137FF116549}"/>
              </a:ext>
            </a:extLst>
          </p:cNvPr>
          <p:cNvSpPr txBox="1"/>
          <p:nvPr/>
        </p:nvSpPr>
        <p:spPr>
          <a:xfrm>
            <a:off x="899592" y="3799592"/>
            <a:ext cx="3419872"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注意割集的极小性要求</a:t>
            </a:r>
          </a:p>
        </p:txBody>
      </p:sp>
      <p:sp>
        <p:nvSpPr>
          <p:cNvPr id="10" name="文本框 9">
            <a:extLst>
              <a:ext uri="{FF2B5EF4-FFF2-40B4-BE49-F238E27FC236}">
                <a16:creationId xmlns:a16="http://schemas.microsoft.com/office/drawing/2014/main" id="{F6161DD9-7F6F-4578-91A0-CE7D230ED727}"/>
              </a:ext>
            </a:extLst>
          </p:cNvPr>
          <p:cNvSpPr txBox="1"/>
          <p:nvPr/>
        </p:nvSpPr>
        <p:spPr>
          <a:xfrm>
            <a:off x="0" y="6457890"/>
            <a:ext cx="609600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删一条边最多切两份，删一个点会同时删除多条边</a:t>
            </a:r>
          </a:p>
        </p:txBody>
      </p:sp>
    </p:spTree>
    <p:extLst>
      <p:ext uri="{BB962C8B-B14F-4D97-AF65-F5344CB8AC3E}">
        <p14:creationId xmlns:p14="http://schemas.microsoft.com/office/powerpoint/2010/main" val="873212469"/>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15209E4-C2C2-4A31-A678-94E79166A803}" type="slidenum">
              <a:rPr lang="en-US" altLang="zh-CN"/>
              <a:pPr/>
              <a:t>53</a:t>
            </a:fld>
            <a:endParaRPr lang="en-US" altLang="zh-CN"/>
          </a:p>
        </p:txBody>
      </p:sp>
      <p:sp>
        <p:nvSpPr>
          <p:cNvPr id="331790" name="Rectangle 14"/>
          <p:cNvSpPr>
            <a:spLocks noGrp="1" noChangeArrowheads="1"/>
          </p:cNvSpPr>
          <p:nvPr>
            <p:ph type="title"/>
          </p:nvPr>
        </p:nvSpPr>
        <p:spPr/>
        <p:txBody>
          <a:bodyPr/>
          <a:lstStyle/>
          <a:p>
            <a:pPr algn="ctr"/>
            <a:r>
              <a:rPr lang="zh-CN" altLang="en-US">
                <a:latin typeface="Times New Roman" panose="02020603050405020304" pitchFamily="18" charset="0"/>
              </a:rPr>
              <a:t>点连通度与边连通度</a:t>
            </a:r>
          </a:p>
        </p:txBody>
      </p:sp>
      <p:sp>
        <p:nvSpPr>
          <p:cNvPr id="331791" name="Rectangle 15"/>
          <p:cNvSpPr>
            <a:spLocks noGrp="1" noChangeArrowheads="1"/>
          </p:cNvSpPr>
          <p:nvPr>
            <p:ph type="body" idx="1"/>
          </p:nvPr>
        </p:nvSpPr>
        <p:spPr>
          <a:xfrm>
            <a:off x="323850" y="1052513"/>
            <a:ext cx="8229600" cy="5111750"/>
          </a:xfrm>
        </p:spPr>
        <p:txBody>
          <a:bodyPr/>
          <a:lstStyle/>
          <a:p>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14.34</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为连通非完全图</a:t>
            </a:r>
          </a:p>
          <a:p>
            <a:r>
              <a:rPr lang="zh-CN" altLang="en-US" dirty="0">
                <a:latin typeface="Times New Roman" panose="02020603050405020304" pitchFamily="18" charset="0"/>
              </a:rPr>
              <a:t>    </a:t>
            </a:r>
            <a:r>
              <a:rPr lang="zh-CN" altLang="en-US" dirty="0">
                <a:solidFill>
                  <a:srgbClr val="A50021"/>
                </a:solidFill>
                <a:latin typeface="Times New Roman" panose="02020603050405020304" pitchFamily="18" charset="0"/>
              </a:rPr>
              <a:t>点连通度</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min{ |</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V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为点割集 </a:t>
            </a:r>
            <a:r>
              <a:rPr lang="en-US" altLang="zh-CN" dirty="0">
                <a:latin typeface="Times New Roman" panose="02020603050405020304" pitchFamily="18" charset="0"/>
              </a:rPr>
              <a:t>} </a:t>
            </a:r>
          </a:p>
          <a:p>
            <a:r>
              <a:rPr lang="en-US" altLang="zh-CN" dirty="0">
                <a:latin typeface="Times New Roman" panose="02020603050405020304" pitchFamily="18" charset="0"/>
              </a:rPr>
              <a:t>    </a:t>
            </a:r>
            <a:r>
              <a:rPr lang="zh-CN" altLang="en-US" dirty="0">
                <a:latin typeface="Times New Roman" panose="02020603050405020304" pitchFamily="18" charset="0"/>
              </a:rPr>
              <a:t>规定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 </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非连通，</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0</a:t>
            </a:r>
          </a:p>
          <a:p>
            <a:r>
              <a:rPr lang="en-US" altLang="zh-CN" dirty="0">
                <a:latin typeface="Times New Roman" panose="02020603050405020304" pitchFamily="18" charset="0"/>
              </a:rPr>
              <a:t>    </a:t>
            </a:r>
            <a:r>
              <a:rPr lang="zh-CN" altLang="en-US" dirty="0">
                <a:latin typeface="Times New Roman" panose="02020603050405020304" pitchFamily="18" charset="0"/>
              </a:rPr>
              <a:t>若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k</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为 </a:t>
            </a:r>
            <a:r>
              <a:rPr lang="en-US" altLang="zh-CN" i="1" dirty="0">
                <a:solidFill>
                  <a:srgbClr val="A50021"/>
                </a:solidFill>
                <a:latin typeface="Times New Roman" panose="02020603050405020304" pitchFamily="18" charset="0"/>
              </a:rPr>
              <a:t>k</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连通图</a:t>
            </a:r>
            <a:r>
              <a:rPr lang="zh-CN" altLang="en-US" dirty="0">
                <a:latin typeface="Times New Roman" panose="02020603050405020304" pitchFamily="18" charset="0"/>
              </a:rPr>
              <a:t> </a:t>
            </a:r>
          </a:p>
          <a:p>
            <a:pPr>
              <a:spcBef>
                <a:spcPct val="8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14.35</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zh-CN" altLang="en-US" dirty="0">
                <a:latin typeface="Times New Roman" panose="02020603050405020304" pitchFamily="18" charset="0"/>
              </a:rPr>
              <a:t>为连通图</a:t>
            </a:r>
          </a:p>
          <a:p>
            <a:r>
              <a:rPr lang="zh-CN" altLang="en-US" dirty="0">
                <a:latin typeface="Times New Roman" panose="02020603050405020304" pitchFamily="18" charset="0"/>
              </a:rPr>
              <a:t>    </a:t>
            </a:r>
            <a:r>
              <a:rPr lang="zh-CN" altLang="en-US" dirty="0">
                <a:solidFill>
                  <a:srgbClr val="A50021"/>
                </a:solidFill>
                <a:latin typeface="Times New Roman" panose="02020603050405020304" pitchFamily="18" charset="0"/>
              </a:rPr>
              <a:t>边连通度</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min{|</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E</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为边割集</a:t>
            </a:r>
            <a:r>
              <a:rPr lang="en-US" altLang="zh-CN" dirty="0">
                <a:latin typeface="Times New Roman" panose="02020603050405020304" pitchFamily="18" charset="0"/>
              </a:rPr>
              <a:t>}</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非连通，则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 0</a:t>
            </a:r>
          </a:p>
          <a:p>
            <a:r>
              <a:rPr lang="en-US" altLang="zh-CN" dirty="0">
                <a:latin typeface="Times New Roman" panose="02020603050405020304" pitchFamily="18" charset="0"/>
              </a:rPr>
              <a:t>    </a:t>
            </a: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a:latin typeface="Times New Roman" panose="02020603050405020304" pitchFamily="18" charset="0"/>
              </a:rPr>
              <a:t>r</a:t>
            </a: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是 </a:t>
            </a:r>
            <a:r>
              <a:rPr lang="en-US" altLang="zh-CN" i="1" dirty="0">
                <a:solidFill>
                  <a:srgbClr val="A50021"/>
                </a:solidFill>
                <a:latin typeface="Times New Roman" panose="02020603050405020304" pitchFamily="18" charset="0"/>
              </a:rPr>
              <a:t>r </a:t>
            </a:r>
            <a:r>
              <a:rPr lang="zh-CN" altLang="en-US" dirty="0">
                <a:solidFill>
                  <a:srgbClr val="A50021"/>
                </a:solidFill>
                <a:latin typeface="Times New Roman" panose="02020603050405020304" pitchFamily="18" charset="0"/>
              </a:rPr>
              <a:t>边</a:t>
            </a:r>
            <a:r>
              <a:rPr lang="en-US" altLang="zh-CN" dirty="0">
                <a:solidFill>
                  <a:srgbClr val="A50021"/>
                </a:solidFill>
                <a:latin typeface="Times New Roman" panose="02020603050405020304" pitchFamily="18" charset="0"/>
              </a:rPr>
              <a:t>-</a:t>
            </a:r>
            <a:r>
              <a:rPr lang="zh-CN" altLang="en-US" dirty="0">
                <a:solidFill>
                  <a:srgbClr val="A50021"/>
                </a:solidFill>
                <a:latin typeface="Times New Roman" panose="02020603050405020304" pitchFamily="18" charset="0"/>
              </a:rPr>
              <a:t>连通图</a:t>
            </a:r>
          </a:p>
          <a:p>
            <a:endParaRPr lang="zh-CN" altLang="en-US" dirty="0">
              <a:latin typeface="Times New Roman" panose="02020603050405020304" pitchFamily="18" charset="0"/>
            </a:endParaRPr>
          </a:p>
          <a:p>
            <a:r>
              <a:rPr lang="zh-CN" altLang="en-US" dirty="0">
                <a:latin typeface="Times New Roman" panose="02020603050405020304" pitchFamily="18" charset="0"/>
              </a:rPr>
              <a:t>图中，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，它是 </a:t>
            </a:r>
            <a:r>
              <a:rPr lang="en-US" altLang="zh-CN" dirty="0">
                <a:latin typeface="Times New Roman" panose="02020603050405020304" pitchFamily="18" charset="0"/>
              </a:rPr>
              <a:t>1-</a:t>
            </a:r>
            <a:r>
              <a:rPr lang="zh-CN" altLang="en-US" dirty="0">
                <a:latin typeface="Times New Roman" panose="02020603050405020304" pitchFamily="18" charset="0"/>
              </a:rPr>
              <a:t>连通图 和 </a:t>
            </a:r>
            <a:r>
              <a:rPr lang="en-US" altLang="zh-CN" dirty="0">
                <a:latin typeface="Times New Roman" panose="02020603050405020304" pitchFamily="18" charset="0"/>
              </a:rPr>
              <a:t>1</a:t>
            </a:r>
            <a:r>
              <a:rPr lang="zh-CN" altLang="en-US" dirty="0">
                <a:latin typeface="Times New Roman" panose="02020603050405020304" pitchFamily="18" charset="0"/>
              </a:rPr>
              <a:t>边</a:t>
            </a:r>
            <a:r>
              <a:rPr lang="en-US" altLang="zh-CN" dirty="0">
                <a:latin typeface="Times New Roman" panose="02020603050405020304" pitchFamily="18" charset="0"/>
              </a:rPr>
              <a:t>-</a:t>
            </a:r>
            <a:r>
              <a:rPr lang="zh-CN" altLang="en-US" dirty="0">
                <a:latin typeface="Times New Roman" panose="02020603050405020304" pitchFamily="18" charset="0"/>
              </a:rPr>
              <a:t>连通图</a:t>
            </a:r>
          </a:p>
        </p:txBody>
      </p:sp>
      <p:pic>
        <p:nvPicPr>
          <p:cNvPr id="331793" name="Picture 17" descr="14-7"/>
          <p:cNvPicPr>
            <a:picLocks noChangeAspect="1" noChangeArrowheads="1"/>
          </p:cNvPicPr>
          <p:nvPr/>
        </p:nvPicPr>
        <p:blipFill>
          <a:blip r:embed="rId3">
            <a:extLst>
              <a:ext uri="{28A0092B-C50C-407E-A947-70E740481C1C}">
                <a14:useLocalDpi xmlns:a14="http://schemas.microsoft.com/office/drawing/2010/main" val="0"/>
              </a:ext>
            </a:extLst>
          </a:blip>
          <a:srcRect b="34445"/>
          <a:stretch>
            <a:fillRect/>
          </a:stretch>
        </p:blipFill>
        <p:spPr bwMode="auto">
          <a:xfrm>
            <a:off x="4932363" y="1989138"/>
            <a:ext cx="3887787"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192A42FE-4BBD-4B5C-A986-AEA3F176F065}"/>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连通度：对于连通图，删除的点或边数量小于多少时，仍然保持连通</a:t>
            </a:r>
          </a:p>
        </p:txBody>
      </p:sp>
    </p:spTree>
    <p:extLst>
      <p:ext uri="{BB962C8B-B14F-4D97-AF65-F5344CB8AC3E}">
        <p14:creationId xmlns:p14="http://schemas.microsoft.com/office/powerpoint/2010/main" val="1427302833"/>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6CA2B17-B8B8-45E9-8527-37A4492CB749}" type="slidenum">
              <a:rPr lang="en-US" altLang="zh-CN"/>
              <a:pPr/>
              <a:t>54</a:t>
            </a:fld>
            <a:endParaRPr lang="en-US" altLang="zh-CN"/>
          </a:p>
        </p:txBody>
      </p:sp>
      <p:sp>
        <p:nvSpPr>
          <p:cNvPr id="333836" name="Rectangle 12"/>
          <p:cNvSpPr>
            <a:spLocks noGrp="1" noChangeArrowheads="1"/>
          </p:cNvSpPr>
          <p:nvPr>
            <p:ph type="title"/>
          </p:nvPr>
        </p:nvSpPr>
        <p:spPr/>
        <p:txBody>
          <a:bodyPr/>
          <a:lstStyle/>
          <a:p>
            <a:pPr algn="ctr"/>
            <a:r>
              <a:rPr lang="zh-CN" altLang="en-US">
                <a:latin typeface="Times New Roman" panose="02020603050405020304" pitchFamily="18" charset="0"/>
              </a:rPr>
              <a:t>几点说明</a:t>
            </a:r>
            <a:endParaRPr lang="zh-CN" altLang="en-US">
              <a:latin typeface="Times New Roman" panose="02020603050405020304" pitchFamily="18" charset="0"/>
              <a:sym typeface="Symbol" panose="05050102010706020507" pitchFamily="18" charset="2"/>
            </a:endParaRPr>
          </a:p>
        </p:txBody>
      </p:sp>
      <p:sp>
        <p:nvSpPr>
          <p:cNvPr id="333837" name="Rectangle 13"/>
          <p:cNvSpPr>
            <a:spLocks noGrp="1" noChangeArrowheads="1"/>
          </p:cNvSpPr>
          <p:nvPr>
            <p:ph type="body" idx="1"/>
          </p:nvPr>
        </p:nvSpPr>
        <p:spPr>
          <a:xfrm>
            <a:off x="446088" y="1125538"/>
            <a:ext cx="8229600" cy="5256212"/>
          </a:xfrm>
        </p:spPr>
        <p:txBody>
          <a:bodyPr/>
          <a:lstStyle/>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i="1" dirty="0">
                <a:latin typeface="Times New Roman" panose="02020603050405020304" pitchFamily="18" charset="0"/>
              </a:rPr>
              <a:t>G</a:t>
            </a:r>
            <a:r>
              <a:rPr lang="zh-CN" altLang="en-US" dirty="0">
                <a:latin typeface="Times New Roman" panose="02020603050405020304" pitchFamily="18" charset="0"/>
              </a:rPr>
              <a:t>非连通，则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中有割点，则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，若有桥，则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连通图，</a:t>
            </a:r>
            <a:r>
              <a:rPr lang="en-US" altLang="zh-CN" dirty="0">
                <a:latin typeface="Times New Roman" panose="02020603050405020304" pitchFamily="18" charset="0"/>
              </a:rPr>
              <a:t>2-</a:t>
            </a:r>
            <a:r>
              <a:rPr lang="zh-CN" altLang="en-US" dirty="0">
                <a:latin typeface="Times New Roman" panose="02020603050405020304" pitchFamily="18" charset="0"/>
              </a:rPr>
              <a:t>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边连通图，</a:t>
            </a:r>
            <a:r>
              <a:rPr lang="en-US" altLang="zh-CN" dirty="0">
                <a:latin typeface="Times New Roman" panose="02020603050405020304" pitchFamily="18" charset="0"/>
              </a:rPr>
              <a:t>2-</a:t>
            </a:r>
            <a:r>
              <a:rPr lang="zh-CN" altLang="en-US" dirty="0">
                <a:latin typeface="Times New Roman" panose="02020603050405020304" pitchFamily="18" charset="0"/>
              </a:rPr>
              <a:t>边连通图，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zh-CN" altLang="en-US" dirty="0">
                <a:latin typeface="Times New Roman" panose="02020603050405020304" pitchFamily="18" charset="0"/>
              </a:rPr>
              <a:t>边连通图，但不是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r</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边连通图，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之间的关系</a:t>
            </a:r>
            <a:r>
              <a:rPr lang="en-US" altLang="zh-CN" dirty="0">
                <a:latin typeface="Times New Roman" panose="02020603050405020304" pitchFamily="18" charset="0"/>
              </a:rPr>
              <a:t>.</a:t>
            </a:r>
          </a:p>
          <a:p>
            <a:pPr>
              <a:lnSpc>
                <a:spcPct val="110000"/>
              </a:lnSpc>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7.5</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a:lnSpc>
                <a:spcPct val="120000"/>
              </a:lnSpc>
            </a:pPr>
            <a:endParaRPr lang="en-US" altLang="zh-CN" dirty="0">
              <a:latin typeface="Times New Roman" panose="02020603050405020304" pitchFamily="18" charset="0"/>
            </a:endParaRPr>
          </a:p>
          <a:p>
            <a:r>
              <a:rPr lang="zh-CN" altLang="en-US" dirty="0">
                <a:latin typeface="Times New Roman" panose="02020603050405020304" pitchFamily="18" charset="0"/>
              </a:rPr>
              <a:t>请画出一个</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的无向简单图</a:t>
            </a:r>
          </a:p>
        </p:txBody>
      </p:sp>
      <p:sp>
        <p:nvSpPr>
          <p:cNvPr id="19" name="文本框 18">
            <a:extLst>
              <a:ext uri="{FF2B5EF4-FFF2-40B4-BE49-F238E27FC236}">
                <a16:creationId xmlns:a16="http://schemas.microsoft.com/office/drawing/2014/main" id="{507C4D1E-B9F3-4AA4-8BBD-B6A82D803DD4}"/>
              </a:ext>
            </a:extLst>
          </p:cNvPr>
          <p:cNvSpPr txBox="1"/>
          <p:nvPr/>
        </p:nvSpPr>
        <p:spPr>
          <a:xfrm>
            <a:off x="3203848" y="4509120"/>
            <a:ext cx="104675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最小度</a:t>
            </a:r>
          </a:p>
        </p:txBody>
      </p:sp>
    </p:spTree>
    <p:extLst>
      <p:ext uri="{BB962C8B-B14F-4D97-AF65-F5344CB8AC3E}">
        <p14:creationId xmlns:p14="http://schemas.microsoft.com/office/powerpoint/2010/main" val="3129039729"/>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46CA2B17-B8B8-45E9-8527-37A4492CB749}" type="slidenum">
              <a:rPr lang="en-US" altLang="zh-CN"/>
              <a:pPr/>
              <a:t>55</a:t>
            </a:fld>
            <a:endParaRPr lang="en-US" altLang="zh-CN"/>
          </a:p>
        </p:txBody>
      </p:sp>
      <p:sp>
        <p:nvSpPr>
          <p:cNvPr id="333836" name="Rectangle 12"/>
          <p:cNvSpPr>
            <a:spLocks noGrp="1" noChangeArrowheads="1"/>
          </p:cNvSpPr>
          <p:nvPr>
            <p:ph type="title"/>
          </p:nvPr>
        </p:nvSpPr>
        <p:spPr/>
        <p:txBody>
          <a:bodyPr/>
          <a:lstStyle/>
          <a:p>
            <a:pPr algn="ctr"/>
            <a:r>
              <a:rPr lang="zh-CN" altLang="en-US">
                <a:latin typeface="Times New Roman" panose="02020603050405020304" pitchFamily="18" charset="0"/>
              </a:rPr>
              <a:t>几点说明</a:t>
            </a:r>
            <a:endParaRPr lang="zh-CN" altLang="en-US">
              <a:latin typeface="Times New Roman" panose="02020603050405020304" pitchFamily="18" charset="0"/>
              <a:sym typeface="Symbol" panose="05050102010706020507" pitchFamily="18" charset="2"/>
            </a:endParaRPr>
          </a:p>
        </p:txBody>
      </p:sp>
      <p:sp>
        <p:nvSpPr>
          <p:cNvPr id="333837" name="Rectangle 13"/>
          <p:cNvSpPr>
            <a:spLocks noGrp="1" noChangeArrowheads="1"/>
          </p:cNvSpPr>
          <p:nvPr>
            <p:ph type="body" idx="1"/>
          </p:nvPr>
        </p:nvSpPr>
        <p:spPr>
          <a:xfrm>
            <a:off x="446088" y="1125538"/>
            <a:ext cx="8229600" cy="5256212"/>
          </a:xfrm>
        </p:spPr>
        <p:txBody>
          <a:bodyPr/>
          <a:lstStyle/>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i="1" dirty="0">
                <a:latin typeface="Times New Roman" panose="02020603050405020304" pitchFamily="18" charset="0"/>
              </a:rPr>
              <a:t>G</a:t>
            </a:r>
            <a:r>
              <a:rPr lang="zh-CN" altLang="en-US" dirty="0">
                <a:latin typeface="Times New Roman" panose="02020603050405020304" pitchFamily="18" charset="0"/>
              </a:rPr>
              <a:t>非连通，则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=0</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en-US" altLang="zh-CN" i="1" dirty="0">
                <a:latin typeface="Times New Roman" panose="02020603050405020304" pitchFamily="18" charset="0"/>
              </a:rPr>
              <a:t>G</a:t>
            </a:r>
            <a:r>
              <a:rPr lang="zh-CN" altLang="en-US" dirty="0">
                <a:latin typeface="Times New Roman" panose="02020603050405020304" pitchFamily="18" charset="0"/>
              </a:rPr>
              <a:t>中有割点，则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，若有桥，则</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连通图，</a:t>
            </a:r>
            <a:r>
              <a:rPr lang="en-US" altLang="zh-CN" dirty="0">
                <a:latin typeface="Times New Roman" panose="02020603050405020304" pitchFamily="18" charset="0"/>
              </a:rPr>
              <a:t>2-</a:t>
            </a:r>
            <a:r>
              <a:rPr lang="zh-CN" altLang="en-US" dirty="0">
                <a:latin typeface="Times New Roman" panose="02020603050405020304" pitchFamily="18" charset="0"/>
              </a:rPr>
              <a:t>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k</a:t>
            </a:r>
            <a:r>
              <a:rPr lang="en-US" altLang="zh-CN" dirty="0">
                <a:latin typeface="Times New Roman" panose="02020603050405020304" pitchFamily="18" charset="0"/>
              </a:rPr>
              <a:t>-</a:t>
            </a:r>
            <a:r>
              <a:rPr lang="zh-CN" altLang="en-US" dirty="0">
                <a:latin typeface="Times New Roman" panose="02020603050405020304" pitchFamily="18" charset="0"/>
              </a:rPr>
              <a:t>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k</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zh-CN" altLang="en-US" dirty="0">
                <a:latin typeface="Times New Roman" panose="02020603050405020304" pitchFamily="18" charset="0"/>
              </a:rPr>
              <a:t>若</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dirty="0">
                <a:latin typeface="Times New Roman" panose="02020603050405020304" pitchFamily="18" charset="0"/>
              </a:rPr>
              <a:t>1-</a:t>
            </a:r>
            <a:r>
              <a:rPr lang="zh-CN" altLang="en-US" dirty="0">
                <a:latin typeface="Times New Roman" panose="02020603050405020304" pitchFamily="18" charset="0"/>
              </a:rPr>
              <a:t>边连通图，</a:t>
            </a:r>
            <a:r>
              <a:rPr lang="en-US" altLang="zh-CN" dirty="0">
                <a:latin typeface="Times New Roman" panose="02020603050405020304" pitchFamily="18" charset="0"/>
              </a:rPr>
              <a:t>2-</a:t>
            </a:r>
            <a:r>
              <a:rPr lang="zh-CN" altLang="en-US" dirty="0">
                <a:latin typeface="Times New Roman" panose="02020603050405020304" pitchFamily="18" charset="0"/>
              </a:rPr>
              <a:t>边连通图，</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i="1" dirty="0">
                <a:latin typeface="Times New Roman" panose="02020603050405020304" pitchFamily="18" charset="0"/>
              </a:rPr>
              <a:t>r</a:t>
            </a:r>
            <a:r>
              <a:rPr lang="en-US" altLang="zh-CN" dirty="0">
                <a:latin typeface="Times New Roman" panose="02020603050405020304" pitchFamily="18" charset="0"/>
              </a:rPr>
              <a:t>-</a:t>
            </a:r>
            <a:r>
              <a:rPr lang="zh-CN" altLang="en-US" dirty="0">
                <a:latin typeface="Times New Roman" panose="02020603050405020304" pitchFamily="18" charset="0"/>
              </a:rPr>
              <a:t>边连通图，但不是</a:t>
            </a:r>
            <a:r>
              <a:rPr lang="en-US" altLang="zh-CN" dirty="0">
                <a:latin typeface="Times New Roman" panose="02020603050405020304" pitchFamily="18" charset="0"/>
              </a:rPr>
              <a:t>(</a:t>
            </a:r>
            <a:r>
              <a:rPr lang="en-US" altLang="zh-CN" i="1" dirty="0" err="1">
                <a:latin typeface="Times New Roman" panose="02020603050405020304" pitchFamily="18" charset="0"/>
              </a:rPr>
              <a:t>r</a:t>
            </a:r>
            <a:r>
              <a:rPr lang="en-US" altLang="zh-CN" dirty="0" err="1">
                <a:latin typeface="Times New Roman" panose="02020603050405020304" pitchFamily="18" charset="0"/>
              </a:rPr>
              <a:t>+</a:t>
            </a:r>
            <a:r>
              <a:rPr lang="en-US" altLang="zh-CN" i="1" dirty="0" err="1">
                <a:latin typeface="Times New Roman" panose="02020603050405020304" pitchFamily="18" charset="0"/>
              </a:rPr>
              <a:t>s</a:t>
            </a:r>
            <a:r>
              <a:rPr lang="en-US" altLang="zh-CN" dirty="0">
                <a:latin typeface="Times New Roman" panose="02020603050405020304" pitchFamily="18" charset="0"/>
              </a:rPr>
              <a:t>)-</a:t>
            </a:r>
            <a:r>
              <a:rPr lang="zh-CN" altLang="en-US" dirty="0">
                <a:latin typeface="Times New Roman" panose="02020603050405020304" pitchFamily="18" charset="0"/>
              </a:rPr>
              <a:t>边连通图，</a:t>
            </a:r>
            <a:r>
              <a:rPr lang="en-US" altLang="zh-CN" i="1" dirty="0">
                <a:latin typeface="Times New Roman" panose="02020603050405020304" pitchFamily="18" charset="0"/>
              </a:rPr>
              <a:t>s</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p>
          <a:p>
            <a:pPr>
              <a:lnSpc>
                <a:spcPct val="110000"/>
              </a:lnSpc>
              <a:buClr>
                <a:srgbClr val="FF6600"/>
              </a:buClr>
              <a:buFont typeface="Wingdings" panose="05000000000000000000" pitchFamily="2" charset="2"/>
              <a:buChar char="l"/>
            </a:pP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之间的关系</a:t>
            </a:r>
            <a:r>
              <a:rPr lang="en-US" altLang="zh-CN" dirty="0">
                <a:latin typeface="Times New Roman" panose="02020603050405020304" pitchFamily="18" charset="0"/>
              </a:rPr>
              <a:t>.</a:t>
            </a:r>
          </a:p>
          <a:p>
            <a:pPr>
              <a:lnSpc>
                <a:spcPct val="110000"/>
              </a:lnSpc>
            </a:pPr>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7.5</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a:p>
            <a:pPr>
              <a:lnSpc>
                <a:spcPct val="120000"/>
              </a:lnSpc>
            </a:pPr>
            <a:endParaRPr lang="en-US" altLang="zh-CN" dirty="0">
              <a:latin typeface="Times New Roman" panose="02020603050405020304" pitchFamily="18" charset="0"/>
            </a:endParaRPr>
          </a:p>
          <a:p>
            <a:r>
              <a:rPr lang="zh-CN" altLang="en-US" dirty="0">
                <a:latin typeface="Times New Roman" panose="02020603050405020304" pitchFamily="18" charset="0"/>
              </a:rPr>
              <a:t>请画出一个</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&lt;</a:t>
            </a:r>
            <a:r>
              <a:rPr lang="en-US" altLang="zh-CN"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的无向简单图</a:t>
            </a:r>
          </a:p>
        </p:txBody>
      </p:sp>
      <p:sp>
        <p:nvSpPr>
          <p:cNvPr id="5" name="文本框 4">
            <a:extLst>
              <a:ext uri="{FF2B5EF4-FFF2-40B4-BE49-F238E27FC236}">
                <a16:creationId xmlns:a16="http://schemas.microsoft.com/office/drawing/2014/main" id="{39FC8FB2-407D-4A85-A1ED-B08CFCBF8A9F}"/>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删除一条边对连通性的破坏效果不如删除其任意端点</a:t>
            </a:r>
          </a:p>
        </p:txBody>
      </p:sp>
      <p:sp>
        <p:nvSpPr>
          <p:cNvPr id="19" name="文本框 18">
            <a:extLst>
              <a:ext uri="{FF2B5EF4-FFF2-40B4-BE49-F238E27FC236}">
                <a16:creationId xmlns:a16="http://schemas.microsoft.com/office/drawing/2014/main" id="{507C4D1E-B9F3-4AA4-8BBD-B6A82D803DD4}"/>
              </a:ext>
            </a:extLst>
          </p:cNvPr>
          <p:cNvSpPr txBox="1"/>
          <p:nvPr/>
        </p:nvSpPr>
        <p:spPr>
          <a:xfrm>
            <a:off x="3203848" y="4509120"/>
            <a:ext cx="1046751"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最小度</a:t>
            </a:r>
          </a:p>
        </p:txBody>
      </p:sp>
      <p:grpSp>
        <p:nvGrpSpPr>
          <p:cNvPr id="333854" name="组合 333853">
            <a:extLst>
              <a:ext uri="{FF2B5EF4-FFF2-40B4-BE49-F238E27FC236}">
                <a16:creationId xmlns:a16="http://schemas.microsoft.com/office/drawing/2014/main" id="{8F674068-A1C3-41B6-9C4A-DC43A1F22385}"/>
              </a:ext>
            </a:extLst>
          </p:cNvPr>
          <p:cNvGrpSpPr/>
          <p:nvPr/>
        </p:nvGrpSpPr>
        <p:grpSpPr>
          <a:xfrm>
            <a:off x="5104178" y="4495375"/>
            <a:ext cx="3720914" cy="1410192"/>
            <a:chOff x="4832455" y="4317286"/>
            <a:chExt cx="3720914" cy="1410192"/>
          </a:xfrm>
        </p:grpSpPr>
        <p:sp>
          <p:nvSpPr>
            <p:cNvPr id="9" name="椭圆 8">
              <a:extLst>
                <a:ext uri="{FF2B5EF4-FFF2-40B4-BE49-F238E27FC236}">
                  <a16:creationId xmlns:a16="http://schemas.microsoft.com/office/drawing/2014/main" id="{D28D3299-7355-434F-B26B-B9AF444EC93B}"/>
                </a:ext>
              </a:extLst>
            </p:cNvPr>
            <p:cNvSpPr/>
            <p:nvPr/>
          </p:nvSpPr>
          <p:spPr>
            <a:xfrm>
              <a:off x="6470385" y="479353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a:t>
              </a:r>
              <a:endParaRPr lang="zh-CN" altLang="en-US" sz="1200" dirty="0">
                <a:solidFill>
                  <a:schemeClr val="tx1"/>
                </a:solidFill>
              </a:endParaRPr>
            </a:p>
          </p:txBody>
        </p:sp>
        <p:sp>
          <p:nvSpPr>
            <p:cNvPr id="10" name="椭圆 9">
              <a:extLst>
                <a:ext uri="{FF2B5EF4-FFF2-40B4-BE49-F238E27FC236}">
                  <a16:creationId xmlns:a16="http://schemas.microsoft.com/office/drawing/2014/main" id="{CC977E5B-EBBB-4DFE-B9B0-07338E442FEB}"/>
                </a:ext>
              </a:extLst>
            </p:cNvPr>
            <p:cNvSpPr/>
            <p:nvPr/>
          </p:nvSpPr>
          <p:spPr>
            <a:xfrm>
              <a:off x="5773365" y="43201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a:t>
              </a:r>
              <a:endParaRPr lang="zh-CN" altLang="en-US" sz="1200" dirty="0">
                <a:solidFill>
                  <a:schemeClr val="tx1"/>
                </a:solidFill>
              </a:endParaRPr>
            </a:p>
          </p:txBody>
        </p:sp>
        <p:cxnSp>
          <p:nvCxnSpPr>
            <p:cNvPr id="13" name="直接箭头连接符 12">
              <a:extLst>
                <a:ext uri="{FF2B5EF4-FFF2-40B4-BE49-F238E27FC236}">
                  <a16:creationId xmlns:a16="http://schemas.microsoft.com/office/drawing/2014/main" id="{54D4FE0C-5D8A-4FD0-A22B-F66E0FCD3360}"/>
                </a:ext>
              </a:extLst>
            </p:cNvPr>
            <p:cNvCxnSpPr>
              <a:cxnSpLocks/>
              <a:stCxn id="97" idx="3"/>
              <a:endCxn id="9" idx="7"/>
            </p:cNvCxnSpPr>
            <p:nvPr/>
          </p:nvCxnSpPr>
          <p:spPr>
            <a:xfrm flipH="1">
              <a:off x="6858456" y="4705357"/>
              <a:ext cx="370903" cy="1547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2397514-8F91-4727-8DE9-DD34B0F7D6B3}"/>
                </a:ext>
              </a:extLst>
            </p:cNvPr>
            <p:cNvCxnSpPr>
              <a:cxnSpLocks/>
              <a:stCxn id="9" idx="1"/>
              <a:endCxn id="10" idx="5"/>
            </p:cNvCxnSpPr>
            <p:nvPr/>
          </p:nvCxnSpPr>
          <p:spPr>
            <a:xfrm flipH="1" flipV="1">
              <a:off x="6161436" y="4708211"/>
              <a:ext cx="375532" cy="15190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DC70C072-EF1F-446F-8D0C-97ABF871942C}"/>
                </a:ext>
              </a:extLst>
            </p:cNvPr>
            <p:cNvSpPr/>
            <p:nvPr/>
          </p:nvSpPr>
          <p:spPr>
            <a:xfrm>
              <a:off x="5769051" y="5272823"/>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a:t>
              </a:r>
              <a:endParaRPr lang="zh-CN" altLang="en-US" sz="1200" dirty="0">
                <a:solidFill>
                  <a:schemeClr val="tx1"/>
                </a:solidFill>
              </a:endParaRPr>
            </a:p>
          </p:txBody>
        </p:sp>
        <p:cxnSp>
          <p:nvCxnSpPr>
            <p:cNvPr id="16" name="直接箭头连接符 15">
              <a:extLst>
                <a:ext uri="{FF2B5EF4-FFF2-40B4-BE49-F238E27FC236}">
                  <a16:creationId xmlns:a16="http://schemas.microsoft.com/office/drawing/2014/main" id="{46754F05-011B-4686-BE8E-FACFFF5832C4}"/>
                </a:ext>
              </a:extLst>
            </p:cNvPr>
            <p:cNvCxnSpPr>
              <a:cxnSpLocks/>
              <a:stCxn id="9" idx="3"/>
              <a:endCxn id="15" idx="7"/>
            </p:cNvCxnSpPr>
            <p:nvPr/>
          </p:nvCxnSpPr>
          <p:spPr>
            <a:xfrm flipH="1">
              <a:off x="6157122" y="5181607"/>
              <a:ext cx="379846" cy="15779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2D88F6B-7732-463C-BC33-3AD98CA83285}"/>
                </a:ext>
              </a:extLst>
            </p:cNvPr>
            <p:cNvCxnSpPr>
              <a:cxnSpLocks/>
              <a:stCxn id="67" idx="0"/>
              <a:endCxn id="32" idx="4"/>
            </p:cNvCxnSpPr>
            <p:nvPr/>
          </p:nvCxnSpPr>
          <p:spPr>
            <a:xfrm flipV="1">
              <a:off x="5059782" y="4774794"/>
              <a:ext cx="4971" cy="4980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636738D-6643-4619-9048-6D9A1CF55968}"/>
                </a:ext>
              </a:extLst>
            </p:cNvPr>
            <p:cNvCxnSpPr>
              <a:cxnSpLocks/>
              <a:stCxn id="100" idx="1"/>
              <a:endCxn id="9" idx="5"/>
            </p:cNvCxnSpPr>
            <p:nvPr/>
          </p:nvCxnSpPr>
          <p:spPr>
            <a:xfrm flipH="1" flipV="1">
              <a:off x="6858456" y="5181607"/>
              <a:ext cx="365932" cy="15494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B2BFDB0C-FE1C-433A-A501-671C001A319C}"/>
                </a:ext>
              </a:extLst>
            </p:cNvPr>
            <p:cNvCxnSpPr>
              <a:cxnSpLocks/>
              <a:stCxn id="32" idx="6"/>
              <a:endCxn id="10" idx="2"/>
            </p:cNvCxnSpPr>
            <p:nvPr/>
          </p:nvCxnSpPr>
          <p:spPr>
            <a:xfrm>
              <a:off x="5292080" y="4547467"/>
              <a:ext cx="48128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FF46FAB6-A85D-4B88-B527-D015C90E7CEF}"/>
                </a:ext>
              </a:extLst>
            </p:cNvPr>
            <p:cNvSpPr/>
            <p:nvPr/>
          </p:nvSpPr>
          <p:spPr>
            <a:xfrm>
              <a:off x="4837426" y="432014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cxnSp>
          <p:nvCxnSpPr>
            <p:cNvPr id="35" name="直接箭头连接符 34">
              <a:extLst>
                <a:ext uri="{FF2B5EF4-FFF2-40B4-BE49-F238E27FC236}">
                  <a16:creationId xmlns:a16="http://schemas.microsoft.com/office/drawing/2014/main" id="{D3DFAE10-020A-4F24-A1DA-7001F10A9918}"/>
                </a:ext>
              </a:extLst>
            </p:cNvPr>
            <p:cNvCxnSpPr>
              <a:cxnSpLocks/>
              <a:stCxn id="32" idx="5"/>
              <a:endCxn id="15" idx="1"/>
            </p:cNvCxnSpPr>
            <p:nvPr/>
          </p:nvCxnSpPr>
          <p:spPr>
            <a:xfrm>
              <a:off x="5225497" y="4708211"/>
              <a:ext cx="610137" cy="6311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E114DD16-DC1D-481D-9244-25FB5880F7B5}"/>
                </a:ext>
              </a:extLst>
            </p:cNvPr>
            <p:cNvCxnSpPr>
              <a:cxnSpLocks/>
              <a:stCxn id="10" idx="4"/>
              <a:endCxn id="15" idx="0"/>
            </p:cNvCxnSpPr>
            <p:nvPr/>
          </p:nvCxnSpPr>
          <p:spPr>
            <a:xfrm flipH="1">
              <a:off x="5996378" y="4774794"/>
              <a:ext cx="4314" cy="49802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椭圆 66">
              <a:extLst>
                <a:ext uri="{FF2B5EF4-FFF2-40B4-BE49-F238E27FC236}">
                  <a16:creationId xmlns:a16="http://schemas.microsoft.com/office/drawing/2014/main" id="{B3E85FD9-76D9-43DD-B7EE-28127AD70A65}"/>
                </a:ext>
              </a:extLst>
            </p:cNvPr>
            <p:cNvSpPr/>
            <p:nvPr/>
          </p:nvSpPr>
          <p:spPr>
            <a:xfrm>
              <a:off x="4832455" y="527282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a:t>
              </a:r>
              <a:endParaRPr lang="zh-CN" altLang="en-US" sz="1200" dirty="0">
                <a:solidFill>
                  <a:schemeClr val="tx1"/>
                </a:solidFill>
              </a:endParaRPr>
            </a:p>
          </p:txBody>
        </p:sp>
        <p:cxnSp>
          <p:nvCxnSpPr>
            <p:cNvPr id="81" name="直接箭头连接符 80">
              <a:extLst>
                <a:ext uri="{FF2B5EF4-FFF2-40B4-BE49-F238E27FC236}">
                  <a16:creationId xmlns:a16="http://schemas.microsoft.com/office/drawing/2014/main" id="{E31A718E-AC74-4BAC-A3F0-E09D4ADE78B4}"/>
                </a:ext>
              </a:extLst>
            </p:cNvPr>
            <p:cNvCxnSpPr>
              <a:cxnSpLocks/>
              <a:stCxn id="67" idx="7"/>
              <a:endCxn id="10" idx="3"/>
            </p:cNvCxnSpPr>
            <p:nvPr/>
          </p:nvCxnSpPr>
          <p:spPr>
            <a:xfrm flipV="1">
              <a:off x="5220526" y="4708211"/>
              <a:ext cx="619422" cy="63119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C77A478E-7F2E-4BD4-A705-A369C2680636}"/>
                </a:ext>
              </a:extLst>
            </p:cNvPr>
            <p:cNvCxnSpPr>
              <a:cxnSpLocks/>
              <a:stCxn id="67" idx="6"/>
              <a:endCxn id="15" idx="2"/>
            </p:cNvCxnSpPr>
            <p:nvPr/>
          </p:nvCxnSpPr>
          <p:spPr>
            <a:xfrm flipV="1">
              <a:off x="5287109" y="5500150"/>
              <a:ext cx="481942"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1" name="椭圆 90">
              <a:extLst>
                <a:ext uri="{FF2B5EF4-FFF2-40B4-BE49-F238E27FC236}">
                  <a16:creationId xmlns:a16="http://schemas.microsoft.com/office/drawing/2014/main" id="{5C756EAE-A719-4A33-A168-2332FD4F4E54}"/>
                </a:ext>
              </a:extLst>
            </p:cNvPr>
            <p:cNvSpPr/>
            <p:nvPr/>
          </p:nvSpPr>
          <p:spPr>
            <a:xfrm>
              <a:off x="8098715" y="431728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6</a:t>
              </a:r>
              <a:endParaRPr lang="zh-CN" altLang="en-US" sz="1200" dirty="0">
                <a:solidFill>
                  <a:schemeClr val="tx1"/>
                </a:solidFill>
              </a:endParaRPr>
            </a:p>
          </p:txBody>
        </p:sp>
        <p:sp>
          <p:nvSpPr>
            <p:cNvPr id="93" name="椭圆 92">
              <a:extLst>
                <a:ext uri="{FF2B5EF4-FFF2-40B4-BE49-F238E27FC236}">
                  <a16:creationId xmlns:a16="http://schemas.microsoft.com/office/drawing/2014/main" id="{00C2EFBE-A6A0-4A67-B260-7A1CB8D381A0}"/>
                </a:ext>
              </a:extLst>
            </p:cNvPr>
            <p:cNvSpPr/>
            <p:nvPr/>
          </p:nvSpPr>
          <p:spPr>
            <a:xfrm>
              <a:off x="8094401" y="5269969"/>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8</a:t>
              </a:r>
              <a:endParaRPr lang="zh-CN" altLang="en-US" sz="1200" dirty="0">
                <a:solidFill>
                  <a:schemeClr val="tx1"/>
                </a:solidFill>
              </a:endParaRPr>
            </a:p>
          </p:txBody>
        </p:sp>
        <p:cxnSp>
          <p:nvCxnSpPr>
            <p:cNvPr id="95" name="直接箭头连接符 94">
              <a:extLst>
                <a:ext uri="{FF2B5EF4-FFF2-40B4-BE49-F238E27FC236}">
                  <a16:creationId xmlns:a16="http://schemas.microsoft.com/office/drawing/2014/main" id="{A1B31A13-6368-471D-9E79-619FD99C2110}"/>
                </a:ext>
              </a:extLst>
            </p:cNvPr>
            <p:cNvCxnSpPr>
              <a:cxnSpLocks/>
              <a:stCxn id="100" idx="0"/>
              <a:endCxn id="97" idx="4"/>
            </p:cNvCxnSpPr>
            <p:nvPr/>
          </p:nvCxnSpPr>
          <p:spPr>
            <a:xfrm flipV="1">
              <a:off x="7385132" y="4771940"/>
              <a:ext cx="4971" cy="49803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096377D4-0037-4D8E-81A9-F5FB4B05FAE4}"/>
                </a:ext>
              </a:extLst>
            </p:cNvPr>
            <p:cNvCxnSpPr>
              <a:cxnSpLocks/>
              <a:stCxn id="97" idx="6"/>
              <a:endCxn id="91" idx="2"/>
            </p:cNvCxnSpPr>
            <p:nvPr/>
          </p:nvCxnSpPr>
          <p:spPr>
            <a:xfrm>
              <a:off x="7617430" y="4544613"/>
              <a:ext cx="48128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椭圆 96">
              <a:extLst>
                <a:ext uri="{FF2B5EF4-FFF2-40B4-BE49-F238E27FC236}">
                  <a16:creationId xmlns:a16="http://schemas.microsoft.com/office/drawing/2014/main" id="{A459C7E9-0A92-4629-9B98-9ECC4E81C670}"/>
                </a:ext>
              </a:extLst>
            </p:cNvPr>
            <p:cNvSpPr/>
            <p:nvPr/>
          </p:nvSpPr>
          <p:spPr>
            <a:xfrm>
              <a:off x="7162776" y="431728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a:t>
              </a:r>
              <a:endParaRPr lang="zh-CN" altLang="en-US" sz="1200" dirty="0">
                <a:solidFill>
                  <a:schemeClr val="tx1"/>
                </a:solidFill>
              </a:endParaRPr>
            </a:p>
          </p:txBody>
        </p:sp>
        <p:cxnSp>
          <p:nvCxnSpPr>
            <p:cNvPr id="98" name="直接箭头连接符 97">
              <a:extLst>
                <a:ext uri="{FF2B5EF4-FFF2-40B4-BE49-F238E27FC236}">
                  <a16:creationId xmlns:a16="http://schemas.microsoft.com/office/drawing/2014/main" id="{B6F0175A-819D-4540-AF94-EE72E69EAF3C}"/>
                </a:ext>
              </a:extLst>
            </p:cNvPr>
            <p:cNvCxnSpPr>
              <a:cxnSpLocks/>
              <a:stCxn id="97" idx="5"/>
              <a:endCxn id="93" idx="1"/>
            </p:cNvCxnSpPr>
            <p:nvPr/>
          </p:nvCxnSpPr>
          <p:spPr>
            <a:xfrm>
              <a:off x="7550847" y="4705357"/>
              <a:ext cx="610137" cy="63119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EA15C832-594C-41F1-A38C-F9DD74010595}"/>
                </a:ext>
              </a:extLst>
            </p:cNvPr>
            <p:cNvCxnSpPr>
              <a:cxnSpLocks/>
              <a:stCxn id="91" idx="4"/>
              <a:endCxn id="93" idx="0"/>
            </p:cNvCxnSpPr>
            <p:nvPr/>
          </p:nvCxnSpPr>
          <p:spPr>
            <a:xfrm flipH="1">
              <a:off x="8321728" y="4771940"/>
              <a:ext cx="4314" cy="49802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椭圆 99">
              <a:extLst>
                <a:ext uri="{FF2B5EF4-FFF2-40B4-BE49-F238E27FC236}">
                  <a16:creationId xmlns:a16="http://schemas.microsoft.com/office/drawing/2014/main" id="{9CE1D9A0-FC9D-4114-9ECA-06B33E2C73B2}"/>
                </a:ext>
              </a:extLst>
            </p:cNvPr>
            <p:cNvSpPr/>
            <p:nvPr/>
          </p:nvSpPr>
          <p:spPr>
            <a:xfrm>
              <a:off x="7157805" y="526997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7</a:t>
              </a:r>
              <a:endParaRPr lang="zh-CN" altLang="en-US" sz="1200" dirty="0">
                <a:solidFill>
                  <a:schemeClr val="tx1"/>
                </a:solidFill>
              </a:endParaRPr>
            </a:p>
          </p:txBody>
        </p:sp>
        <p:cxnSp>
          <p:nvCxnSpPr>
            <p:cNvPr id="101" name="直接箭头连接符 100">
              <a:extLst>
                <a:ext uri="{FF2B5EF4-FFF2-40B4-BE49-F238E27FC236}">
                  <a16:creationId xmlns:a16="http://schemas.microsoft.com/office/drawing/2014/main" id="{C902CFE8-88B7-47F5-AE98-7AF1F2716509}"/>
                </a:ext>
              </a:extLst>
            </p:cNvPr>
            <p:cNvCxnSpPr>
              <a:cxnSpLocks/>
              <a:stCxn id="100" idx="7"/>
              <a:endCxn id="91" idx="3"/>
            </p:cNvCxnSpPr>
            <p:nvPr/>
          </p:nvCxnSpPr>
          <p:spPr>
            <a:xfrm flipV="1">
              <a:off x="7545876" y="4705357"/>
              <a:ext cx="619422" cy="63119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38B14107-C04D-425F-8AFC-62F810130CD0}"/>
                </a:ext>
              </a:extLst>
            </p:cNvPr>
            <p:cNvCxnSpPr>
              <a:cxnSpLocks/>
              <a:stCxn id="100" idx="6"/>
              <a:endCxn id="93" idx="2"/>
            </p:cNvCxnSpPr>
            <p:nvPr/>
          </p:nvCxnSpPr>
          <p:spPr>
            <a:xfrm flipV="1">
              <a:off x="7612459" y="5497296"/>
              <a:ext cx="481942"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文本框 109">
            <a:extLst>
              <a:ext uri="{FF2B5EF4-FFF2-40B4-BE49-F238E27FC236}">
                <a16:creationId xmlns:a16="http://schemas.microsoft.com/office/drawing/2014/main" id="{70516D2A-0C9D-4589-8A23-57E204DF4A7C}"/>
              </a:ext>
            </a:extLst>
          </p:cNvPr>
          <p:cNvSpPr txBox="1"/>
          <p:nvPr/>
        </p:nvSpPr>
        <p:spPr>
          <a:xfrm>
            <a:off x="0" y="613334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删除度最小的节点的所有边必然导致不连通</a:t>
            </a:r>
          </a:p>
        </p:txBody>
      </p:sp>
    </p:spTree>
    <p:extLst>
      <p:ext uri="{BB962C8B-B14F-4D97-AF65-F5344CB8AC3E}">
        <p14:creationId xmlns:p14="http://schemas.microsoft.com/office/powerpoint/2010/main" val="3296482989"/>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56</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14.36</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为有向图</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弱连通</a:t>
            </a:r>
            <a:r>
              <a:rPr lang="en-US" altLang="zh-CN" dirty="0">
                <a:latin typeface="Times New Roman" panose="02020603050405020304" pitchFamily="18" charset="0"/>
              </a:rPr>
              <a:t>(</a:t>
            </a:r>
            <a:r>
              <a:rPr lang="zh-CN" altLang="en-US" dirty="0">
                <a:latin typeface="Times New Roman" panose="02020603050405020304" pitchFamily="18" charset="0"/>
              </a:rPr>
              <a:t>连通</a:t>
            </a:r>
            <a:r>
              <a:rPr lang="en-US" altLang="zh-CN" dirty="0">
                <a:latin typeface="Times New Roman" panose="02020603050405020304" pitchFamily="18" charset="0"/>
              </a:rPr>
              <a:t>)——</a:t>
            </a:r>
            <a:r>
              <a:rPr lang="zh-CN" altLang="en-US" dirty="0">
                <a:latin typeface="Times New Roman" panose="02020603050405020304" pitchFamily="18" charset="0"/>
              </a:rPr>
              <a:t>基图为无向连通图</a:t>
            </a:r>
          </a:p>
          <a:p>
            <a:pPr marL="0" indent="0"/>
            <a:r>
              <a:rPr lang="zh-CN" altLang="en-US"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单向连通</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baseline="-25000" dirty="0">
                <a:latin typeface="Times New Roman" panose="02020603050405020304" pitchFamily="18" charset="0"/>
              </a:rPr>
              <a:t> </a:t>
            </a:r>
            <a:r>
              <a:rPr lang="zh-CN" altLang="en-US" dirty="0">
                <a:latin typeface="Times New Roman" panose="02020603050405020304" pitchFamily="18" charset="0"/>
              </a:rPr>
              <a:t>或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baseline="-25000" dirty="0">
                <a:latin typeface="Times New Roman" panose="02020603050405020304" pitchFamily="18" charset="0"/>
              </a:rPr>
              <a:t> </a:t>
            </a:r>
          </a:p>
          <a:p>
            <a:pPr marL="0" indent="0"/>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solidFill>
                  <a:srgbClr val="A50021"/>
                </a:solidFill>
                <a:latin typeface="Times New Roman" panose="02020603050405020304" pitchFamily="18" charset="0"/>
              </a:rPr>
              <a:t>强连通</a:t>
            </a:r>
            <a:r>
              <a:rPr lang="en-US" altLang="zh-CN" dirty="0">
                <a:latin typeface="Times New Roman" panose="02020603050405020304" pitchFamily="18" charset="0"/>
              </a:rPr>
              <a:t>——</a:t>
            </a:r>
            <a:r>
              <a:rPr lang="en-US" altLang="zh-CN" dirty="0">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zh-CN" altLang="en-US"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i</a:t>
            </a:r>
            <a:r>
              <a:rPr lang="en-US" altLang="zh-CN" dirty="0" err="1">
                <a:latin typeface="Times New Roman" panose="02020603050405020304" pitchFamily="18" charset="0"/>
                <a:sym typeface="Symbol" panose="05050102010706020507" pitchFamily="18" charset="2"/>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pPr marL="0" indent="0">
              <a:spcBef>
                <a:spcPct val="50000"/>
              </a:spcBef>
            </a:pPr>
            <a:r>
              <a:rPr lang="zh-CN" altLang="en-US" dirty="0">
                <a:latin typeface="Times New Roman" panose="02020603050405020304" pitchFamily="18" charset="0"/>
              </a:rPr>
              <a:t>易知，强连通</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单向连通</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弱连通</a:t>
            </a:r>
            <a:br>
              <a:rPr lang="en-US" altLang="zh-CN" dirty="0">
                <a:latin typeface="Times New Roman" panose="02020603050405020304" pitchFamily="18" charset="0"/>
              </a:rPr>
            </a:br>
            <a:br>
              <a:rPr lang="en-US" altLang="zh-CN" dirty="0">
                <a:latin typeface="Times New Roman" panose="02020603050405020304" pitchFamily="18" charset="0"/>
              </a:rPr>
            </a:br>
            <a:r>
              <a:rPr lang="zh-CN" altLang="en-US" dirty="0">
                <a:latin typeface="Times New Roman" panose="02020603050405020304" pitchFamily="18" charset="0"/>
              </a:rPr>
              <a:t>在有向图</a:t>
            </a:r>
            <a:r>
              <a:rPr lang="en-US" altLang="zh-CN" i="1" dirty="0">
                <a:latin typeface="Times New Roman" panose="02020603050405020304" pitchFamily="18" charset="0"/>
              </a:rPr>
              <a:t>G</a:t>
            </a:r>
            <a:r>
              <a:rPr lang="en-US" altLang="zh-CN" dirty="0">
                <a:latin typeface="Times New Roman" panose="02020603050405020304" pitchFamily="18" charset="0"/>
              </a:rPr>
              <a:t>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设</a:t>
            </a:r>
            <a:r>
              <a:rPr lang="en-US" altLang="zh-CN" i="1" dirty="0">
                <a:latin typeface="Times New Roman" panose="02020603050405020304" pitchFamily="18" charset="0"/>
              </a:rPr>
              <a:t>G’</a:t>
            </a:r>
            <a:r>
              <a:rPr lang="zh-CN" altLang="en-US" dirty="0">
                <a:latin typeface="Times New Roman" panose="02020603050405020304" pitchFamily="18" charset="0"/>
              </a:rPr>
              <a:t>是</a:t>
            </a:r>
            <a:r>
              <a:rPr lang="en-US" altLang="zh-CN" i="1" dirty="0">
                <a:latin typeface="Times New Roman" panose="02020603050405020304" pitchFamily="18" charset="0"/>
              </a:rPr>
              <a:t>G</a:t>
            </a:r>
            <a:r>
              <a:rPr lang="zh-CN" altLang="en-US" dirty="0">
                <a:latin typeface="Times New Roman" panose="02020603050405020304" pitchFamily="18" charset="0"/>
              </a:rPr>
              <a:t>的子图</a:t>
            </a:r>
            <a:r>
              <a:rPr lang="en-US" altLang="zh-CN" dirty="0">
                <a:latin typeface="Times New Roman" panose="02020603050405020304" pitchFamily="18" charset="0"/>
              </a:rPr>
              <a:t>, </a:t>
            </a:r>
            <a:r>
              <a:rPr lang="zh-CN" altLang="en-US" dirty="0">
                <a:latin typeface="Times New Roman" panose="02020603050405020304" pitchFamily="18" charset="0"/>
              </a:rPr>
              <a:t>若</a:t>
            </a:r>
            <a:br>
              <a:rPr lang="en-US" altLang="zh-CN" dirty="0">
                <a:latin typeface="Times New Roman" panose="02020603050405020304" pitchFamily="18" charset="0"/>
              </a:rPr>
            </a:br>
            <a:r>
              <a:rPr lang="en-US" altLang="zh-CN" dirty="0">
                <a:latin typeface="Times New Roman" panose="02020603050405020304" pitchFamily="18" charset="0"/>
              </a:rPr>
              <a:t>(1) </a:t>
            </a:r>
            <a:r>
              <a:rPr lang="en-US" altLang="zh-CN" i="1" dirty="0">
                <a:latin typeface="Times New Roman" panose="02020603050405020304" pitchFamily="18" charset="0"/>
              </a:rPr>
              <a:t>G’</a:t>
            </a:r>
            <a:r>
              <a:rPr lang="zh-CN" altLang="en-US" dirty="0">
                <a:latin typeface="Times New Roman" panose="02020603050405020304" pitchFamily="18" charset="0"/>
              </a:rPr>
              <a:t>是强连通的 </a:t>
            </a:r>
            <a:r>
              <a:rPr lang="en-US" altLang="zh-CN" dirty="0">
                <a:latin typeface="Times New Roman" panose="02020603050405020304" pitchFamily="18" charset="0"/>
              </a:rPr>
              <a:t>(</a:t>
            </a:r>
            <a:r>
              <a:rPr lang="zh-CN" altLang="en-US" dirty="0">
                <a:latin typeface="Times New Roman" panose="02020603050405020304" pitchFamily="18" charset="0"/>
              </a:rPr>
              <a:t>单向连通的、弱连通的</a:t>
            </a:r>
            <a:r>
              <a:rPr lang="en-US" altLang="zh-CN" dirty="0">
                <a:latin typeface="Times New Roman" panose="02020603050405020304" pitchFamily="18" charset="0"/>
              </a:rPr>
              <a:t>);</a:t>
            </a:r>
            <a:br>
              <a:rPr lang="en-US" altLang="zh-CN" dirty="0">
                <a:latin typeface="Times New Roman" panose="02020603050405020304" pitchFamily="18" charset="0"/>
              </a:rPr>
            </a:br>
            <a:r>
              <a:rPr lang="en-US" altLang="zh-CN" dirty="0">
                <a:latin typeface="Times New Roman" panose="02020603050405020304" pitchFamily="18" charset="0"/>
              </a:rPr>
              <a:t>(2) </a:t>
            </a:r>
            <a:r>
              <a:rPr lang="zh-CN" altLang="en-US" dirty="0">
                <a:latin typeface="Times New Roman" panose="02020603050405020304" pitchFamily="18" charset="0"/>
              </a:rPr>
              <a:t>对任意</a:t>
            </a:r>
            <a:r>
              <a:rPr lang="en-US" altLang="zh-CN" i="1" dirty="0">
                <a:latin typeface="Times New Roman" panose="02020603050405020304" pitchFamily="18" charset="0"/>
              </a:rPr>
              <a:t>G’</a:t>
            </a:r>
            <a:r>
              <a:rPr lang="zh-CN" altLang="en-US"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不是强连通的 </a:t>
            </a:r>
            <a:r>
              <a:rPr lang="en-US" altLang="zh-CN" dirty="0">
                <a:latin typeface="Times New Roman" panose="02020603050405020304" pitchFamily="18" charset="0"/>
              </a:rPr>
              <a:t>(</a:t>
            </a:r>
            <a:r>
              <a:rPr lang="zh-CN" altLang="en-US" dirty="0">
                <a:latin typeface="Times New Roman" panose="02020603050405020304" pitchFamily="18" charset="0"/>
              </a:rPr>
              <a:t>单向连通的、弱连通的</a:t>
            </a:r>
            <a:r>
              <a:rPr lang="en-US" altLang="zh-CN" dirty="0">
                <a:latin typeface="Times New Roman" panose="02020603050405020304" pitchFamily="18" charset="0"/>
              </a:rPr>
              <a:t>).</a:t>
            </a:r>
          </a:p>
          <a:p>
            <a:pPr marL="0" indent="0">
              <a:spcBef>
                <a:spcPct val="50000"/>
              </a:spcBef>
            </a:pPr>
            <a:r>
              <a:rPr lang="zh-CN" altLang="en-US" dirty="0">
                <a:latin typeface="Times New Roman" panose="02020603050405020304" pitchFamily="18" charset="0"/>
              </a:rPr>
              <a:t>则称</a:t>
            </a:r>
            <a:r>
              <a:rPr lang="en-US" altLang="zh-CN" i="1" dirty="0">
                <a:latin typeface="Times New Roman" panose="02020603050405020304" pitchFamily="18" charset="0"/>
              </a:rPr>
              <a:t>G’</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强连通分支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单向连通分支</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弱连通分支</a:t>
            </a:r>
            <a:r>
              <a:rPr lang="en-US" altLang="zh-CN" dirty="0">
                <a:latin typeface="Times New Roman" panose="02020603050405020304" pitchFamily="18" charset="0"/>
              </a:rPr>
              <a:t>), </a:t>
            </a:r>
            <a:r>
              <a:rPr lang="zh-CN" altLang="en-US" dirty="0">
                <a:latin typeface="Times New Roman" panose="02020603050405020304" pitchFamily="18" charset="0"/>
              </a:rPr>
              <a:t>或称为</a:t>
            </a:r>
            <a:r>
              <a:rPr lang="zh-CN" altLang="en-US" dirty="0">
                <a:solidFill>
                  <a:srgbClr val="A50021"/>
                </a:solidFill>
                <a:latin typeface="Times New Roman" panose="02020603050405020304" pitchFamily="18" charset="0"/>
              </a:rPr>
              <a:t>强分图</a:t>
            </a:r>
            <a:r>
              <a:rPr lang="zh-CN" altLang="en-US" dirty="0">
                <a:latin typeface="Times New Roman" panose="02020603050405020304" pitchFamily="18" charset="0"/>
              </a:rPr>
              <a:t> </a:t>
            </a:r>
            <a:r>
              <a:rPr lang="en-US" altLang="zh-CN" dirty="0">
                <a:latin typeface="Times New Roman" panose="02020603050405020304" pitchFamily="18" charset="0"/>
              </a:rPr>
              <a:t>(</a:t>
            </a:r>
            <a:r>
              <a:rPr lang="zh-CN" altLang="en-US" dirty="0">
                <a:solidFill>
                  <a:srgbClr val="A50021"/>
                </a:solidFill>
                <a:latin typeface="Times New Roman" panose="02020603050405020304" pitchFamily="18" charset="0"/>
              </a:rPr>
              <a:t>单向分图</a:t>
            </a:r>
            <a:r>
              <a:rPr lang="zh-CN" altLang="en-US" dirty="0">
                <a:latin typeface="Times New Roman" panose="02020603050405020304" pitchFamily="18" charset="0"/>
              </a:rPr>
              <a:t>、</a:t>
            </a:r>
            <a:r>
              <a:rPr lang="zh-CN" altLang="en-US" dirty="0">
                <a:solidFill>
                  <a:srgbClr val="A50021"/>
                </a:solidFill>
                <a:latin typeface="Times New Roman" panose="02020603050405020304" pitchFamily="18" charset="0"/>
              </a:rPr>
              <a:t>弱分图</a:t>
            </a:r>
            <a:r>
              <a:rPr lang="en-US" altLang="zh-CN" dirty="0">
                <a:latin typeface="Times New Roman" panose="02020603050405020304" pitchFamily="18" charset="0"/>
              </a:rPr>
              <a:t>)</a:t>
            </a:r>
            <a:endParaRPr lang="zh-CN" altLang="en-US" dirty="0">
              <a:latin typeface="Times New Roman" panose="02020603050405020304" pitchFamily="18" charset="0"/>
            </a:endParaRPr>
          </a:p>
        </p:txBody>
      </p:sp>
      <p:sp>
        <p:nvSpPr>
          <p:cNvPr id="7" name="文本框 6">
            <a:extLst>
              <a:ext uri="{FF2B5EF4-FFF2-40B4-BE49-F238E27FC236}">
                <a16:creationId xmlns:a16="http://schemas.microsoft.com/office/drawing/2014/main" id="{B0EACBE6-F22E-4EC7-A95E-EA8F41FB7664}"/>
              </a:ext>
            </a:extLst>
          </p:cNvPr>
          <p:cNvSpPr txBox="1"/>
          <p:nvPr/>
        </p:nvSpPr>
        <p:spPr>
          <a:xfrm>
            <a:off x="0" y="6457890"/>
            <a:ext cx="5364088"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求所有强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单向</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弱连通分支？图的遍历算法</a:t>
            </a:r>
          </a:p>
        </p:txBody>
      </p:sp>
      <p:sp>
        <p:nvSpPr>
          <p:cNvPr id="8" name="文本框 7">
            <a:extLst>
              <a:ext uri="{FF2B5EF4-FFF2-40B4-BE49-F238E27FC236}">
                <a16:creationId xmlns:a16="http://schemas.microsoft.com/office/drawing/2014/main" id="{32D28FE2-4F18-4560-85D8-F7895D270A7A}"/>
              </a:ext>
            </a:extLst>
          </p:cNvPr>
          <p:cNvSpPr txBox="1"/>
          <p:nvPr/>
        </p:nvSpPr>
        <p:spPr>
          <a:xfrm>
            <a:off x="6156176" y="2132856"/>
            <a:ext cx="2987824"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P</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P</a:t>
            </a:r>
            <a:r>
              <a:rPr lang="en-US" altLang="zh-CN" sz="2000" baseline="30000" dirty="0">
                <a:solidFill>
                  <a:srgbClr val="FF9900"/>
                </a:solidFill>
                <a:latin typeface="Times New Roman" panose="02020603050405020304" pitchFamily="18" charset="0"/>
              </a:rPr>
              <a:t>T</a:t>
            </a:r>
            <a:r>
              <a:rPr lang="zh-CN" altLang="en-US" sz="2000" dirty="0">
                <a:solidFill>
                  <a:srgbClr val="FF9900"/>
                </a:solidFill>
                <a:latin typeface="Times New Roman" panose="02020603050405020304" pitchFamily="18" charset="0"/>
              </a:rPr>
              <a:t>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A3465DC0-A72E-4544-B84C-64847BE87BDB}"/>
              </a:ext>
            </a:extLst>
          </p:cNvPr>
          <p:cNvSpPr txBox="1"/>
          <p:nvPr/>
        </p:nvSpPr>
        <p:spPr>
          <a:xfrm>
            <a:off x="6032352" y="1424970"/>
            <a:ext cx="2987824" cy="707886"/>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A’</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A</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A</a:t>
            </a:r>
            <a:r>
              <a:rPr lang="en-US" altLang="zh-CN" sz="2000" baseline="30000" dirty="0">
                <a:solidFill>
                  <a:srgbClr val="FF9900"/>
                </a:solidFill>
                <a:latin typeface="Times New Roman" panose="02020603050405020304" pitchFamily="18" charset="0"/>
              </a:rPr>
              <a:t>T</a:t>
            </a:r>
            <a:r>
              <a:rPr lang="zh-CN" altLang="en-US" sz="2000" dirty="0">
                <a:solidFill>
                  <a:srgbClr val="FF9900"/>
                </a:solidFill>
                <a:latin typeface="Times New Roman" panose="02020603050405020304" pitchFamily="18" charset="0"/>
              </a:rPr>
              <a:t>对应的可达性矩阵中所有元素均为</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11" name="文本框 10">
            <a:extLst>
              <a:ext uri="{FF2B5EF4-FFF2-40B4-BE49-F238E27FC236}">
                <a16:creationId xmlns:a16="http://schemas.microsoft.com/office/drawing/2014/main" id="{37CBB0C2-DDA4-4C76-B517-6C5EEF96B081}"/>
              </a:ext>
            </a:extLst>
          </p:cNvPr>
          <p:cNvSpPr txBox="1"/>
          <p:nvPr/>
        </p:nvSpPr>
        <p:spPr>
          <a:xfrm>
            <a:off x="6032352" y="4165946"/>
            <a:ext cx="170231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连通性</a:t>
            </a:r>
          </a:p>
        </p:txBody>
      </p:sp>
      <p:sp>
        <p:nvSpPr>
          <p:cNvPr id="12" name="文本框 11">
            <a:extLst>
              <a:ext uri="{FF2B5EF4-FFF2-40B4-BE49-F238E27FC236}">
                <a16:creationId xmlns:a16="http://schemas.microsoft.com/office/drawing/2014/main" id="{F5A840A0-B03A-4FFC-BA60-0DB13C57AEA3}"/>
              </a:ext>
            </a:extLst>
          </p:cNvPr>
          <p:cNvSpPr txBox="1"/>
          <p:nvPr/>
        </p:nvSpPr>
        <p:spPr>
          <a:xfrm>
            <a:off x="6032352" y="4872319"/>
            <a:ext cx="170231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极大性</a:t>
            </a:r>
          </a:p>
        </p:txBody>
      </p:sp>
      <p:sp>
        <p:nvSpPr>
          <p:cNvPr id="13" name="文本框 12">
            <a:extLst>
              <a:ext uri="{FF2B5EF4-FFF2-40B4-BE49-F238E27FC236}">
                <a16:creationId xmlns:a16="http://schemas.microsoft.com/office/drawing/2014/main" id="{1A71336C-0ED0-4867-865C-0B47085E117E}"/>
              </a:ext>
            </a:extLst>
          </p:cNvPr>
          <p:cNvSpPr txBox="1"/>
          <p:nvPr/>
        </p:nvSpPr>
        <p:spPr>
          <a:xfrm>
            <a:off x="4860032" y="6457890"/>
            <a:ext cx="4283968"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如果只用判断一个子图是不是？</a:t>
            </a:r>
          </a:p>
        </p:txBody>
      </p:sp>
      <p:sp>
        <p:nvSpPr>
          <p:cNvPr id="14" name="文本框 13">
            <a:extLst>
              <a:ext uri="{FF2B5EF4-FFF2-40B4-BE49-F238E27FC236}">
                <a16:creationId xmlns:a16="http://schemas.microsoft.com/office/drawing/2014/main" id="{C19FEA0A-1E59-4B01-A262-9DBBA736EDAB}"/>
              </a:ext>
            </a:extLst>
          </p:cNvPr>
          <p:cNvSpPr txBox="1"/>
          <p:nvPr/>
        </p:nvSpPr>
        <p:spPr>
          <a:xfrm>
            <a:off x="4572000" y="2609106"/>
            <a:ext cx="4448176"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是否在同一强连通分支中是等价关系</a:t>
            </a:r>
          </a:p>
        </p:txBody>
      </p:sp>
    </p:spTree>
    <p:extLst>
      <p:ext uri="{BB962C8B-B14F-4D97-AF65-F5344CB8AC3E}">
        <p14:creationId xmlns:p14="http://schemas.microsoft.com/office/powerpoint/2010/main" val="2531141629"/>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57</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spcBef>
                <a:spcPct val="55000"/>
              </a:spcBef>
            </a:pPr>
            <a:r>
              <a:rPr lang="zh-CN" altLang="en-US" dirty="0">
                <a:latin typeface="Times New Roman" panose="02020603050405020304" pitchFamily="18" charset="0"/>
              </a:rPr>
              <a:t>强连通和单向连通的判别法</a:t>
            </a: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14.8</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强连通当且仅当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中存在经过每个顶点至少一次</a:t>
            </a:r>
          </a:p>
          <a:p>
            <a:pPr marL="0" indent="0"/>
            <a:r>
              <a:rPr lang="zh-CN" altLang="en-US" dirty="0">
                <a:latin typeface="Times New Roman" panose="02020603050405020304" pitchFamily="18" charset="0"/>
              </a:rPr>
              <a:t>的回路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强连通⇒回路：任意构造回路；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回路⇒强连通：在回路上构造两两间路径</a:t>
            </a:r>
            <a:endParaRPr lang="en-US" altLang="zh-CN" dirty="0">
              <a:latin typeface="Times New Roman" panose="02020603050405020304" pitchFamily="18" charset="0"/>
            </a:endParaRP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14.9</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单向连通当且仅当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a:t>
            </a:r>
          </a:p>
          <a:p>
            <a:pPr marL="0" indent="0"/>
            <a:r>
              <a:rPr lang="zh-CN" altLang="en-US" dirty="0">
                <a:latin typeface="Times New Roman" panose="02020603050405020304" pitchFamily="18" charset="0"/>
              </a:rPr>
              <a:t>次的通路</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分析</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单向连通⇒通路：分情况构造；</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通路⇒单向连通：在通路上构造两两间路径</a:t>
            </a:r>
          </a:p>
          <a:p>
            <a:pPr marL="0" indent="0"/>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136116423"/>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58</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14.9</a:t>
            </a:r>
            <a:r>
              <a:rPr lang="en-US" altLang="zh-CN" dirty="0">
                <a:latin typeface="Times New Roman" panose="02020603050405020304" pitchFamily="18" charset="0"/>
              </a:rPr>
              <a:t>  </a:t>
            </a:r>
            <a:r>
              <a:rPr lang="en-US" altLang="zh-CN" i="1" dirty="0">
                <a:latin typeface="Times New Roman" panose="02020603050405020304" pitchFamily="18" charset="0"/>
              </a:rPr>
              <a:t>D</a:t>
            </a:r>
            <a:r>
              <a:rPr lang="zh-CN" altLang="en-US" dirty="0">
                <a:latin typeface="Times New Roman" panose="02020603050405020304" pitchFamily="18" charset="0"/>
              </a:rPr>
              <a:t>单向连通当且仅当</a:t>
            </a:r>
            <a:r>
              <a:rPr lang="en-US" altLang="zh-CN" i="1" dirty="0">
                <a:latin typeface="Times New Roman" panose="02020603050405020304" pitchFamily="18" charset="0"/>
              </a:rPr>
              <a:t>D</a:t>
            </a:r>
            <a:r>
              <a:rPr lang="zh-CN" altLang="en-US" dirty="0">
                <a:latin typeface="Times New Roman" panose="02020603050405020304" pitchFamily="18" charset="0"/>
              </a:rPr>
              <a:t>中存在经过每个顶点至少一</a:t>
            </a:r>
          </a:p>
          <a:p>
            <a:r>
              <a:rPr lang="zh-CN" altLang="en-US" dirty="0">
                <a:latin typeface="Times New Roman" panose="02020603050405020304" pitchFamily="18" charset="0"/>
              </a:rPr>
              <a:t>次的通路</a:t>
            </a:r>
          </a:p>
        </p:txBody>
      </p:sp>
      <p:sp>
        <p:nvSpPr>
          <p:cNvPr id="7" name="文本框 6">
            <a:extLst>
              <a:ext uri="{FF2B5EF4-FFF2-40B4-BE49-F238E27FC236}">
                <a16:creationId xmlns:a16="http://schemas.microsoft.com/office/drawing/2014/main" id="{B0EACBE6-F22E-4EC7-A95E-EA8F41FB7664}"/>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单向连通⇒通路：分情况构造；通路⇒单向连通：在通路上构造两两间路径</a:t>
            </a:r>
          </a:p>
        </p:txBody>
      </p:sp>
      <p:sp>
        <p:nvSpPr>
          <p:cNvPr id="10" name="椭圆 9">
            <a:extLst>
              <a:ext uri="{FF2B5EF4-FFF2-40B4-BE49-F238E27FC236}">
                <a16:creationId xmlns:a16="http://schemas.microsoft.com/office/drawing/2014/main" id="{95D62788-640C-4245-8D94-6E9DC5B92F06}"/>
              </a:ext>
            </a:extLst>
          </p:cNvPr>
          <p:cNvSpPr/>
          <p:nvPr/>
        </p:nvSpPr>
        <p:spPr>
          <a:xfrm>
            <a:off x="1084775" y="298313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2" name="直接箭头连接符 11">
            <a:extLst>
              <a:ext uri="{FF2B5EF4-FFF2-40B4-BE49-F238E27FC236}">
                <a16:creationId xmlns:a16="http://schemas.microsoft.com/office/drawing/2014/main" id="{5942B2C5-CA8A-4DF8-B9C4-44B823EBF110}"/>
              </a:ext>
            </a:extLst>
          </p:cNvPr>
          <p:cNvCxnSpPr>
            <a:cxnSpLocks/>
            <a:stCxn id="10" idx="6"/>
            <a:endCxn id="28" idx="2"/>
          </p:cNvCxnSpPr>
          <p:nvPr/>
        </p:nvCxnSpPr>
        <p:spPr>
          <a:xfrm>
            <a:off x="1539429" y="3210459"/>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82F41F66-D2CF-43D6-B954-B449190A5015}"/>
              </a:ext>
            </a:extLst>
          </p:cNvPr>
          <p:cNvCxnSpPr>
            <a:cxnSpLocks/>
            <a:stCxn id="18" idx="6"/>
            <a:endCxn id="10" idx="2"/>
          </p:cNvCxnSpPr>
          <p:nvPr/>
        </p:nvCxnSpPr>
        <p:spPr>
          <a:xfrm>
            <a:off x="693563" y="3207605"/>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D3C0454F-B77D-4841-BF3B-C728267C19D1}"/>
              </a:ext>
            </a:extLst>
          </p:cNvPr>
          <p:cNvSpPr/>
          <p:nvPr/>
        </p:nvSpPr>
        <p:spPr>
          <a:xfrm>
            <a:off x="238909" y="298027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24" name="椭圆 23">
            <a:extLst>
              <a:ext uri="{FF2B5EF4-FFF2-40B4-BE49-F238E27FC236}">
                <a16:creationId xmlns:a16="http://schemas.microsoft.com/office/drawing/2014/main" id="{FC18D728-0A07-4D17-9162-6003C5DEABC4}"/>
              </a:ext>
            </a:extLst>
          </p:cNvPr>
          <p:cNvSpPr/>
          <p:nvPr/>
        </p:nvSpPr>
        <p:spPr>
          <a:xfrm>
            <a:off x="2843808" y="29743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25" name="椭圆 24">
            <a:extLst>
              <a:ext uri="{FF2B5EF4-FFF2-40B4-BE49-F238E27FC236}">
                <a16:creationId xmlns:a16="http://schemas.microsoft.com/office/drawing/2014/main" id="{F03C8DB8-76AB-4D10-92E0-6CB991410F55}"/>
              </a:ext>
            </a:extLst>
          </p:cNvPr>
          <p:cNvSpPr/>
          <p:nvPr/>
        </p:nvSpPr>
        <p:spPr>
          <a:xfrm>
            <a:off x="1965355" y="211711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27" name="直接箭头连接符 26">
            <a:extLst>
              <a:ext uri="{FF2B5EF4-FFF2-40B4-BE49-F238E27FC236}">
                <a16:creationId xmlns:a16="http://schemas.microsoft.com/office/drawing/2014/main" id="{0332A1E3-43D8-4952-97A6-CF559CF414CE}"/>
              </a:ext>
            </a:extLst>
          </p:cNvPr>
          <p:cNvCxnSpPr>
            <a:cxnSpLocks/>
            <a:stCxn id="28" idx="6"/>
            <a:endCxn id="24" idx="2"/>
          </p:cNvCxnSpPr>
          <p:nvPr/>
        </p:nvCxnSpPr>
        <p:spPr>
          <a:xfrm flipV="1">
            <a:off x="2420009" y="3201673"/>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5B214CAB-93B3-42F3-8A96-EB4C28BD0A56}"/>
              </a:ext>
            </a:extLst>
          </p:cNvPr>
          <p:cNvSpPr/>
          <p:nvPr/>
        </p:nvSpPr>
        <p:spPr>
          <a:xfrm>
            <a:off x="1965355" y="298313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47" name="直接箭头连接符 46">
            <a:extLst>
              <a:ext uri="{FF2B5EF4-FFF2-40B4-BE49-F238E27FC236}">
                <a16:creationId xmlns:a16="http://schemas.microsoft.com/office/drawing/2014/main" id="{13CD2EB0-3111-499B-A9A0-F7FD19AF0C37}"/>
              </a:ext>
            </a:extLst>
          </p:cNvPr>
          <p:cNvCxnSpPr>
            <a:cxnSpLocks/>
            <a:stCxn id="25" idx="2"/>
            <a:endCxn id="18" idx="7"/>
          </p:cNvCxnSpPr>
          <p:nvPr/>
        </p:nvCxnSpPr>
        <p:spPr>
          <a:xfrm flipH="1">
            <a:off x="626980" y="2344439"/>
            <a:ext cx="1338375" cy="702422"/>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6" name="椭圆 75">
            <a:extLst>
              <a:ext uri="{FF2B5EF4-FFF2-40B4-BE49-F238E27FC236}">
                <a16:creationId xmlns:a16="http://schemas.microsoft.com/office/drawing/2014/main" id="{9D099182-FF00-4802-A879-DC687B691FFD}"/>
              </a:ext>
            </a:extLst>
          </p:cNvPr>
          <p:cNvSpPr/>
          <p:nvPr/>
        </p:nvSpPr>
        <p:spPr>
          <a:xfrm>
            <a:off x="5597434" y="25740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77" name="直接箭头连接符 76">
            <a:extLst>
              <a:ext uri="{FF2B5EF4-FFF2-40B4-BE49-F238E27FC236}">
                <a16:creationId xmlns:a16="http://schemas.microsoft.com/office/drawing/2014/main" id="{A24FF4BF-FFE3-4E94-B8A9-2F18149F567A}"/>
              </a:ext>
            </a:extLst>
          </p:cNvPr>
          <p:cNvCxnSpPr>
            <a:cxnSpLocks/>
            <a:stCxn id="76" idx="6"/>
            <a:endCxn id="83" idx="2"/>
          </p:cNvCxnSpPr>
          <p:nvPr/>
        </p:nvCxnSpPr>
        <p:spPr>
          <a:xfrm>
            <a:off x="6052088" y="2801341"/>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43122AEE-B9D5-4563-B772-5FECD7D5F6D2}"/>
              </a:ext>
            </a:extLst>
          </p:cNvPr>
          <p:cNvCxnSpPr>
            <a:cxnSpLocks/>
            <a:stCxn id="79" idx="6"/>
            <a:endCxn id="76" idx="2"/>
          </p:cNvCxnSpPr>
          <p:nvPr/>
        </p:nvCxnSpPr>
        <p:spPr>
          <a:xfrm>
            <a:off x="5206222" y="2798487"/>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EE97DBD7-F211-4A30-8388-CB4BD337B1BA}"/>
              </a:ext>
            </a:extLst>
          </p:cNvPr>
          <p:cNvSpPr/>
          <p:nvPr/>
        </p:nvSpPr>
        <p:spPr>
          <a:xfrm>
            <a:off x="4751568" y="257116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80" name="椭圆 79">
            <a:extLst>
              <a:ext uri="{FF2B5EF4-FFF2-40B4-BE49-F238E27FC236}">
                <a16:creationId xmlns:a16="http://schemas.microsoft.com/office/drawing/2014/main" id="{3838B6D3-65C7-47DD-8B07-86268FA0B1B6}"/>
              </a:ext>
            </a:extLst>
          </p:cNvPr>
          <p:cNvSpPr/>
          <p:nvPr/>
        </p:nvSpPr>
        <p:spPr>
          <a:xfrm>
            <a:off x="7356467" y="256522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sp>
        <p:nvSpPr>
          <p:cNvPr id="81" name="椭圆 80">
            <a:extLst>
              <a:ext uri="{FF2B5EF4-FFF2-40B4-BE49-F238E27FC236}">
                <a16:creationId xmlns:a16="http://schemas.microsoft.com/office/drawing/2014/main" id="{456F063A-2611-4035-B9DD-CC4BB1DEEF6C}"/>
              </a:ext>
            </a:extLst>
          </p:cNvPr>
          <p:cNvSpPr/>
          <p:nvPr/>
        </p:nvSpPr>
        <p:spPr>
          <a:xfrm>
            <a:off x="6455449" y="161269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82" name="直接箭头连接符 81">
            <a:extLst>
              <a:ext uri="{FF2B5EF4-FFF2-40B4-BE49-F238E27FC236}">
                <a16:creationId xmlns:a16="http://schemas.microsoft.com/office/drawing/2014/main" id="{02649985-9DA7-4F24-867F-0631E30B8859}"/>
              </a:ext>
            </a:extLst>
          </p:cNvPr>
          <p:cNvCxnSpPr>
            <a:cxnSpLocks/>
            <a:stCxn id="83" idx="6"/>
            <a:endCxn id="80" idx="2"/>
          </p:cNvCxnSpPr>
          <p:nvPr/>
        </p:nvCxnSpPr>
        <p:spPr>
          <a:xfrm flipV="1">
            <a:off x="6932668" y="2792555"/>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653D8A91-AB23-4A51-A85E-9AB5F0A14B49}"/>
              </a:ext>
            </a:extLst>
          </p:cNvPr>
          <p:cNvSpPr/>
          <p:nvPr/>
        </p:nvSpPr>
        <p:spPr>
          <a:xfrm>
            <a:off x="6478014" y="25740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84" name="直接箭头连接符 83">
            <a:extLst>
              <a:ext uri="{FF2B5EF4-FFF2-40B4-BE49-F238E27FC236}">
                <a16:creationId xmlns:a16="http://schemas.microsoft.com/office/drawing/2014/main" id="{6A363CFC-3580-45AA-B63C-E2D842C46731}"/>
              </a:ext>
            </a:extLst>
          </p:cNvPr>
          <p:cNvCxnSpPr>
            <a:cxnSpLocks/>
            <a:stCxn id="81" idx="6"/>
            <a:endCxn id="102" idx="1"/>
          </p:cNvCxnSpPr>
          <p:nvPr/>
        </p:nvCxnSpPr>
        <p:spPr>
          <a:xfrm>
            <a:off x="6910103" y="1840017"/>
            <a:ext cx="1387387" cy="79179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F144C07-9C85-4A0D-9E1D-BF2D6D2098AC}"/>
              </a:ext>
            </a:extLst>
          </p:cNvPr>
          <p:cNvCxnSpPr>
            <a:cxnSpLocks/>
            <a:stCxn id="79" idx="7"/>
            <a:endCxn id="81" idx="2"/>
          </p:cNvCxnSpPr>
          <p:nvPr/>
        </p:nvCxnSpPr>
        <p:spPr>
          <a:xfrm flipV="1">
            <a:off x="5139639" y="1840017"/>
            <a:ext cx="1315810" cy="7977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6" name="椭圆 95">
            <a:extLst>
              <a:ext uri="{FF2B5EF4-FFF2-40B4-BE49-F238E27FC236}">
                <a16:creationId xmlns:a16="http://schemas.microsoft.com/office/drawing/2014/main" id="{759970CA-E511-4EB9-8DE7-82F861153762}"/>
              </a:ext>
            </a:extLst>
          </p:cNvPr>
          <p:cNvSpPr/>
          <p:nvPr/>
        </p:nvSpPr>
        <p:spPr>
          <a:xfrm>
            <a:off x="3685598" y="296709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97" name="直接箭头连接符 96">
            <a:extLst>
              <a:ext uri="{FF2B5EF4-FFF2-40B4-BE49-F238E27FC236}">
                <a16:creationId xmlns:a16="http://schemas.microsoft.com/office/drawing/2014/main" id="{F15BC132-15D5-42CC-8EC1-04FC2E6960D3}"/>
              </a:ext>
            </a:extLst>
          </p:cNvPr>
          <p:cNvCxnSpPr>
            <a:cxnSpLocks/>
            <a:stCxn id="24" idx="6"/>
            <a:endCxn id="96" idx="2"/>
          </p:cNvCxnSpPr>
          <p:nvPr/>
        </p:nvCxnSpPr>
        <p:spPr>
          <a:xfrm flipV="1">
            <a:off x="3298462" y="3194417"/>
            <a:ext cx="387136" cy="725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2" name="椭圆 101">
            <a:extLst>
              <a:ext uri="{FF2B5EF4-FFF2-40B4-BE49-F238E27FC236}">
                <a16:creationId xmlns:a16="http://schemas.microsoft.com/office/drawing/2014/main" id="{6E215C9F-52BF-430E-B0B3-74806EF7C823}"/>
              </a:ext>
            </a:extLst>
          </p:cNvPr>
          <p:cNvSpPr/>
          <p:nvPr/>
        </p:nvSpPr>
        <p:spPr>
          <a:xfrm>
            <a:off x="8230907" y="256522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06" name="直接箭头连接符 105">
            <a:extLst>
              <a:ext uri="{FF2B5EF4-FFF2-40B4-BE49-F238E27FC236}">
                <a16:creationId xmlns:a16="http://schemas.microsoft.com/office/drawing/2014/main" id="{7B7C5F06-3A9A-4C99-B7E3-80C31C846443}"/>
              </a:ext>
            </a:extLst>
          </p:cNvPr>
          <p:cNvCxnSpPr>
            <a:cxnSpLocks/>
            <a:stCxn id="80" idx="6"/>
            <a:endCxn id="102" idx="2"/>
          </p:cNvCxnSpPr>
          <p:nvPr/>
        </p:nvCxnSpPr>
        <p:spPr>
          <a:xfrm>
            <a:off x="7811121" y="2792555"/>
            <a:ext cx="41978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3" name="椭圆 122">
            <a:extLst>
              <a:ext uri="{FF2B5EF4-FFF2-40B4-BE49-F238E27FC236}">
                <a16:creationId xmlns:a16="http://schemas.microsoft.com/office/drawing/2014/main" id="{0C82F0B9-CA3C-4EB6-ACB5-35101AFD1D35}"/>
              </a:ext>
            </a:extLst>
          </p:cNvPr>
          <p:cNvSpPr/>
          <p:nvPr/>
        </p:nvSpPr>
        <p:spPr>
          <a:xfrm>
            <a:off x="1078573" y="478605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24" name="直接箭头连接符 123">
            <a:extLst>
              <a:ext uri="{FF2B5EF4-FFF2-40B4-BE49-F238E27FC236}">
                <a16:creationId xmlns:a16="http://schemas.microsoft.com/office/drawing/2014/main" id="{486CC07D-8793-497E-BD64-0F35423CBCD7}"/>
              </a:ext>
            </a:extLst>
          </p:cNvPr>
          <p:cNvCxnSpPr>
            <a:cxnSpLocks/>
            <a:stCxn id="123" idx="6"/>
            <a:endCxn id="130" idx="2"/>
          </p:cNvCxnSpPr>
          <p:nvPr/>
        </p:nvCxnSpPr>
        <p:spPr>
          <a:xfrm>
            <a:off x="1533227" y="5013385"/>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AEB6F140-3427-4194-A107-CC78FF95D8F8}"/>
              </a:ext>
            </a:extLst>
          </p:cNvPr>
          <p:cNvCxnSpPr>
            <a:cxnSpLocks/>
            <a:stCxn id="126" idx="6"/>
            <a:endCxn id="123" idx="2"/>
          </p:cNvCxnSpPr>
          <p:nvPr/>
        </p:nvCxnSpPr>
        <p:spPr>
          <a:xfrm>
            <a:off x="687361" y="5010531"/>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6" name="椭圆 125">
            <a:extLst>
              <a:ext uri="{FF2B5EF4-FFF2-40B4-BE49-F238E27FC236}">
                <a16:creationId xmlns:a16="http://schemas.microsoft.com/office/drawing/2014/main" id="{59BB4335-75F5-4572-9013-1BC142128838}"/>
              </a:ext>
            </a:extLst>
          </p:cNvPr>
          <p:cNvSpPr/>
          <p:nvPr/>
        </p:nvSpPr>
        <p:spPr>
          <a:xfrm>
            <a:off x="232707" y="478320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27" name="椭圆 126">
            <a:extLst>
              <a:ext uri="{FF2B5EF4-FFF2-40B4-BE49-F238E27FC236}">
                <a16:creationId xmlns:a16="http://schemas.microsoft.com/office/drawing/2014/main" id="{52F8F6F4-BAD3-48FB-A09B-F6712725E60B}"/>
              </a:ext>
            </a:extLst>
          </p:cNvPr>
          <p:cNvSpPr/>
          <p:nvPr/>
        </p:nvSpPr>
        <p:spPr>
          <a:xfrm>
            <a:off x="2837606" y="4777272"/>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128" name="椭圆 127">
            <a:extLst>
              <a:ext uri="{FF2B5EF4-FFF2-40B4-BE49-F238E27FC236}">
                <a16:creationId xmlns:a16="http://schemas.microsoft.com/office/drawing/2014/main" id="{8A782CF8-B532-4D8E-9012-F1E275D3DBA1}"/>
              </a:ext>
            </a:extLst>
          </p:cNvPr>
          <p:cNvSpPr/>
          <p:nvPr/>
        </p:nvSpPr>
        <p:spPr>
          <a:xfrm>
            <a:off x="1959153" y="392003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29" name="直接箭头连接符 128">
            <a:extLst>
              <a:ext uri="{FF2B5EF4-FFF2-40B4-BE49-F238E27FC236}">
                <a16:creationId xmlns:a16="http://schemas.microsoft.com/office/drawing/2014/main" id="{76BF47AF-A40F-41B9-8D7B-CE55301965BF}"/>
              </a:ext>
            </a:extLst>
          </p:cNvPr>
          <p:cNvCxnSpPr>
            <a:cxnSpLocks/>
            <a:stCxn id="130" idx="6"/>
            <a:endCxn id="127" idx="2"/>
          </p:cNvCxnSpPr>
          <p:nvPr/>
        </p:nvCxnSpPr>
        <p:spPr>
          <a:xfrm flipV="1">
            <a:off x="2413807" y="5004599"/>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0" name="椭圆 129">
            <a:extLst>
              <a:ext uri="{FF2B5EF4-FFF2-40B4-BE49-F238E27FC236}">
                <a16:creationId xmlns:a16="http://schemas.microsoft.com/office/drawing/2014/main" id="{8BEA6A2C-8281-4A05-9A4B-305D4819CC0D}"/>
              </a:ext>
            </a:extLst>
          </p:cNvPr>
          <p:cNvSpPr/>
          <p:nvPr/>
        </p:nvSpPr>
        <p:spPr>
          <a:xfrm>
            <a:off x="1959153" y="478605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31" name="直接箭头连接符 130">
            <a:extLst>
              <a:ext uri="{FF2B5EF4-FFF2-40B4-BE49-F238E27FC236}">
                <a16:creationId xmlns:a16="http://schemas.microsoft.com/office/drawing/2014/main" id="{DB1A25AC-7C5E-4417-A91C-C7F898CBFDC1}"/>
              </a:ext>
            </a:extLst>
          </p:cNvPr>
          <p:cNvCxnSpPr>
            <a:cxnSpLocks/>
            <a:stCxn id="132" idx="1"/>
            <a:endCxn id="128" idx="6"/>
          </p:cNvCxnSpPr>
          <p:nvPr/>
        </p:nvCxnSpPr>
        <p:spPr>
          <a:xfrm flipH="1" flipV="1">
            <a:off x="2413807" y="4147365"/>
            <a:ext cx="1332172" cy="68923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2" name="椭圆 131">
            <a:extLst>
              <a:ext uri="{FF2B5EF4-FFF2-40B4-BE49-F238E27FC236}">
                <a16:creationId xmlns:a16="http://schemas.microsoft.com/office/drawing/2014/main" id="{C3C69AAC-C39F-4664-B920-E0A82632D1AC}"/>
              </a:ext>
            </a:extLst>
          </p:cNvPr>
          <p:cNvSpPr/>
          <p:nvPr/>
        </p:nvSpPr>
        <p:spPr>
          <a:xfrm>
            <a:off x="3679396" y="477001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33" name="直接箭头连接符 132">
            <a:extLst>
              <a:ext uri="{FF2B5EF4-FFF2-40B4-BE49-F238E27FC236}">
                <a16:creationId xmlns:a16="http://schemas.microsoft.com/office/drawing/2014/main" id="{38914AF9-7D09-44C0-AAB3-160F95082DC7}"/>
              </a:ext>
            </a:extLst>
          </p:cNvPr>
          <p:cNvCxnSpPr>
            <a:cxnSpLocks/>
            <a:stCxn id="127" idx="6"/>
            <a:endCxn id="132" idx="2"/>
          </p:cNvCxnSpPr>
          <p:nvPr/>
        </p:nvCxnSpPr>
        <p:spPr>
          <a:xfrm flipV="1">
            <a:off x="3292260" y="4997343"/>
            <a:ext cx="387136" cy="725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46533F16-EFF5-41A8-AB66-415BB66415DD}"/>
              </a:ext>
            </a:extLst>
          </p:cNvPr>
          <p:cNvCxnSpPr>
            <a:cxnSpLocks/>
            <a:stCxn id="80" idx="1"/>
            <a:endCxn id="81" idx="5"/>
          </p:cNvCxnSpPr>
          <p:nvPr/>
        </p:nvCxnSpPr>
        <p:spPr>
          <a:xfrm flipH="1" flipV="1">
            <a:off x="6843520" y="2000761"/>
            <a:ext cx="579530" cy="63105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0C83F551-439C-4841-BD12-F62C9291CB48}"/>
              </a:ext>
            </a:extLst>
          </p:cNvPr>
          <p:cNvSpPr/>
          <p:nvPr/>
        </p:nvSpPr>
        <p:spPr>
          <a:xfrm>
            <a:off x="5602267" y="417430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40" name="直接箭头连接符 139">
            <a:extLst>
              <a:ext uri="{FF2B5EF4-FFF2-40B4-BE49-F238E27FC236}">
                <a16:creationId xmlns:a16="http://schemas.microsoft.com/office/drawing/2014/main" id="{D45EFA42-B70E-42D0-BF79-E8641F7F0990}"/>
              </a:ext>
            </a:extLst>
          </p:cNvPr>
          <p:cNvCxnSpPr>
            <a:cxnSpLocks/>
            <a:stCxn id="139" idx="6"/>
            <a:endCxn id="146" idx="2"/>
          </p:cNvCxnSpPr>
          <p:nvPr/>
        </p:nvCxnSpPr>
        <p:spPr>
          <a:xfrm>
            <a:off x="6056921" y="4401627"/>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F032735A-4D20-466E-802E-2E96B2EF0F42}"/>
              </a:ext>
            </a:extLst>
          </p:cNvPr>
          <p:cNvCxnSpPr>
            <a:cxnSpLocks/>
            <a:stCxn id="142" idx="6"/>
            <a:endCxn id="139" idx="2"/>
          </p:cNvCxnSpPr>
          <p:nvPr/>
        </p:nvCxnSpPr>
        <p:spPr>
          <a:xfrm>
            <a:off x="5211055" y="4398773"/>
            <a:ext cx="391212" cy="2854"/>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42" name="椭圆 141">
            <a:extLst>
              <a:ext uri="{FF2B5EF4-FFF2-40B4-BE49-F238E27FC236}">
                <a16:creationId xmlns:a16="http://schemas.microsoft.com/office/drawing/2014/main" id="{B038B5A0-A337-48BA-9CA4-FF82634A79C1}"/>
              </a:ext>
            </a:extLst>
          </p:cNvPr>
          <p:cNvSpPr/>
          <p:nvPr/>
        </p:nvSpPr>
        <p:spPr>
          <a:xfrm>
            <a:off x="4756401" y="417144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43" name="椭圆 142">
            <a:extLst>
              <a:ext uri="{FF2B5EF4-FFF2-40B4-BE49-F238E27FC236}">
                <a16:creationId xmlns:a16="http://schemas.microsoft.com/office/drawing/2014/main" id="{B3D180BE-A5A5-426C-8092-F2268F95B272}"/>
              </a:ext>
            </a:extLst>
          </p:cNvPr>
          <p:cNvSpPr/>
          <p:nvPr/>
        </p:nvSpPr>
        <p:spPr>
          <a:xfrm>
            <a:off x="7361300" y="41655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sp>
        <p:nvSpPr>
          <p:cNvPr id="144" name="椭圆 143">
            <a:extLst>
              <a:ext uri="{FF2B5EF4-FFF2-40B4-BE49-F238E27FC236}">
                <a16:creationId xmlns:a16="http://schemas.microsoft.com/office/drawing/2014/main" id="{B815C7F3-F612-4DEA-8C18-03AF2C966B9F}"/>
              </a:ext>
            </a:extLst>
          </p:cNvPr>
          <p:cNvSpPr/>
          <p:nvPr/>
        </p:nvSpPr>
        <p:spPr>
          <a:xfrm>
            <a:off x="6460282" y="3212976"/>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45" name="直接箭头连接符 144">
            <a:extLst>
              <a:ext uri="{FF2B5EF4-FFF2-40B4-BE49-F238E27FC236}">
                <a16:creationId xmlns:a16="http://schemas.microsoft.com/office/drawing/2014/main" id="{C56884B8-8DDB-43F5-9F7F-7FD79B8F4496}"/>
              </a:ext>
            </a:extLst>
          </p:cNvPr>
          <p:cNvCxnSpPr>
            <a:cxnSpLocks/>
            <a:stCxn id="146" idx="6"/>
            <a:endCxn id="143" idx="2"/>
          </p:cNvCxnSpPr>
          <p:nvPr/>
        </p:nvCxnSpPr>
        <p:spPr>
          <a:xfrm flipV="1">
            <a:off x="6937501" y="4392841"/>
            <a:ext cx="423799" cy="878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椭圆 145">
            <a:extLst>
              <a:ext uri="{FF2B5EF4-FFF2-40B4-BE49-F238E27FC236}">
                <a16:creationId xmlns:a16="http://schemas.microsoft.com/office/drawing/2014/main" id="{428A290B-8D6B-4316-B473-51E16B283846}"/>
              </a:ext>
            </a:extLst>
          </p:cNvPr>
          <p:cNvSpPr/>
          <p:nvPr/>
        </p:nvSpPr>
        <p:spPr>
          <a:xfrm>
            <a:off x="6482847" y="417430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err="1">
                <a:solidFill>
                  <a:schemeClr val="tx1"/>
                </a:solidFill>
              </a:rPr>
              <a:t>i</a:t>
            </a:r>
            <a:endParaRPr lang="zh-CN" altLang="en-US" sz="1200" dirty="0">
              <a:solidFill>
                <a:schemeClr val="tx1"/>
              </a:solidFill>
            </a:endParaRPr>
          </a:p>
        </p:txBody>
      </p:sp>
      <p:cxnSp>
        <p:nvCxnSpPr>
          <p:cNvPr id="147" name="直接箭头连接符 146">
            <a:extLst>
              <a:ext uri="{FF2B5EF4-FFF2-40B4-BE49-F238E27FC236}">
                <a16:creationId xmlns:a16="http://schemas.microsoft.com/office/drawing/2014/main" id="{6BA8AB20-DF7F-4678-AEF5-598113521385}"/>
              </a:ext>
            </a:extLst>
          </p:cNvPr>
          <p:cNvCxnSpPr>
            <a:cxnSpLocks/>
            <a:stCxn id="144" idx="6"/>
            <a:endCxn id="149" idx="1"/>
          </p:cNvCxnSpPr>
          <p:nvPr/>
        </p:nvCxnSpPr>
        <p:spPr>
          <a:xfrm>
            <a:off x="6914936" y="3440303"/>
            <a:ext cx="1387387" cy="79179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箭头连接符 147">
            <a:extLst>
              <a:ext uri="{FF2B5EF4-FFF2-40B4-BE49-F238E27FC236}">
                <a16:creationId xmlns:a16="http://schemas.microsoft.com/office/drawing/2014/main" id="{8044F7ED-CD28-462F-84CF-E5B6A347F189}"/>
              </a:ext>
            </a:extLst>
          </p:cNvPr>
          <p:cNvCxnSpPr>
            <a:cxnSpLocks/>
            <a:stCxn id="142" idx="7"/>
            <a:endCxn id="144" idx="2"/>
          </p:cNvCxnSpPr>
          <p:nvPr/>
        </p:nvCxnSpPr>
        <p:spPr>
          <a:xfrm flipV="1">
            <a:off x="5144472" y="3440303"/>
            <a:ext cx="1315810" cy="79772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9" name="椭圆 148">
            <a:extLst>
              <a:ext uri="{FF2B5EF4-FFF2-40B4-BE49-F238E27FC236}">
                <a16:creationId xmlns:a16="http://schemas.microsoft.com/office/drawing/2014/main" id="{B128A19B-4C5A-49B8-AF42-4C5AC837DD61}"/>
              </a:ext>
            </a:extLst>
          </p:cNvPr>
          <p:cNvSpPr/>
          <p:nvPr/>
        </p:nvSpPr>
        <p:spPr>
          <a:xfrm>
            <a:off x="8235740" y="416551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50" name="直接箭头连接符 149">
            <a:extLst>
              <a:ext uri="{FF2B5EF4-FFF2-40B4-BE49-F238E27FC236}">
                <a16:creationId xmlns:a16="http://schemas.microsoft.com/office/drawing/2014/main" id="{48CB8640-E320-4848-81C9-B71DC7410449}"/>
              </a:ext>
            </a:extLst>
          </p:cNvPr>
          <p:cNvCxnSpPr>
            <a:cxnSpLocks/>
            <a:stCxn id="143" idx="6"/>
            <a:endCxn id="149" idx="2"/>
          </p:cNvCxnSpPr>
          <p:nvPr/>
        </p:nvCxnSpPr>
        <p:spPr>
          <a:xfrm>
            <a:off x="7815954" y="4392841"/>
            <a:ext cx="41978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2CB14DC1-B3A6-468B-A9BB-A7568BA40E6C}"/>
              </a:ext>
            </a:extLst>
          </p:cNvPr>
          <p:cNvCxnSpPr>
            <a:cxnSpLocks/>
            <a:stCxn id="144" idx="5"/>
            <a:endCxn id="143" idx="1"/>
          </p:cNvCxnSpPr>
          <p:nvPr/>
        </p:nvCxnSpPr>
        <p:spPr>
          <a:xfrm>
            <a:off x="6848353" y="3601047"/>
            <a:ext cx="579530" cy="63105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7A2837D9-0E9E-4896-9076-B7B13900030C}"/>
              </a:ext>
            </a:extLst>
          </p:cNvPr>
          <p:cNvCxnSpPr>
            <a:cxnSpLocks/>
            <a:stCxn id="146" idx="0"/>
            <a:endCxn id="144" idx="4"/>
          </p:cNvCxnSpPr>
          <p:nvPr/>
        </p:nvCxnSpPr>
        <p:spPr>
          <a:xfrm flipH="1" flipV="1">
            <a:off x="6687609" y="3667630"/>
            <a:ext cx="22565" cy="50667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F381F806-C508-4951-9901-29C80CF20EAE}"/>
              </a:ext>
            </a:extLst>
          </p:cNvPr>
          <p:cNvSpPr/>
          <p:nvPr/>
        </p:nvSpPr>
        <p:spPr>
          <a:xfrm>
            <a:off x="5634947" y="583048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j</a:t>
            </a:r>
            <a:endParaRPr lang="zh-CN" altLang="en-US" sz="1200" dirty="0">
              <a:solidFill>
                <a:schemeClr val="tx1"/>
              </a:solidFill>
            </a:endParaRPr>
          </a:p>
        </p:txBody>
      </p:sp>
      <p:cxnSp>
        <p:nvCxnSpPr>
          <p:cNvPr id="159" name="直接箭头连接符 158">
            <a:extLst>
              <a:ext uri="{FF2B5EF4-FFF2-40B4-BE49-F238E27FC236}">
                <a16:creationId xmlns:a16="http://schemas.microsoft.com/office/drawing/2014/main" id="{AF3E9558-4A28-41FE-BADC-6963A75FB125}"/>
              </a:ext>
            </a:extLst>
          </p:cNvPr>
          <p:cNvCxnSpPr>
            <a:cxnSpLocks/>
            <a:stCxn id="158" idx="6"/>
            <a:endCxn id="165" idx="2"/>
          </p:cNvCxnSpPr>
          <p:nvPr/>
        </p:nvCxnSpPr>
        <p:spPr>
          <a:xfrm>
            <a:off x="6089601" y="6057811"/>
            <a:ext cx="42592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06EE85F9-A728-4CC9-83A4-EB56E6129FAC}"/>
              </a:ext>
            </a:extLst>
          </p:cNvPr>
          <p:cNvCxnSpPr>
            <a:cxnSpLocks/>
            <a:stCxn id="161" idx="6"/>
            <a:endCxn id="158" idx="2"/>
          </p:cNvCxnSpPr>
          <p:nvPr/>
        </p:nvCxnSpPr>
        <p:spPr>
          <a:xfrm>
            <a:off x="5243735" y="6054957"/>
            <a:ext cx="391212" cy="285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椭圆 160">
            <a:extLst>
              <a:ext uri="{FF2B5EF4-FFF2-40B4-BE49-F238E27FC236}">
                <a16:creationId xmlns:a16="http://schemas.microsoft.com/office/drawing/2014/main" id="{BA8DADC1-E0D8-42FE-BEB8-DE1DB6667A8E}"/>
              </a:ext>
            </a:extLst>
          </p:cNvPr>
          <p:cNvSpPr/>
          <p:nvPr/>
        </p:nvSpPr>
        <p:spPr>
          <a:xfrm>
            <a:off x="4789081" y="582763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a:t>
            </a:r>
            <a:endParaRPr lang="zh-CN" altLang="en-US" sz="1200" dirty="0">
              <a:solidFill>
                <a:schemeClr val="tx1"/>
              </a:solidFill>
            </a:endParaRPr>
          </a:p>
        </p:txBody>
      </p:sp>
      <p:sp>
        <p:nvSpPr>
          <p:cNvPr id="162" name="椭圆 161">
            <a:extLst>
              <a:ext uri="{FF2B5EF4-FFF2-40B4-BE49-F238E27FC236}">
                <a16:creationId xmlns:a16="http://schemas.microsoft.com/office/drawing/2014/main" id="{A942675D-7C5C-45DC-AC3E-79710EE8AEA2}"/>
              </a:ext>
            </a:extLst>
          </p:cNvPr>
          <p:cNvSpPr/>
          <p:nvPr/>
        </p:nvSpPr>
        <p:spPr>
          <a:xfrm>
            <a:off x="7393980" y="582169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sp>
        <p:nvSpPr>
          <p:cNvPr id="163" name="椭圆 162">
            <a:extLst>
              <a:ext uri="{FF2B5EF4-FFF2-40B4-BE49-F238E27FC236}">
                <a16:creationId xmlns:a16="http://schemas.microsoft.com/office/drawing/2014/main" id="{4790DD43-BB4E-4EBD-8171-5C14BDC903FE}"/>
              </a:ext>
            </a:extLst>
          </p:cNvPr>
          <p:cNvSpPr/>
          <p:nvPr/>
        </p:nvSpPr>
        <p:spPr>
          <a:xfrm>
            <a:off x="6492962" y="4869160"/>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v</a:t>
            </a:r>
            <a:endParaRPr lang="zh-CN" altLang="en-US" sz="1200" dirty="0">
              <a:solidFill>
                <a:schemeClr val="tx1"/>
              </a:solidFill>
            </a:endParaRPr>
          </a:p>
        </p:txBody>
      </p:sp>
      <p:cxnSp>
        <p:nvCxnSpPr>
          <p:cNvPr id="164" name="直接箭头连接符 163">
            <a:extLst>
              <a:ext uri="{FF2B5EF4-FFF2-40B4-BE49-F238E27FC236}">
                <a16:creationId xmlns:a16="http://schemas.microsoft.com/office/drawing/2014/main" id="{383A5019-9A60-4069-86C6-A36E162A5F57}"/>
              </a:ext>
            </a:extLst>
          </p:cNvPr>
          <p:cNvCxnSpPr>
            <a:cxnSpLocks/>
            <a:stCxn id="165" idx="6"/>
            <a:endCxn id="162" idx="2"/>
          </p:cNvCxnSpPr>
          <p:nvPr/>
        </p:nvCxnSpPr>
        <p:spPr>
          <a:xfrm flipV="1">
            <a:off x="6970181" y="6049025"/>
            <a:ext cx="423799" cy="878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5" name="椭圆 164">
            <a:extLst>
              <a:ext uri="{FF2B5EF4-FFF2-40B4-BE49-F238E27FC236}">
                <a16:creationId xmlns:a16="http://schemas.microsoft.com/office/drawing/2014/main" id="{6C91F881-A0D9-4C6F-85EE-AD321453451B}"/>
              </a:ext>
            </a:extLst>
          </p:cNvPr>
          <p:cNvSpPr/>
          <p:nvPr/>
        </p:nvSpPr>
        <p:spPr>
          <a:xfrm>
            <a:off x="6515527" y="5830484"/>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a:t>
            </a:r>
            <a:endParaRPr lang="zh-CN" altLang="en-US" sz="1200" dirty="0">
              <a:solidFill>
                <a:schemeClr val="tx1"/>
              </a:solidFill>
            </a:endParaRPr>
          </a:p>
        </p:txBody>
      </p:sp>
      <p:cxnSp>
        <p:nvCxnSpPr>
          <p:cNvPr id="166" name="直接箭头连接符 165">
            <a:extLst>
              <a:ext uri="{FF2B5EF4-FFF2-40B4-BE49-F238E27FC236}">
                <a16:creationId xmlns:a16="http://schemas.microsoft.com/office/drawing/2014/main" id="{E435C49D-A61D-47D4-8DE0-230FB7886C61}"/>
              </a:ext>
            </a:extLst>
          </p:cNvPr>
          <p:cNvCxnSpPr>
            <a:cxnSpLocks/>
            <a:stCxn id="163" idx="6"/>
            <a:endCxn id="168" idx="1"/>
          </p:cNvCxnSpPr>
          <p:nvPr/>
        </p:nvCxnSpPr>
        <p:spPr>
          <a:xfrm>
            <a:off x="6947616" y="5096487"/>
            <a:ext cx="1387387" cy="79179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7" name="直接箭头连接符 166">
            <a:extLst>
              <a:ext uri="{FF2B5EF4-FFF2-40B4-BE49-F238E27FC236}">
                <a16:creationId xmlns:a16="http://schemas.microsoft.com/office/drawing/2014/main" id="{D4E88D33-03EE-4750-AA94-5D7EAB1182A0}"/>
              </a:ext>
            </a:extLst>
          </p:cNvPr>
          <p:cNvCxnSpPr>
            <a:cxnSpLocks/>
            <a:stCxn id="161" idx="7"/>
            <a:endCxn id="163" idx="2"/>
          </p:cNvCxnSpPr>
          <p:nvPr/>
        </p:nvCxnSpPr>
        <p:spPr>
          <a:xfrm flipV="1">
            <a:off x="5177152" y="5096487"/>
            <a:ext cx="1315810" cy="79772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68" name="椭圆 167">
            <a:extLst>
              <a:ext uri="{FF2B5EF4-FFF2-40B4-BE49-F238E27FC236}">
                <a16:creationId xmlns:a16="http://schemas.microsoft.com/office/drawing/2014/main" id="{03A62549-0F91-40F6-AE8F-AFD475A0C1FB}"/>
              </a:ext>
            </a:extLst>
          </p:cNvPr>
          <p:cNvSpPr/>
          <p:nvPr/>
        </p:nvSpPr>
        <p:spPr>
          <a:xfrm>
            <a:off x="8268420" y="5821698"/>
            <a:ext cx="454654" cy="45465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k</a:t>
            </a:r>
            <a:endParaRPr lang="zh-CN" altLang="en-US" sz="1200" dirty="0">
              <a:solidFill>
                <a:schemeClr val="tx1"/>
              </a:solidFill>
            </a:endParaRPr>
          </a:p>
        </p:txBody>
      </p:sp>
      <p:cxnSp>
        <p:nvCxnSpPr>
          <p:cNvPr id="169" name="直接箭头连接符 168">
            <a:extLst>
              <a:ext uri="{FF2B5EF4-FFF2-40B4-BE49-F238E27FC236}">
                <a16:creationId xmlns:a16="http://schemas.microsoft.com/office/drawing/2014/main" id="{23E770F6-FCDF-4932-9721-5AED2EA19CEE}"/>
              </a:ext>
            </a:extLst>
          </p:cNvPr>
          <p:cNvCxnSpPr>
            <a:cxnSpLocks/>
            <a:stCxn id="162" idx="6"/>
            <a:endCxn id="168" idx="2"/>
          </p:cNvCxnSpPr>
          <p:nvPr/>
        </p:nvCxnSpPr>
        <p:spPr>
          <a:xfrm>
            <a:off x="7848634" y="6049025"/>
            <a:ext cx="419786" cy="0"/>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0" name="直接箭头连接符 169">
            <a:extLst>
              <a:ext uri="{FF2B5EF4-FFF2-40B4-BE49-F238E27FC236}">
                <a16:creationId xmlns:a16="http://schemas.microsoft.com/office/drawing/2014/main" id="{89F7DBF9-4406-4B91-A119-5173B4AC0AFF}"/>
              </a:ext>
            </a:extLst>
          </p:cNvPr>
          <p:cNvCxnSpPr>
            <a:cxnSpLocks/>
            <a:stCxn id="163" idx="5"/>
            <a:endCxn id="162" idx="1"/>
          </p:cNvCxnSpPr>
          <p:nvPr/>
        </p:nvCxnSpPr>
        <p:spPr>
          <a:xfrm>
            <a:off x="6881033" y="5257231"/>
            <a:ext cx="579530" cy="63105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2" name="直接箭头连接符 171">
            <a:extLst>
              <a:ext uri="{FF2B5EF4-FFF2-40B4-BE49-F238E27FC236}">
                <a16:creationId xmlns:a16="http://schemas.microsoft.com/office/drawing/2014/main" id="{E1C1769A-6374-470F-A7C6-1D9B0819B674}"/>
              </a:ext>
            </a:extLst>
          </p:cNvPr>
          <p:cNvCxnSpPr>
            <a:cxnSpLocks/>
            <a:stCxn id="163" idx="3"/>
            <a:endCxn id="158" idx="7"/>
          </p:cNvCxnSpPr>
          <p:nvPr/>
        </p:nvCxnSpPr>
        <p:spPr>
          <a:xfrm flipH="1">
            <a:off x="6023018" y="5257231"/>
            <a:ext cx="536527" cy="639836"/>
          </a:xfrm>
          <a:prstGeom prst="straightConnector1">
            <a:avLst/>
          </a:prstGeom>
          <a:ln>
            <a:solidFill>
              <a:schemeClr val="tx1"/>
            </a:solidFill>
            <a:headEnd type="non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75" name="直接箭头连接符 174">
            <a:extLst>
              <a:ext uri="{FF2B5EF4-FFF2-40B4-BE49-F238E27FC236}">
                <a16:creationId xmlns:a16="http://schemas.microsoft.com/office/drawing/2014/main" id="{E7D9D9B9-AA46-4DEB-B7F7-E24896F4EABD}"/>
              </a:ext>
            </a:extLst>
          </p:cNvPr>
          <p:cNvCxnSpPr>
            <a:cxnSpLocks/>
            <a:stCxn id="163" idx="4"/>
            <a:endCxn id="165" idx="0"/>
          </p:cNvCxnSpPr>
          <p:nvPr/>
        </p:nvCxnSpPr>
        <p:spPr>
          <a:xfrm>
            <a:off x="6720289" y="5323814"/>
            <a:ext cx="22565" cy="50667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8" name="直接箭头连接符 177">
            <a:extLst>
              <a:ext uri="{FF2B5EF4-FFF2-40B4-BE49-F238E27FC236}">
                <a16:creationId xmlns:a16="http://schemas.microsoft.com/office/drawing/2014/main" id="{E97DFF1A-144D-48DF-B397-F3773D73D7F7}"/>
              </a:ext>
            </a:extLst>
          </p:cNvPr>
          <p:cNvCxnSpPr>
            <a:cxnSpLocks/>
            <a:stCxn id="126" idx="7"/>
            <a:endCxn id="128" idx="2"/>
          </p:cNvCxnSpPr>
          <p:nvPr/>
        </p:nvCxnSpPr>
        <p:spPr>
          <a:xfrm flipV="1">
            <a:off x="620778" y="4147365"/>
            <a:ext cx="1338375" cy="70242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90489"/>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59</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2024-04-08</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1878168624"/>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280CECB-7FA8-4D1B-8029-9D682885FFE2}" type="slidenum">
              <a:rPr lang="en-US" altLang="zh-CN"/>
              <a:pPr/>
              <a:t>6</a:t>
            </a:fld>
            <a:endParaRPr lang="en-US" altLang="zh-CN"/>
          </a:p>
        </p:txBody>
      </p:sp>
      <p:sp>
        <p:nvSpPr>
          <p:cNvPr id="350211" name="Rectangle 3"/>
          <p:cNvSpPr>
            <a:spLocks noGrp="1" noChangeArrowheads="1"/>
          </p:cNvSpPr>
          <p:nvPr>
            <p:ph type="title"/>
          </p:nvPr>
        </p:nvSpPr>
        <p:spPr/>
        <p:txBody>
          <a:bodyPr/>
          <a:lstStyle/>
          <a:p>
            <a:pPr algn="ctr"/>
            <a:r>
              <a:rPr lang="en-US" altLang="zh-CN" dirty="0">
                <a:solidFill>
                  <a:schemeClr val="tx1"/>
                </a:solidFill>
                <a:latin typeface="Times New Roman" panose="02020603050405020304" pitchFamily="18" charset="0"/>
              </a:rPr>
              <a:t>14.4  </a:t>
            </a:r>
            <a:r>
              <a:rPr lang="zh-CN" altLang="en-US" dirty="0">
                <a:solidFill>
                  <a:schemeClr val="tx1"/>
                </a:solidFill>
                <a:latin typeface="华文中宋" panose="02010600040101010101" pitchFamily="2" charset="-122"/>
              </a:rPr>
              <a:t>图的矩阵表示</a:t>
            </a:r>
          </a:p>
        </p:txBody>
      </p:sp>
      <p:sp>
        <p:nvSpPr>
          <p:cNvPr id="350216" name="Rectangle 8"/>
          <p:cNvSpPr>
            <a:spLocks noGrp="1" noChangeArrowheads="1"/>
          </p:cNvSpPr>
          <p:nvPr>
            <p:ph type="body" idx="1"/>
          </p:nvPr>
        </p:nvSpPr>
        <p:spPr>
          <a:xfrm>
            <a:off x="395288" y="1125538"/>
            <a:ext cx="8229600" cy="4525962"/>
          </a:xfrm>
        </p:spPr>
        <p:txBody>
          <a:bodyPr/>
          <a:lstStyle/>
          <a:p>
            <a:r>
              <a:rPr lang="zh-CN" altLang="en-US" dirty="0">
                <a:latin typeface="Times New Roman" panose="02020603050405020304" pitchFamily="18" charset="0"/>
              </a:rPr>
              <a:t>无向图的关联矩阵（对图无限制）</a:t>
            </a:r>
          </a:p>
          <a:p>
            <a:pPr>
              <a:spcBef>
                <a:spcPct val="55000"/>
              </a:spcBef>
            </a:pP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a:t>
            </a:r>
            <a:r>
              <a:rPr lang="en-US" altLang="zh-CN" dirty="0">
                <a:latin typeface="Times New Roman" panose="02020603050405020304" pitchFamily="18" charset="0"/>
              </a:rPr>
              <a:t>  </a:t>
            </a:r>
            <a:r>
              <a:rPr lang="zh-CN" altLang="en-US" dirty="0">
                <a:latin typeface="Times New Roman" panose="02020603050405020304" pitchFamily="18" charset="0"/>
              </a:rPr>
              <a:t>无向图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m</a:t>
            </a:r>
            <a:r>
              <a:rPr lang="zh-CN" altLang="en-US" dirty="0">
                <a:latin typeface="Times New Roman" panose="02020603050405020304" pitchFamily="18" charset="0"/>
              </a:rPr>
              <a:t>，令 </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 </a:t>
            </a:r>
            <a:r>
              <a:rPr lang="zh-CN" altLang="en-US" dirty="0">
                <a:latin typeface="Times New Roman" panose="02020603050405020304" pitchFamily="18" charset="0"/>
              </a:rPr>
              <a:t>与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j</a:t>
            </a:r>
            <a:endParaRPr lang="en-US" altLang="zh-CN" baseline="-25000" dirty="0">
              <a:latin typeface="Times New Roman" panose="02020603050405020304" pitchFamily="18" charset="0"/>
            </a:endParaRPr>
          </a:p>
          <a:p>
            <a:r>
              <a:rPr lang="zh-CN" altLang="en-US" dirty="0">
                <a:latin typeface="Times New Roman" panose="02020603050405020304" pitchFamily="18" charset="0"/>
              </a:rPr>
              <a:t>的关联次数，称</a:t>
            </a:r>
            <a:r>
              <a:rPr lang="en-US" altLang="zh-CN" dirty="0">
                <a:latin typeface="Times New Roman" panose="02020603050405020304" pitchFamily="18" charset="0"/>
              </a:rPr>
              <a:t>(</a:t>
            </a:r>
            <a:r>
              <a:rPr lang="en-US" altLang="zh-CN" i="1" dirty="0" err="1">
                <a:latin typeface="Times New Roman" panose="02020603050405020304" pitchFamily="18" charset="0"/>
              </a:rPr>
              <a:t>m</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sym typeface="Symbol" panose="05050102010706020507" pitchFamily="18" charset="2"/>
              </a:rPr>
              <a:t></a:t>
            </a:r>
            <a:r>
              <a:rPr lang="en-US" altLang="zh-CN" i="1" baseline="-25000" dirty="0" err="1">
                <a:latin typeface="Times New Roman" panose="02020603050405020304" pitchFamily="18" charset="0"/>
              </a:rPr>
              <a:t>m</a:t>
            </a:r>
            <a:r>
              <a:rPr lang="zh-CN" altLang="en-US" dirty="0">
                <a:latin typeface="Times New Roman" panose="02020603050405020304" pitchFamily="18" charset="0"/>
              </a:rPr>
              <a:t>为</a:t>
            </a:r>
            <a:r>
              <a:rPr lang="en-US" altLang="zh-CN" i="1" dirty="0">
                <a:latin typeface="Times New Roman" panose="02020603050405020304" pitchFamily="18" charset="0"/>
              </a:rPr>
              <a:t>G </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关联矩阵</a:t>
            </a:r>
            <a:r>
              <a:rPr lang="zh-CN" altLang="en-US" dirty="0">
                <a:latin typeface="Times New Roman" panose="02020603050405020304" pitchFamily="18" charset="0"/>
              </a:rPr>
              <a:t>，记为</a:t>
            </a:r>
            <a:r>
              <a:rPr lang="en-US" altLang="zh-CN" i="1" dirty="0">
                <a:latin typeface="Times New Roman" panose="02020603050405020304" pitchFamily="18" charset="0"/>
              </a:rPr>
              <a:t>M</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a:t>
            </a:r>
          </a:p>
        </p:txBody>
      </p:sp>
      <p:sp>
        <p:nvSpPr>
          <p:cNvPr id="6" name="文本框 5">
            <a:extLst>
              <a:ext uri="{FF2B5EF4-FFF2-40B4-BE49-F238E27FC236}">
                <a16:creationId xmlns:a16="http://schemas.microsoft.com/office/drawing/2014/main" id="{FFFE014A-006A-44E5-865C-3F5EA4C2C478}"/>
              </a:ext>
            </a:extLst>
          </p:cNvPr>
          <p:cNvSpPr txBox="1"/>
          <p:nvPr/>
        </p:nvSpPr>
        <p:spPr>
          <a:xfrm>
            <a:off x="4139952" y="2427258"/>
            <a:ext cx="1241623" cy="400110"/>
          </a:xfrm>
          <a:prstGeom prst="rect">
            <a:avLst/>
          </a:prstGeom>
          <a:noFill/>
        </p:spPr>
        <p:txBody>
          <a:bodyPr wrap="square" rtlCol="0">
            <a:spAutoFit/>
          </a:bodyPr>
          <a:lstStyle/>
          <a:p>
            <a:pPr algn="ctr"/>
            <a:r>
              <a:rPr lang="en-US" altLang="zh-CN" sz="2000" dirty="0">
                <a:solidFill>
                  <a:srgbClr val="FF9900"/>
                </a:solidFill>
                <a:latin typeface="Times New Roman" panose="02020603050405020304" pitchFamily="18" charset="0"/>
              </a:rPr>
              <a:t>incident</a:t>
            </a:r>
            <a:endParaRPr lang="zh-CN" altLang="en-US" sz="2000" dirty="0">
              <a:solidFill>
                <a:srgbClr val="FF9900"/>
              </a:solidFill>
              <a:latin typeface="Times New Roman" panose="02020603050405020304" pitchFamily="18" charset="0"/>
            </a:endParaRPr>
          </a:p>
        </p:txBody>
      </p:sp>
      <p:sp>
        <p:nvSpPr>
          <p:cNvPr id="8" name="文本框 7">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关联次数非</a:t>
            </a:r>
            <a:r>
              <a:rPr lang="en-US" altLang="zh-CN" sz="2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即</a:t>
            </a:r>
            <a:r>
              <a:rPr lang="en-US" altLang="zh-CN" sz="2000" dirty="0">
                <a:solidFill>
                  <a:srgbClr val="FF9900"/>
                </a:solidFill>
                <a:latin typeface="Times New Roman" panose="02020603050405020304" pitchFamily="18" charset="0"/>
              </a:rPr>
              <a:t>1</a:t>
            </a:r>
            <a:endParaRPr lang="zh-CN" altLang="en-US" sz="2000" dirty="0">
              <a:solidFill>
                <a:srgbClr val="FF9900"/>
              </a:solidFill>
              <a:latin typeface="Times New Roman" panose="02020603050405020304" pitchFamily="18" charset="0"/>
            </a:endParaRPr>
          </a:p>
        </p:txBody>
      </p:sp>
      <p:sp>
        <p:nvSpPr>
          <p:cNvPr id="9" name="文本框 8">
            <a:extLst>
              <a:ext uri="{FF2B5EF4-FFF2-40B4-BE49-F238E27FC236}">
                <a16:creationId xmlns:a16="http://schemas.microsoft.com/office/drawing/2014/main" id="{09CB1417-2627-4090-9EAA-83603452D50C}"/>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关联矩阵为节点到边的关系</a:t>
            </a:r>
          </a:p>
        </p:txBody>
      </p:sp>
      <p:pic>
        <p:nvPicPr>
          <p:cNvPr id="4" name="图片 3"/>
          <p:cNvPicPr>
            <a:picLocks noChangeAspect="1"/>
          </p:cNvPicPr>
          <p:nvPr/>
        </p:nvPicPr>
        <p:blipFill>
          <a:blip r:embed="rId3"/>
          <a:stretch>
            <a:fillRect/>
          </a:stretch>
        </p:blipFill>
        <p:spPr>
          <a:xfrm>
            <a:off x="467544" y="3717032"/>
            <a:ext cx="2819048" cy="1676190"/>
          </a:xfrm>
          <a:prstGeom prst="rect">
            <a:avLst/>
          </a:prstGeom>
        </p:spPr>
      </p:pic>
      <p:pic>
        <p:nvPicPr>
          <p:cNvPr id="5" name="图片 4"/>
          <p:cNvPicPr>
            <a:picLocks noChangeAspect="1"/>
          </p:cNvPicPr>
          <p:nvPr/>
        </p:nvPicPr>
        <p:blipFill>
          <a:blip r:embed="rId4"/>
          <a:stretch>
            <a:fillRect/>
          </a:stretch>
        </p:blipFill>
        <p:spPr>
          <a:xfrm>
            <a:off x="3667752" y="3266189"/>
            <a:ext cx="5019048" cy="2304762"/>
          </a:xfrm>
          <a:prstGeom prst="rect">
            <a:avLst/>
          </a:prstGeom>
        </p:spPr>
      </p:pic>
    </p:spTree>
    <p:extLst>
      <p:ext uri="{BB962C8B-B14F-4D97-AF65-F5344CB8AC3E}">
        <p14:creationId xmlns:p14="http://schemas.microsoft.com/office/powerpoint/2010/main" val="1761009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0211"/>
                                        </p:tgtEl>
                                        <p:attrNameLst>
                                          <p:attrName>style.visibility</p:attrName>
                                        </p:attrNameLst>
                                      </p:cBhvr>
                                      <p:to>
                                        <p:strVal val="visible"/>
                                      </p:to>
                                    </p:set>
                                    <p:anim calcmode="lin" valueType="num">
                                      <p:cBhvr additive="base">
                                        <p:cTn id="7" dur="500" fill="hold"/>
                                        <p:tgtEl>
                                          <p:spTgt spid="350211"/>
                                        </p:tgtEl>
                                        <p:attrNameLst>
                                          <p:attrName>ppt_x</p:attrName>
                                        </p:attrNameLst>
                                      </p:cBhvr>
                                      <p:tavLst>
                                        <p:tav tm="0">
                                          <p:val>
                                            <p:strVal val="0-#ppt_w/2"/>
                                          </p:val>
                                        </p:tav>
                                        <p:tav tm="100000">
                                          <p:val>
                                            <p:strVal val="#ppt_x"/>
                                          </p:val>
                                        </p:tav>
                                      </p:tavLst>
                                    </p:anim>
                                    <p:anim calcmode="lin" valueType="num">
                                      <p:cBhvr additive="base">
                                        <p:cTn id="8" dur="500" fill="hold"/>
                                        <p:tgtEl>
                                          <p:spTgt spid="3502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60</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latin typeface="Times New Roman" panose="02020603050405020304" pitchFamily="18" charset="0"/>
              </a:rPr>
              <a:t>例  求下面两个图的强、单向和弱连通分支</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强连通分支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6</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单向连通分支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 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弱连通分支</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en-US" altLang="zh-CN" baseline="-25000" dirty="0">
                <a:latin typeface="Times New Roman" panose="02020603050405020304" pitchFamily="18" charset="0"/>
              </a:rPr>
              <a:t>1</a:t>
            </a:r>
            <a:r>
              <a:rPr lang="zh-CN" altLang="en-US" dirty="0">
                <a:latin typeface="Times New Roman" panose="02020603050405020304" pitchFamily="18" charset="0"/>
              </a:rPr>
              <a:t>本身</a:t>
            </a:r>
          </a:p>
          <a:p>
            <a:pPr marL="0" indent="0"/>
            <a:r>
              <a:rPr lang="en-US" altLang="zh-CN" i="1" dirty="0">
                <a:latin typeface="Times New Roman" panose="02020603050405020304" pitchFamily="18" charset="0"/>
              </a:rPr>
              <a:t>G</a:t>
            </a:r>
            <a:r>
              <a:rPr lang="en-US" altLang="zh-CN" baseline="-25000" dirty="0">
                <a:latin typeface="Times New Roman" panose="02020603050405020304" pitchFamily="18" charset="0"/>
              </a:rPr>
              <a:t>2</a:t>
            </a:r>
            <a:r>
              <a:rPr lang="zh-CN" altLang="en-US" dirty="0">
                <a:latin typeface="Times New Roman" panose="02020603050405020304" pitchFamily="18" charset="0"/>
              </a:rPr>
              <a:t>中</a:t>
            </a:r>
            <a:r>
              <a:rPr lang="en-US" altLang="zh-CN" dirty="0">
                <a:latin typeface="Times New Roman" panose="02020603050405020304" pitchFamily="18" charset="0"/>
              </a:rPr>
              <a:t>, </a:t>
            </a:r>
            <a:r>
              <a:rPr lang="zh-CN" altLang="en-US" dirty="0">
                <a:latin typeface="Times New Roman" panose="02020603050405020304" pitchFamily="18" charset="0"/>
              </a:rPr>
              <a:t>强连通分支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单向连通分支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a:t>
            </a:r>
            <a:r>
              <a:rPr lang="zh-CN" altLang="en-US" dirty="0">
                <a:latin typeface="Times New Roman" panose="02020603050405020304" pitchFamily="18" charset="0"/>
              </a:rPr>
              <a:t>、</a:t>
            </a:r>
            <a:r>
              <a:rPr lang="en-US" altLang="zh-CN"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r>
              <a:rPr lang="en-US" altLang="zh-CN" dirty="0">
                <a:latin typeface="Times New Roman" panose="02020603050405020304" pitchFamily="18" charset="0"/>
              </a:rPr>
              <a:t>; </a:t>
            </a:r>
            <a:r>
              <a:rPr lang="zh-CN" altLang="en-US" dirty="0">
                <a:latin typeface="Times New Roman" panose="02020603050405020304" pitchFamily="18" charset="0"/>
              </a:rPr>
              <a:t>弱连通分支</a:t>
            </a:r>
            <a:r>
              <a:rPr lang="en-US" altLang="zh-CN" dirty="0">
                <a:latin typeface="Times New Roman" panose="02020603050405020304" pitchFamily="18" charset="0"/>
              </a:rPr>
              <a:t>: {v</a:t>
            </a:r>
            <a:r>
              <a:rPr lang="en-US" altLang="zh-CN" baseline="-25000" dirty="0">
                <a:latin typeface="Times New Roman" panose="02020603050405020304" pitchFamily="18" charset="0"/>
              </a:rPr>
              <a:t>1</a:t>
            </a:r>
            <a:r>
              <a:rPr lang="en-US" altLang="zh-CN" dirty="0">
                <a:latin typeface="Times New Roman" panose="02020603050405020304" pitchFamily="18" charset="0"/>
              </a:rPr>
              <a:t>, v</a:t>
            </a:r>
            <a:r>
              <a:rPr lang="en-US" altLang="zh-CN" baseline="-25000" dirty="0">
                <a:latin typeface="Times New Roman" panose="02020603050405020304" pitchFamily="18" charset="0"/>
              </a:rPr>
              <a:t>2</a:t>
            </a:r>
            <a:r>
              <a:rPr lang="en-US" altLang="zh-CN" dirty="0">
                <a:latin typeface="Times New Roman" panose="02020603050405020304" pitchFamily="18" charset="0"/>
              </a:rPr>
              <a:t>, v</a:t>
            </a:r>
            <a:r>
              <a:rPr lang="en-US" altLang="zh-CN" baseline="-25000" dirty="0">
                <a:latin typeface="Times New Roman" panose="02020603050405020304" pitchFamily="18" charset="0"/>
              </a:rPr>
              <a:t>3</a:t>
            </a:r>
            <a:r>
              <a:rPr lang="en-US" altLang="zh-CN" dirty="0">
                <a:latin typeface="Times New Roman" panose="02020603050405020304" pitchFamily="18" charset="0"/>
              </a:rPr>
              <a:t>, v</a:t>
            </a:r>
            <a:r>
              <a:rPr lang="en-US" altLang="zh-CN" baseline="-25000" dirty="0">
                <a:latin typeface="Times New Roman" panose="02020603050405020304" pitchFamily="18" charset="0"/>
              </a:rPr>
              <a:t>4</a:t>
            </a:r>
            <a:r>
              <a:rPr lang="en-US" altLang="zh-CN" dirty="0">
                <a:latin typeface="Times New Roman" panose="02020603050405020304" pitchFamily="18" charset="0"/>
              </a:rPr>
              <a:t>}</a:t>
            </a:r>
            <a:r>
              <a:rPr lang="zh-CN" altLang="en-US" dirty="0">
                <a:latin typeface="Times New Roman" panose="02020603050405020304" pitchFamily="18" charset="0"/>
              </a:rPr>
              <a:t>和</a:t>
            </a:r>
            <a:r>
              <a:rPr lang="en-US" altLang="zh-CN" dirty="0">
                <a:latin typeface="Times New Roman" panose="02020603050405020304" pitchFamily="18" charset="0"/>
              </a:rPr>
              <a:t>{v</a:t>
            </a:r>
            <a:r>
              <a:rPr lang="en-US" altLang="zh-CN" baseline="-25000" dirty="0">
                <a:latin typeface="Times New Roman" panose="02020603050405020304" pitchFamily="18" charset="0"/>
              </a:rPr>
              <a:t>5</a:t>
            </a:r>
            <a:r>
              <a:rPr lang="en-US" altLang="zh-CN" dirty="0">
                <a:latin typeface="Times New Roman" panose="02020603050405020304" pitchFamily="18" charset="0"/>
              </a:rPr>
              <a:t>, v</a:t>
            </a:r>
            <a:r>
              <a:rPr lang="en-US" altLang="zh-CN" baseline="-25000" dirty="0">
                <a:latin typeface="Times New Roman" panose="02020603050405020304" pitchFamily="18" charset="0"/>
              </a:rPr>
              <a:t>6</a:t>
            </a:r>
            <a:r>
              <a:rPr lang="en-US" altLang="zh-CN" dirty="0">
                <a:latin typeface="Times New Roman" panose="02020603050405020304" pitchFamily="18" charset="0"/>
              </a:rPr>
              <a:t>, v</a:t>
            </a:r>
            <a:r>
              <a:rPr lang="en-US" altLang="zh-CN" baseline="-25000" dirty="0">
                <a:latin typeface="Times New Roman" panose="02020603050405020304" pitchFamily="18" charset="0"/>
              </a:rPr>
              <a:t>7</a:t>
            </a:r>
            <a:r>
              <a:rPr lang="en-US" altLang="zh-CN" dirty="0">
                <a:latin typeface="Times New Roman" panose="02020603050405020304" pitchFamily="18" charset="0"/>
              </a:rPr>
              <a:t>}</a:t>
            </a:r>
            <a:r>
              <a:rPr lang="zh-CN" altLang="en-US" dirty="0">
                <a:latin typeface="Times New Roman" panose="02020603050405020304" pitchFamily="18" charset="0"/>
              </a:rPr>
              <a:t>的导出子图</a:t>
            </a:r>
          </a:p>
          <a:p>
            <a:pPr marL="0" indent="0"/>
            <a:endParaRPr lang="zh-CN" altLang="en-US" dirty="0">
              <a:latin typeface="Times New Roman" panose="02020603050405020304" pitchFamily="18" charset="0"/>
            </a:endParaRPr>
          </a:p>
        </p:txBody>
      </p:sp>
      <p:grpSp>
        <p:nvGrpSpPr>
          <p:cNvPr id="14" name="Group 21">
            <a:extLst>
              <a:ext uri="{FF2B5EF4-FFF2-40B4-BE49-F238E27FC236}">
                <a16:creationId xmlns:a16="http://schemas.microsoft.com/office/drawing/2014/main" id="{BC06C76C-E346-46BB-94F1-469F42191BFE}"/>
              </a:ext>
            </a:extLst>
          </p:cNvPr>
          <p:cNvGrpSpPr/>
          <p:nvPr/>
        </p:nvGrpSpPr>
        <p:grpSpPr>
          <a:xfrm>
            <a:off x="611560" y="1644452"/>
            <a:ext cx="7842250" cy="2360612"/>
            <a:chOff x="431" y="1389"/>
            <a:chExt cx="4940" cy="1487"/>
          </a:xfrm>
        </p:grpSpPr>
        <p:sp>
          <p:nvSpPr>
            <p:cNvPr id="15" name="Text Box 6">
              <a:extLst>
                <a:ext uri="{FF2B5EF4-FFF2-40B4-BE49-F238E27FC236}">
                  <a16:creationId xmlns:a16="http://schemas.microsoft.com/office/drawing/2014/main" id="{C187DB75-3E46-4237-A1B0-A118FB3287B9}"/>
                </a:ext>
              </a:extLst>
            </p:cNvPr>
            <p:cNvSpPr/>
            <p:nvPr/>
          </p:nvSpPr>
          <p:spPr>
            <a:xfrm>
              <a:off x="4359" y="2650"/>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2</a:t>
              </a:r>
            </a:p>
          </p:txBody>
        </p:sp>
        <p:sp>
          <p:nvSpPr>
            <p:cNvPr id="16" name="Line 7">
              <a:extLst>
                <a:ext uri="{FF2B5EF4-FFF2-40B4-BE49-F238E27FC236}">
                  <a16:creationId xmlns:a16="http://schemas.microsoft.com/office/drawing/2014/main" id="{8B0DBFA0-6799-42BC-9B70-0EB7BF649130}"/>
                </a:ext>
              </a:extLst>
            </p:cNvPr>
            <p:cNvSpPr/>
            <p:nvPr/>
          </p:nvSpPr>
          <p:spPr>
            <a:xfrm>
              <a:off x="3584" y="1704"/>
              <a:ext cx="0" cy="680"/>
            </a:xfrm>
            <a:prstGeom prst="line">
              <a:avLst/>
            </a:prstGeom>
            <a:ln w="25400" cap="flat" cmpd="sng">
              <a:solidFill>
                <a:srgbClr val="000000"/>
              </a:solidFill>
              <a:prstDash val="solid"/>
              <a:round/>
              <a:headEnd type="none" w="med" len="med"/>
              <a:tailEnd type="triangle" w="lg" len="lg"/>
            </a:ln>
          </p:spPr>
        </p:sp>
        <p:sp>
          <p:nvSpPr>
            <p:cNvPr id="17" name="Line 8">
              <a:extLst>
                <a:ext uri="{FF2B5EF4-FFF2-40B4-BE49-F238E27FC236}">
                  <a16:creationId xmlns:a16="http://schemas.microsoft.com/office/drawing/2014/main" id="{1CB62B6E-8AA5-4579-803E-14FFBB46DC20}"/>
                </a:ext>
              </a:extLst>
            </p:cNvPr>
            <p:cNvSpPr/>
            <p:nvPr/>
          </p:nvSpPr>
          <p:spPr>
            <a:xfrm>
              <a:off x="3605" y="1672"/>
              <a:ext cx="680" cy="0"/>
            </a:xfrm>
            <a:prstGeom prst="line">
              <a:avLst/>
            </a:prstGeom>
            <a:ln w="25400" cap="flat" cmpd="sng">
              <a:solidFill>
                <a:srgbClr val="000000"/>
              </a:solidFill>
              <a:prstDash val="solid"/>
              <a:round/>
              <a:headEnd type="none" w="sm" len="med"/>
              <a:tailEnd type="triangle" w="lg" len="lg"/>
            </a:ln>
          </p:spPr>
        </p:sp>
        <p:sp>
          <p:nvSpPr>
            <p:cNvPr id="18" name="Oval 9">
              <a:extLst>
                <a:ext uri="{FF2B5EF4-FFF2-40B4-BE49-F238E27FC236}">
                  <a16:creationId xmlns:a16="http://schemas.microsoft.com/office/drawing/2014/main" id="{1E8F57AC-CA79-4AEB-87A5-885B66CBE831}"/>
                </a:ext>
              </a:extLst>
            </p:cNvPr>
            <p:cNvSpPr/>
            <p:nvPr/>
          </p:nvSpPr>
          <p:spPr>
            <a:xfrm>
              <a:off x="3564"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19" name="Line 10">
              <a:extLst>
                <a:ext uri="{FF2B5EF4-FFF2-40B4-BE49-F238E27FC236}">
                  <a16:creationId xmlns:a16="http://schemas.microsoft.com/office/drawing/2014/main" id="{19377233-4963-426E-B46E-662CAA73D4CE}"/>
                </a:ext>
              </a:extLst>
            </p:cNvPr>
            <p:cNvSpPr/>
            <p:nvPr/>
          </p:nvSpPr>
          <p:spPr>
            <a:xfrm>
              <a:off x="3605" y="2388"/>
              <a:ext cx="680" cy="0"/>
            </a:xfrm>
            <a:prstGeom prst="line">
              <a:avLst/>
            </a:prstGeom>
            <a:ln w="25400" cap="flat" cmpd="sng">
              <a:solidFill>
                <a:srgbClr val="000000"/>
              </a:solidFill>
              <a:prstDash val="solid"/>
              <a:round/>
              <a:headEnd type="none" w="med" len="med"/>
              <a:tailEnd type="triangle" w="lg" len="lg"/>
            </a:ln>
          </p:spPr>
        </p:sp>
        <p:sp>
          <p:nvSpPr>
            <p:cNvPr id="20" name="Oval 11">
              <a:extLst>
                <a:ext uri="{FF2B5EF4-FFF2-40B4-BE49-F238E27FC236}">
                  <a16:creationId xmlns:a16="http://schemas.microsoft.com/office/drawing/2014/main" id="{B49EAF1E-6251-4AAA-9F75-D6103FB17B1A}"/>
                </a:ext>
              </a:extLst>
            </p:cNvPr>
            <p:cNvSpPr/>
            <p:nvPr/>
          </p:nvSpPr>
          <p:spPr>
            <a:xfrm>
              <a:off x="3566" y="2372"/>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1" name="Line 12">
              <a:extLst>
                <a:ext uri="{FF2B5EF4-FFF2-40B4-BE49-F238E27FC236}">
                  <a16:creationId xmlns:a16="http://schemas.microsoft.com/office/drawing/2014/main" id="{82F3673F-CF02-4FB8-9786-5BFFFF5C6321}"/>
                </a:ext>
              </a:extLst>
            </p:cNvPr>
            <p:cNvSpPr/>
            <p:nvPr/>
          </p:nvSpPr>
          <p:spPr>
            <a:xfrm>
              <a:off x="4312" y="1704"/>
              <a:ext cx="0" cy="680"/>
            </a:xfrm>
            <a:prstGeom prst="line">
              <a:avLst/>
            </a:prstGeom>
            <a:ln w="25400" cap="flat" cmpd="sng">
              <a:solidFill>
                <a:srgbClr val="000000"/>
              </a:solidFill>
              <a:prstDash val="solid"/>
              <a:round/>
              <a:headEnd type="none" w="med" len="med"/>
              <a:tailEnd type="triangle" w="lg" len="lg"/>
            </a:ln>
          </p:spPr>
        </p:sp>
        <p:sp>
          <p:nvSpPr>
            <p:cNvPr id="22" name="Oval 13">
              <a:extLst>
                <a:ext uri="{FF2B5EF4-FFF2-40B4-BE49-F238E27FC236}">
                  <a16:creationId xmlns:a16="http://schemas.microsoft.com/office/drawing/2014/main" id="{0925498C-9B21-4DFB-8081-0D26E6A9C540}"/>
                </a:ext>
              </a:extLst>
            </p:cNvPr>
            <p:cNvSpPr/>
            <p:nvPr/>
          </p:nvSpPr>
          <p:spPr>
            <a:xfrm>
              <a:off x="4291"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3" name="Oval 14">
              <a:extLst>
                <a:ext uri="{FF2B5EF4-FFF2-40B4-BE49-F238E27FC236}">
                  <a16:creationId xmlns:a16="http://schemas.microsoft.com/office/drawing/2014/main" id="{C2FC6D6B-0280-408C-8C30-CC89D04EB8C5}"/>
                </a:ext>
              </a:extLst>
            </p:cNvPr>
            <p:cNvSpPr/>
            <p:nvPr/>
          </p:nvSpPr>
          <p:spPr>
            <a:xfrm>
              <a:off x="4293" y="2369"/>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24" name="Text Box 15">
              <a:extLst>
                <a:ext uri="{FF2B5EF4-FFF2-40B4-BE49-F238E27FC236}">
                  <a16:creationId xmlns:a16="http://schemas.microsoft.com/office/drawing/2014/main" id="{A01940ED-BC9D-4AF6-8C76-73C60487F15B}"/>
                </a:ext>
              </a:extLst>
            </p:cNvPr>
            <p:cNvSpPr/>
            <p:nvPr/>
          </p:nvSpPr>
          <p:spPr>
            <a:xfrm>
              <a:off x="3503"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25" name="Text Box 16">
              <a:extLst>
                <a:ext uri="{FF2B5EF4-FFF2-40B4-BE49-F238E27FC236}">
                  <a16:creationId xmlns:a16="http://schemas.microsoft.com/office/drawing/2014/main" id="{D05C66BC-AEC0-40E8-BCC5-03AB41FA9EA3}"/>
                </a:ext>
              </a:extLst>
            </p:cNvPr>
            <p:cNvSpPr/>
            <p:nvPr/>
          </p:nvSpPr>
          <p:spPr>
            <a:xfrm>
              <a:off x="3503" y="238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26" name="Text Box 17">
              <a:extLst>
                <a:ext uri="{FF2B5EF4-FFF2-40B4-BE49-F238E27FC236}">
                  <a16:creationId xmlns:a16="http://schemas.microsoft.com/office/drawing/2014/main" id="{2F92A08B-FABE-4995-B174-8045E7EEEA0C}"/>
                </a:ext>
              </a:extLst>
            </p:cNvPr>
            <p:cNvSpPr/>
            <p:nvPr/>
          </p:nvSpPr>
          <p:spPr>
            <a:xfrm>
              <a:off x="4229"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27" name="Text Box 18">
              <a:extLst>
                <a:ext uri="{FF2B5EF4-FFF2-40B4-BE49-F238E27FC236}">
                  <a16:creationId xmlns:a16="http://schemas.microsoft.com/office/drawing/2014/main" id="{827A0482-2B87-45BF-91EA-5F89E1FEDC07}"/>
                </a:ext>
              </a:extLst>
            </p:cNvPr>
            <p:cNvSpPr/>
            <p:nvPr/>
          </p:nvSpPr>
          <p:spPr>
            <a:xfrm>
              <a:off x="4236" y="2380"/>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28" name="Text Box 19">
              <a:extLst>
                <a:ext uri="{FF2B5EF4-FFF2-40B4-BE49-F238E27FC236}">
                  <a16:creationId xmlns:a16="http://schemas.microsoft.com/office/drawing/2014/main" id="{67342945-9501-490F-89DB-4D28956DAD90}"/>
                </a:ext>
              </a:extLst>
            </p:cNvPr>
            <p:cNvSpPr/>
            <p:nvPr/>
          </p:nvSpPr>
          <p:spPr>
            <a:xfrm>
              <a:off x="1498" y="265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G</a:t>
              </a:r>
              <a:r>
                <a:rPr lang="en-US" altLang="zh-CN" sz="2400" b="1" baseline="-25000" dirty="0">
                  <a:latin typeface="黑体" panose="02010609060101010101" pitchFamily="49" charset="-122"/>
                </a:rPr>
                <a:t>1</a:t>
              </a:r>
            </a:p>
          </p:txBody>
        </p:sp>
        <p:sp>
          <p:nvSpPr>
            <p:cNvPr id="29" name="Line 20">
              <a:extLst>
                <a:ext uri="{FF2B5EF4-FFF2-40B4-BE49-F238E27FC236}">
                  <a16:creationId xmlns:a16="http://schemas.microsoft.com/office/drawing/2014/main" id="{CA7F1299-6146-45C6-8FE3-83944C23E015}"/>
                </a:ext>
              </a:extLst>
            </p:cNvPr>
            <p:cNvSpPr/>
            <p:nvPr/>
          </p:nvSpPr>
          <p:spPr>
            <a:xfrm>
              <a:off x="1093" y="1704"/>
              <a:ext cx="0" cy="453"/>
            </a:xfrm>
            <a:prstGeom prst="line">
              <a:avLst/>
            </a:prstGeom>
            <a:ln w="25400" cap="flat" cmpd="sng">
              <a:solidFill>
                <a:srgbClr val="000000"/>
              </a:solidFill>
              <a:prstDash val="solid"/>
              <a:round/>
              <a:headEnd type="triangle" w="lg" len="lg"/>
              <a:tailEnd type="none" w="sm" len="med"/>
            </a:ln>
          </p:spPr>
        </p:sp>
        <p:sp>
          <p:nvSpPr>
            <p:cNvPr id="30" name="Line 21">
              <a:extLst>
                <a:ext uri="{FF2B5EF4-FFF2-40B4-BE49-F238E27FC236}">
                  <a16:creationId xmlns:a16="http://schemas.microsoft.com/office/drawing/2014/main" id="{3421C3C9-CA7A-4B21-8495-7F86CBDD6CF7}"/>
                </a:ext>
              </a:extLst>
            </p:cNvPr>
            <p:cNvSpPr/>
            <p:nvPr/>
          </p:nvSpPr>
          <p:spPr>
            <a:xfrm>
              <a:off x="1122" y="1672"/>
              <a:ext cx="907" cy="0"/>
            </a:xfrm>
            <a:prstGeom prst="line">
              <a:avLst/>
            </a:prstGeom>
            <a:ln w="25400" cap="flat" cmpd="sng">
              <a:solidFill>
                <a:srgbClr val="000000"/>
              </a:solidFill>
              <a:prstDash val="solid"/>
              <a:round/>
              <a:headEnd type="none" w="sm" len="med"/>
              <a:tailEnd type="triangle" w="lg" len="lg"/>
            </a:ln>
          </p:spPr>
        </p:sp>
        <p:sp>
          <p:nvSpPr>
            <p:cNvPr id="31" name="Oval 22">
              <a:extLst>
                <a:ext uri="{FF2B5EF4-FFF2-40B4-BE49-F238E27FC236}">
                  <a16:creationId xmlns:a16="http://schemas.microsoft.com/office/drawing/2014/main" id="{ABFD4ADC-1300-4A02-8B2C-5FD7AD985CBF}"/>
                </a:ext>
              </a:extLst>
            </p:cNvPr>
            <p:cNvSpPr/>
            <p:nvPr/>
          </p:nvSpPr>
          <p:spPr>
            <a:xfrm>
              <a:off x="1072" y="1662"/>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2" name="Line 23">
              <a:extLst>
                <a:ext uri="{FF2B5EF4-FFF2-40B4-BE49-F238E27FC236}">
                  <a16:creationId xmlns:a16="http://schemas.microsoft.com/office/drawing/2014/main" id="{D66551C1-137D-493D-8F13-631470091150}"/>
                </a:ext>
              </a:extLst>
            </p:cNvPr>
            <p:cNvSpPr/>
            <p:nvPr/>
          </p:nvSpPr>
          <p:spPr>
            <a:xfrm>
              <a:off x="1122" y="2167"/>
              <a:ext cx="907" cy="0"/>
            </a:xfrm>
            <a:prstGeom prst="line">
              <a:avLst/>
            </a:prstGeom>
            <a:ln w="25400" cap="flat" cmpd="sng">
              <a:solidFill>
                <a:srgbClr val="000000"/>
              </a:solidFill>
              <a:prstDash val="solid"/>
              <a:round/>
              <a:headEnd type="triangle" w="lg" len="lg"/>
              <a:tailEnd type="none" w="sm" len="med"/>
            </a:ln>
          </p:spPr>
        </p:sp>
        <p:sp>
          <p:nvSpPr>
            <p:cNvPr id="33" name="Oval 24">
              <a:extLst>
                <a:ext uri="{FF2B5EF4-FFF2-40B4-BE49-F238E27FC236}">
                  <a16:creationId xmlns:a16="http://schemas.microsoft.com/office/drawing/2014/main" id="{61DFC859-64BD-48AA-B945-8BADC3D56E84}"/>
                </a:ext>
              </a:extLst>
            </p:cNvPr>
            <p:cNvSpPr/>
            <p:nvPr/>
          </p:nvSpPr>
          <p:spPr>
            <a:xfrm>
              <a:off x="1074" y="2151"/>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4" name="Line 25">
              <a:extLst>
                <a:ext uri="{FF2B5EF4-FFF2-40B4-BE49-F238E27FC236}">
                  <a16:creationId xmlns:a16="http://schemas.microsoft.com/office/drawing/2014/main" id="{B3685357-8877-4390-B8BA-5CE70EBA8CAE}"/>
                </a:ext>
              </a:extLst>
            </p:cNvPr>
            <p:cNvSpPr/>
            <p:nvPr/>
          </p:nvSpPr>
          <p:spPr>
            <a:xfrm>
              <a:off x="2040" y="1704"/>
              <a:ext cx="0" cy="453"/>
            </a:xfrm>
            <a:prstGeom prst="line">
              <a:avLst/>
            </a:prstGeom>
            <a:ln w="25400" cap="flat" cmpd="sng">
              <a:solidFill>
                <a:srgbClr val="000000"/>
              </a:solidFill>
              <a:prstDash val="solid"/>
              <a:round/>
              <a:headEnd type="none" w="med" len="med"/>
              <a:tailEnd type="triangle" w="lg" len="lg"/>
            </a:ln>
          </p:spPr>
        </p:sp>
        <p:sp>
          <p:nvSpPr>
            <p:cNvPr id="35" name="Oval 26">
              <a:extLst>
                <a:ext uri="{FF2B5EF4-FFF2-40B4-BE49-F238E27FC236}">
                  <a16:creationId xmlns:a16="http://schemas.microsoft.com/office/drawing/2014/main" id="{F92451B8-6008-43D8-8F21-28B7E3878CA5}"/>
                </a:ext>
              </a:extLst>
            </p:cNvPr>
            <p:cNvSpPr/>
            <p:nvPr/>
          </p:nvSpPr>
          <p:spPr>
            <a:xfrm>
              <a:off x="2019" y="1662"/>
              <a:ext cx="46"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6" name="Oval 27">
              <a:extLst>
                <a:ext uri="{FF2B5EF4-FFF2-40B4-BE49-F238E27FC236}">
                  <a16:creationId xmlns:a16="http://schemas.microsoft.com/office/drawing/2014/main" id="{10D8FBD8-446F-4806-ADE4-DE1F0BB2B562}"/>
                </a:ext>
              </a:extLst>
            </p:cNvPr>
            <p:cNvSpPr/>
            <p:nvPr/>
          </p:nvSpPr>
          <p:spPr>
            <a:xfrm>
              <a:off x="2022" y="2148"/>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37" name="Text Box 28">
              <a:extLst>
                <a:ext uri="{FF2B5EF4-FFF2-40B4-BE49-F238E27FC236}">
                  <a16:creationId xmlns:a16="http://schemas.microsoft.com/office/drawing/2014/main" id="{C15EF06D-5522-4AAF-8BEA-3D711E3D373D}"/>
                </a:ext>
              </a:extLst>
            </p:cNvPr>
            <p:cNvSpPr/>
            <p:nvPr/>
          </p:nvSpPr>
          <p:spPr>
            <a:xfrm>
              <a:off x="1032"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1</a:t>
              </a:r>
            </a:p>
          </p:txBody>
        </p:sp>
        <p:sp>
          <p:nvSpPr>
            <p:cNvPr id="38" name="Text Box 29">
              <a:extLst>
                <a:ext uri="{FF2B5EF4-FFF2-40B4-BE49-F238E27FC236}">
                  <a16:creationId xmlns:a16="http://schemas.microsoft.com/office/drawing/2014/main" id="{C1C68133-F0C4-401E-96F2-7C3C63DACD83}"/>
                </a:ext>
              </a:extLst>
            </p:cNvPr>
            <p:cNvSpPr/>
            <p:nvPr/>
          </p:nvSpPr>
          <p:spPr>
            <a:xfrm>
              <a:off x="1021" y="212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3</a:t>
              </a:r>
            </a:p>
          </p:txBody>
        </p:sp>
        <p:sp>
          <p:nvSpPr>
            <p:cNvPr id="39" name="Text Box 30">
              <a:extLst>
                <a:ext uri="{FF2B5EF4-FFF2-40B4-BE49-F238E27FC236}">
                  <a16:creationId xmlns:a16="http://schemas.microsoft.com/office/drawing/2014/main" id="{1B368492-A123-41D6-AF3E-CECCC402C60D}"/>
                </a:ext>
              </a:extLst>
            </p:cNvPr>
            <p:cNvSpPr/>
            <p:nvPr/>
          </p:nvSpPr>
          <p:spPr>
            <a:xfrm>
              <a:off x="1974" y="1389"/>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7</a:t>
              </a:r>
            </a:p>
          </p:txBody>
        </p:sp>
        <p:sp>
          <p:nvSpPr>
            <p:cNvPr id="40" name="Text Box 31">
              <a:extLst>
                <a:ext uri="{FF2B5EF4-FFF2-40B4-BE49-F238E27FC236}">
                  <a16:creationId xmlns:a16="http://schemas.microsoft.com/office/drawing/2014/main" id="{F60DB214-3D2A-4AE3-B17C-7B026491EC4B}"/>
                </a:ext>
              </a:extLst>
            </p:cNvPr>
            <p:cNvSpPr/>
            <p:nvPr/>
          </p:nvSpPr>
          <p:spPr>
            <a:xfrm>
              <a:off x="2016" y="212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41" name="Line 32">
              <a:extLst>
                <a:ext uri="{FF2B5EF4-FFF2-40B4-BE49-F238E27FC236}">
                  <a16:creationId xmlns:a16="http://schemas.microsoft.com/office/drawing/2014/main" id="{FD5707F5-1B07-41AD-B18F-F9AE9E2B9120}"/>
                </a:ext>
              </a:extLst>
            </p:cNvPr>
            <p:cNvSpPr/>
            <p:nvPr/>
          </p:nvSpPr>
          <p:spPr>
            <a:xfrm>
              <a:off x="3603" y="1689"/>
              <a:ext cx="680" cy="680"/>
            </a:xfrm>
            <a:prstGeom prst="line">
              <a:avLst/>
            </a:prstGeom>
            <a:ln w="25400" cap="flat" cmpd="sng">
              <a:solidFill>
                <a:srgbClr val="000000"/>
              </a:solidFill>
              <a:prstDash val="solid"/>
              <a:round/>
              <a:headEnd type="none" w="med" len="med"/>
              <a:tailEnd type="triangle" w="lg" len="lg"/>
            </a:ln>
          </p:spPr>
        </p:sp>
        <p:sp>
          <p:nvSpPr>
            <p:cNvPr id="42" name="Line 33">
              <a:extLst>
                <a:ext uri="{FF2B5EF4-FFF2-40B4-BE49-F238E27FC236}">
                  <a16:creationId xmlns:a16="http://schemas.microsoft.com/office/drawing/2014/main" id="{C53CEABC-8886-40D7-9982-646A861B9EFB}"/>
                </a:ext>
              </a:extLst>
            </p:cNvPr>
            <p:cNvSpPr/>
            <p:nvPr/>
          </p:nvSpPr>
          <p:spPr>
            <a:xfrm>
              <a:off x="4500" y="1704"/>
              <a:ext cx="0" cy="680"/>
            </a:xfrm>
            <a:prstGeom prst="line">
              <a:avLst/>
            </a:prstGeom>
            <a:ln w="25400" cap="flat" cmpd="sng">
              <a:solidFill>
                <a:srgbClr val="000000"/>
              </a:solidFill>
              <a:prstDash val="solid"/>
              <a:round/>
              <a:headEnd type="triangle" w="lg" len="lg"/>
              <a:tailEnd type="none" w="sm" len="med"/>
            </a:ln>
          </p:spPr>
        </p:sp>
        <p:sp>
          <p:nvSpPr>
            <p:cNvPr id="43" name="Line 34">
              <a:extLst>
                <a:ext uri="{FF2B5EF4-FFF2-40B4-BE49-F238E27FC236}">
                  <a16:creationId xmlns:a16="http://schemas.microsoft.com/office/drawing/2014/main" id="{A7EC1BE8-158E-453F-876F-2DBD3FC1EFE8}"/>
                </a:ext>
              </a:extLst>
            </p:cNvPr>
            <p:cNvSpPr/>
            <p:nvPr/>
          </p:nvSpPr>
          <p:spPr>
            <a:xfrm>
              <a:off x="4531" y="1672"/>
              <a:ext cx="680" cy="0"/>
            </a:xfrm>
            <a:prstGeom prst="line">
              <a:avLst/>
            </a:prstGeom>
            <a:ln w="25400" cap="flat" cmpd="sng">
              <a:solidFill>
                <a:srgbClr val="000000"/>
              </a:solidFill>
              <a:prstDash val="solid"/>
              <a:round/>
              <a:headEnd type="none" w="sm" len="med"/>
              <a:tailEnd type="triangle" w="lg" len="lg"/>
            </a:ln>
          </p:spPr>
        </p:sp>
        <p:sp>
          <p:nvSpPr>
            <p:cNvPr id="44" name="Oval 35">
              <a:extLst>
                <a:ext uri="{FF2B5EF4-FFF2-40B4-BE49-F238E27FC236}">
                  <a16:creationId xmlns:a16="http://schemas.microsoft.com/office/drawing/2014/main" id="{A22B847D-0960-4018-90AF-FC0E54B2752B}"/>
                </a:ext>
              </a:extLst>
            </p:cNvPr>
            <p:cNvSpPr/>
            <p:nvPr/>
          </p:nvSpPr>
          <p:spPr>
            <a:xfrm>
              <a:off x="4480"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5" name="Oval 36">
              <a:extLst>
                <a:ext uri="{FF2B5EF4-FFF2-40B4-BE49-F238E27FC236}">
                  <a16:creationId xmlns:a16="http://schemas.microsoft.com/office/drawing/2014/main" id="{368937CB-11BD-447F-9DCC-60396A7DDA79}"/>
                </a:ext>
              </a:extLst>
            </p:cNvPr>
            <p:cNvSpPr/>
            <p:nvPr/>
          </p:nvSpPr>
          <p:spPr>
            <a:xfrm>
              <a:off x="4482" y="2372"/>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6" name="Line 37">
              <a:extLst>
                <a:ext uri="{FF2B5EF4-FFF2-40B4-BE49-F238E27FC236}">
                  <a16:creationId xmlns:a16="http://schemas.microsoft.com/office/drawing/2014/main" id="{51083250-B8C5-48F0-AF29-C8436D37511B}"/>
                </a:ext>
              </a:extLst>
            </p:cNvPr>
            <p:cNvSpPr/>
            <p:nvPr/>
          </p:nvSpPr>
          <p:spPr>
            <a:xfrm flipH="1">
              <a:off x="4528" y="1704"/>
              <a:ext cx="681" cy="680"/>
            </a:xfrm>
            <a:prstGeom prst="line">
              <a:avLst/>
            </a:prstGeom>
            <a:ln w="25400" cap="flat" cmpd="sng">
              <a:solidFill>
                <a:srgbClr val="000000"/>
              </a:solidFill>
              <a:prstDash val="solid"/>
              <a:round/>
              <a:headEnd type="none" w="med" len="med"/>
              <a:tailEnd type="triangle" w="lg" len="lg"/>
            </a:ln>
          </p:spPr>
        </p:sp>
        <p:sp>
          <p:nvSpPr>
            <p:cNvPr id="47" name="Oval 38">
              <a:extLst>
                <a:ext uri="{FF2B5EF4-FFF2-40B4-BE49-F238E27FC236}">
                  <a16:creationId xmlns:a16="http://schemas.microsoft.com/office/drawing/2014/main" id="{A6364D47-2C31-4A5E-8A67-16B6BB9891ED}"/>
                </a:ext>
              </a:extLst>
            </p:cNvPr>
            <p:cNvSpPr/>
            <p:nvPr/>
          </p:nvSpPr>
          <p:spPr>
            <a:xfrm>
              <a:off x="5228" y="1662"/>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48" name="Text Box 39">
              <a:extLst>
                <a:ext uri="{FF2B5EF4-FFF2-40B4-BE49-F238E27FC236}">
                  <a16:creationId xmlns:a16="http://schemas.microsoft.com/office/drawing/2014/main" id="{48DC555F-5E4E-4D08-B041-844BDEF8D1ED}"/>
                </a:ext>
              </a:extLst>
            </p:cNvPr>
            <p:cNvSpPr/>
            <p:nvPr/>
          </p:nvSpPr>
          <p:spPr>
            <a:xfrm>
              <a:off x="4415" y="1389"/>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5</a:t>
              </a:r>
            </a:p>
          </p:txBody>
        </p:sp>
        <p:sp>
          <p:nvSpPr>
            <p:cNvPr id="49" name="Text Box 40">
              <a:extLst>
                <a:ext uri="{FF2B5EF4-FFF2-40B4-BE49-F238E27FC236}">
                  <a16:creationId xmlns:a16="http://schemas.microsoft.com/office/drawing/2014/main" id="{5F95F25E-6A54-4624-818A-964F7D167C1A}"/>
                </a:ext>
              </a:extLst>
            </p:cNvPr>
            <p:cNvSpPr/>
            <p:nvPr/>
          </p:nvSpPr>
          <p:spPr>
            <a:xfrm>
              <a:off x="4421" y="2380"/>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6</a:t>
              </a:r>
            </a:p>
          </p:txBody>
        </p:sp>
        <p:sp>
          <p:nvSpPr>
            <p:cNvPr id="50" name="Text Box 41">
              <a:extLst>
                <a:ext uri="{FF2B5EF4-FFF2-40B4-BE49-F238E27FC236}">
                  <a16:creationId xmlns:a16="http://schemas.microsoft.com/office/drawing/2014/main" id="{F6FE4569-0EB0-4D5E-8E73-BCC04B6771DB}"/>
                </a:ext>
              </a:extLst>
            </p:cNvPr>
            <p:cNvSpPr/>
            <p:nvPr/>
          </p:nvSpPr>
          <p:spPr>
            <a:xfrm>
              <a:off x="5189" y="1389"/>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7</a:t>
              </a:r>
            </a:p>
          </p:txBody>
        </p:sp>
        <p:sp>
          <p:nvSpPr>
            <p:cNvPr id="51" name="Oval 42">
              <a:extLst>
                <a:ext uri="{FF2B5EF4-FFF2-40B4-BE49-F238E27FC236}">
                  <a16:creationId xmlns:a16="http://schemas.microsoft.com/office/drawing/2014/main" id="{5F1767DF-D9E6-4A3C-B24E-DF1DBC4A195C}"/>
                </a:ext>
              </a:extLst>
            </p:cNvPr>
            <p:cNvSpPr/>
            <p:nvPr/>
          </p:nvSpPr>
          <p:spPr>
            <a:xfrm>
              <a:off x="593" y="1906"/>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52" name="Text Box 43">
              <a:extLst>
                <a:ext uri="{FF2B5EF4-FFF2-40B4-BE49-F238E27FC236}">
                  <a16:creationId xmlns:a16="http://schemas.microsoft.com/office/drawing/2014/main" id="{58C31D9B-7467-425C-BA2C-D58C1E2AAB4A}"/>
                </a:ext>
              </a:extLst>
            </p:cNvPr>
            <p:cNvSpPr/>
            <p:nvPr/>
          </p:nvSpPr>
          <p:spPr>
            <a:xfrm>
              <a:off x="431" y="1818"/>
              <a:ext cx="182"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2</a:t>
              </a:r>
            </a:p>
          </p:txBody>
        </p:sp>
        <p:sp>
          <p:nvSpPr>
            <p:cNvPr id="53" name="Line 44">
              <a:extLst>
                <a:ext uri="{FF2B5EF4-FFF2-40B4-BE49-F238E27FC236}">
                  <a16:creationId xmlns:a16="http://schemas.microsoft.com/office/drawing/2014/main" id="{BD0D6AD6-AFBC-4B29-B96C-781ADFB5F4A6}"/>
                </a:ext>
              </a:extLst>
            </p:cNvPr>
            <p:cNvSpPr/>
            <p:nvPr/>
          </p:nvSpPr>
          <p:spPr>
            <a:xfrm flipH="1">
              <a:off x="623" y="1693"/>
              <a:ext cx="454" cy="227"/>
            </a:xfrm>
            <a:prstGeom prst="line">
              <a:avLst/>
            </a:prstGeom>
            <a:ln w="25400" cap="flat" cmpd="sng">
              <a:solidFill>
                <a:srgbClr val="000000"/>
              </a:solidFill>
              <a:prstDash val="solid"/>
              <a:round/>
              <a:headEnd type="none" w="med" len="med"/>
              <a:tailEnd type="triangle" w="lg" len="lg"/>
            </a:ln>
          </p:spPr>
        </p:sp>
        <p:sp>
          <p:nvSpPr>
            <p:cNvPr id="54" name="Line 45">
              <a:extLst>
                <a:ext uri="{FF2B5EF4-FFF2-40B4-BE49-F238E27FC236}">
                  <a16:creationId xmlns:a16="http://schemas.microsoft.com/office/drawing/2014/main" id="{4E328A51-819E-4497-8848-1B426EE6E8F2}"/>
                </a:ext>
              </a:extLst>
            </p:cNvPr>
            <p:cNvSpPr/>
            <p:nvPr/>
          </p:nvSpPr>
          <p:spPr>
            <a:xfrm flipH="1" flipV="1">
              <a:off x="623" y="1943"/>
              <a:ext cx="454" cy="226"/>
            </a:xfrm>
            <a:prstGeom prst="line">
              <a:avLst/>
            </a:prstGeom>
            <a:ln w="25400" cap="flat" cmpd="sng">
              <a:solidFill>
                <a:srgbClr val="000000"/>
              </a:solidFill>
              <a:prstDash val="solid"/>
              <a:round/>
              <a:headEnd type="none" w="med" len="med"/>
              <a:tailEnd type="triangle" w="lg" len="lg"/>
            </a:ln>
          </p:spPr>
        </p:sp>
        <p:sp>
          <p:nvSpPr>
            <p:cNvPr id="55" name="Line 46">
              <a:extLst>
                <a:ext uri="{FF2B5EF4-FFF2-40B4-BE49-F238E27FC236}">
                  <a16:creationId xmlns:a16="http://schemas.microsoft.com/office/drawing/2014/main" id="{88E82C9C-7733-42BA-BA82-968F41FD813F}"/>
                </a:ext>
              </a:extLst>
            </p:cNvPr>
            <p:cNvSpPr/>
            <p:nvPr/>
          </p:nvSpPr>
          <p:spPr>
            <a:xfrm flipH="1" flipV="1">
              <a:off x="2051" y="1693"/>
              <a:ext cx="454" cy="227"/>
            </a:xfrm>
            <a:prstGeom prst="line">
              <a:avLst/>
            </a:prstGeom>
            <a:ln w="25400" cap="flat" cmpd="sng">
              <a:solidFill>
                <a:srgbClr val="000000"/>
              </a:solidFill>
              <a:prstDash val="solid"/>
              <a:round/>
              <a:headEnd type="triangle" w="lg" len="lg"/>
              <a:tailEnd type="none" w="sm" len="med"/>
            </a:ln>
          </p:spPr>
        </p:sp>
        <p:sp>
          <p:nvSpPr>
            <p:cNvPr id="56" name="Line 47">
              <a:extLst>
                <a:ext uri="{FF2B5EF4-FFF2-40B4-BE49-F238E27FC236}">
                  <a16:creationId xmlns:a16="http://schemas.microsoft.com/office/drawing/2014/main" id="{48083AEF-E875-4D56-9AA9-1218D9D805F2}"/>
                </a:ext>
              </a:extLst>
            </p:cNvPr>
            <p:cNvSpPr/>
            <p:nvPr/>
          </p:nvSpPr>
          <p:spPr>
            <a:xfrm flipH="1">
              <a:off x="2051" y="1943"/>
              <a:ext cx="454" cy="226"/>
            </a:xfrm>
            <a:prstGeom prst="line">
              <a:avLst/>
            </a:prstGeom>
            <a:ln w="25400" cap="flat" cmpd="sng">
              <a:solidFill>
                <a:srgbClr val="000000"/>
              </a:solidFill>
              <a:prstDash val="solid"/>
              <a:round/>
              <a:headEnd type="triangle" w="lg" len="lg"/>
              <a:tailEnd type="none" w="sm" len="med"/>
            </a:ln>
          </p:spPr>
        </p:sp>
        <p:sp>
          <p:nvSpPr>
            <p:cNvPr id="57" name="Oval 48">
              <a:extLst>
                <a:ext uri="{FF2B5EF4-FFF2-40B4-BE49-F238E27FC236}">
                  <a16:creationId xmlns:a16="http://schemas.microsoft.com/office/drawing/2014/main" id="{864F8F10-1030-4DC3-9E5F-E8FE10171D7B}"/>
                </a:ext>
              </a:extLst>
            </p:cNvPr>
            <p:cNvSpPr/>
            <p:nvPr/>
          </p:nvSpPr>
          <p:spPr>
            <a:xfrm>
              <a:off x="2494" y="1906"/>
              <a:ext cx="45" cy="46"/>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58" name="Text Box 49">
              <a:extLst>
                <a:ext uri="{FF2B5EF4-FFF2-40B4-BE49-F238E27FC236}">
                  <a16:creationId xmlns:a16="http://schemas.microsoft.com/office/drawing/2014/main" id="{2B42C94E-24D9-4FA5-81DA-031860EF17CF}"/>
                </a:ext>
              </a:extLst>
            </p:cNvPr>
            <p:cNvSpPr/>
            <p:nvPr/>
          </p:nvSpPr>
          <p:spPr>
            <a:xfrm>
              <a:off x="2563" y="1818"/>
              <a:ext cx="181" cy="226"/>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6</a:t>
              </a:r>
            </a:p>
          </p:txBody>
        </p:sp>
        <p:sp>
          <p:nvSpPr>
            <p:cNvPr id="59" name="Text Box 50">
              <a:extLst>
                <a:ext uri="{FF2B5EF4-FFF2-40B4-BE49-F238E27FC236}">
                  <a16:creationId xmlns:a16="http://schemas.microsoft.com/office/drawing/2014/main" id="{23DBA73C-EDEF-494C-A4ED-8DD26C9487D9}"/>
                </a:ext>
              </a:extLst>
            </p:cNvPr>
            <p:cNvSpPr/>
            <p:nvPr/>
          </p:nvSpPr>
          <p:spPr>
            <a:xfrm>
              <a:off x="1497" y="2400"/>
              <a:ext cx="181" cy="227"/>
            </a:xfrm>
            <a:prstGeom prst="rect">
              <a:avLst/>
            </a:prstGeom>
            <a:noFill/>
            <a:ln w="25400">
              <a:noFill/>
            </a:ln>
          </p:spPr>
          <p:txBody>
            <a:bodyPr lIns="0" tIns="0" rIns="0" bIns="0" anchor="t" anchorCtr="0"/>
            <a:lstStyle/>
            <a:p>
              <a:pPr algn="ctr">
                <a:buClrTx/>
                <a:buFontTx/>
              </a:pPr>
              <a:r>
                <a:rPr lang="en-US" altLang="zh-CN" sz="2400" b="1" dirty="0">
                  <a:latin typeface="黑体" panose="02010609060101010101" pitchFamily="49" charset="-122"/>
                </a:rPr>
                <a:t>v</a:t>
              </a:r>
              <a:r>
                <a:rPr lang="en-US" altLang="zh-CN" sz="2400" b="1" baseline="-25000" dirty="0">
                  <a:latin typeface="黑体" panose="02010609060101010101" pitchFamily="49" charset="-122"/>
                </a:rPr>
                <a:t>4</a:t>
              </a:r>
            </a:p>
          </p:txBody>
        </p:sp>
        <p:sp>
          <p:nvSpPr>
            <p:cNvPr id="60" name="Oval 51">
              <a:extLst>
                <a:ext uri="{FF2B5EF4-FFF2-40B4-BE49-F238E27FC236}">
                  <a16:creationId xmlns:a16="http://schemas.microsoft.com/office/drawing/2014/main" id="{41C86357-E798-43D5-B76E-543F56932CA2}"/>
                </a:ext>
              </a:extLst>
            </p:cNvPr>
            <p:cNvSpPr/>
            <p:nvPr/>
          </p:nvSpPr>
          <p:spPr>
            <a:xfrm>
              <a:off x="1558" y="2407"/>
              <a:ext cx="46" cy="45"/>
            </a:xfrm>
            <a:prstGeom prst="ellipse">
              <a:avLst/>
            </a:prstGeom>
            <a:noFill/>
            <a:ln w="25400" cap="flat" cmpd="sng">
              <a:solidFill>
                <a:srgbClr val="000000"/>
              </a:solidFill>
              <a:prstDash val="solid"/>
              <a:round/>
              <a:headEnd type="none" w="med" len="med"/>
              <a:tailEnd type="none" w="med" len="med"/>
            </a:ln>
          </p:spPr>
          <p:txBody>
            <a:bodyPr lIns="0" tIns="0" rIns="0" bIns="0" anchor="ctr" anchorCtr="0"/>
            <a:lstStyle/>
            <a:p>
              <a:pPr>
                <a:buClrTx/>
                <a:buFontTx/>
              </a:pPr>
              <a:endParaRPr lang="zh-CN" altLang="en-US" dirty="0">
                <a:latin typeface="黑体" panose="02010609060101010101" pitchFamily="49" charset="-122"/>
              </a:endParaRPr>
            </a:p>
          </p:txBody>
        </p:sp>
        <p:sp>
          <p:nvSpPr>
            <p:cNvPr id="61" name="Line 52">
              <a:extLst>
                <a:ext uri="{FF2B5EF4-FFF2-40B4-BE49-F238E27FC236}">
                  <a16:creationId xmlns:a16="http://schemas.microsoft.com/office/drawing/2014/main" id="{6E9F1170-CC72-48C5-9ABD-EDE99DEFDFC3}"/>
                </a:ext>
              </a:extLst>
            </p:cNvPr>
            <p:cNvSpPr/>
            <p:nvPr/>
          </p:nvSpPr>
          <p:spPr>
            <a:xfrm>
              <a:off x="1116" y="2192"/>
              <a:ext cx="454" cy="227"/>
            </a:xfrm>
            <a:prstGeom prst="line">
              <a:avLst/>
            </a:prstGeom>
            <a:ln w="25400" cap="flat" cmpd="sng">
              <a:solidFill>
                <a:srgbClr val="000000"/>
              </a:solidFill>
              <a:prstDash val="solid"/>
              <a:round/>
              <a:headEnd type="none" w="sm" len="med"/>
              <a:tailEnd type="triangle" w="lg" len="med"/>
            </a:ln>
          </p:spPr>
        </p:sp>
        <p:sp>
          <p:nvSpPr>
            <p:cNvPr id="62" name="Line 53">
              <a:extLst>
                <a:ext uri="{FF2B5EF4-FFF2-40B4-BE49-F238E27FC236}">
                  <a16:creationId xmlns:a16="http://schemas.microsoft.com/office/drawing/2014/main" id="{A1381F1F-A667-47DA-A76E-9474B022F28D}"/>
                </a:ext>
              </a:extLst>
            </p:cNvPr>
            <p:cNvSpPr/>
            <p:nvPr/>
          </p:nvSpPr>
          <p:spPr>
            <a:xfrm flipH="1">
              <a:off x="1590" y="2192"/>
              <a:ext cx="453" cy="227"/>
            </a:xfrm>
            <a:prstGeom prst="line">
              <a:avLst/>
            </a:prstGeom>
            <a:ln w="25400" cap="flat" cmpd="sng">
              <a:solidFill>
                <a:srgbClr val="000000"/>
              </a:solidFill>
              <a:prstDash val="solid"/>
              <a:round/>
              <a:headEnd type="triangle" w="lg" len="lg"/>
              <a:tailEnd type="none" w="sm" len="med"/>
            </a:ln>
          </p:spPr>
        </p:sp>
      </p:grpSp>
      <p:sp>
        <p:nvSpPr>
          <p:cNvPr id="63" name="文本框 62">
            <a:extLst>
              <a:ext uri="{FF2B5EF4-FFF2-40B4-BE49-F238E27FC236}">
                <a16:creationId xmlns:a16="http://schemas.microsoft.com/office/drawing/2014/main" id="{DA33876C-3E65-4C10-8029-594489AA01DD}"/>
              </a:ext>
            </a:extLst>
          </p:cNvPr>
          <p:cNvSpPr txBox="1"/>
          <p:nvPr/>
        </p:nvSpPr>
        <p:spPr>
          <a:xfrm>
            <a:off x="4443777" y="3973242"/>
            <a:ext cx="3456384"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找回路（不要求是简单回路）</a:t>
            </a:r>
          </a:p>
        </p:txBody>
      </p:sp>
    </p:spTree>
    <p:extLst>
      <p:ext uri="{BB962C8B-B14F-4D97-AF65-F5344CB8AC3E}">
        <p14:creationId xmlns:p14="http://schemas.microsoft.com/office/powerpoint/2010/main" val="725495065"/>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D56DA67-3B85-4299-86FE-C2FF8E6787D4}" type="slidenum">
              <a:rPr lang="en-US" altLang="zh-CN"/>
              <a:pPr/>
              <a:t>61</a:t>
            </a:fld>
            <a:endParaRPr lang="en-US" altLang="zh-CN"/>
          </a:p>
        </p:txBody>
      </p:sp>
      <p:sp>
        <p:nvSpPr>
          <p:cNvPr id="337927" name="Rectangle 7"/>
          <p:cNvSpPr>
            <a:spLocks noGrp="1" noChangeArrowheads="1"/>
          </p:cNvSpPr>
          <p:nvPr>
            <p:ph type="title"/>
          </p:nvPr>
        </p:nvSpPr>
        <p:spPr/>
        <p:txBody>
          <a:bodyPr/>
          <a:lstStyle/>
          <a:p>
            <a:pPr algn="ctr"/>
            <a:r>
              <a:rPr lang="zh-CN" altLang="en-US">
                <a:latin typeface="Times New Roman" panose="02020603050405020304" pitchFamily="18" charset="0"/>
              </a:rPr>
              <a:t>有向图的连通性及分类</a:t>
            </a:r>
          </a:p>
        </p:txBody>
      </p:sp>
      <p:sp>
        <p:nvSpPr>
          <p:cNvPr id="337928" name="Rectangle 8"/>
          <p:cNvSpPr>
            <a:spLocks noGrp="1" noChangeArrowheads="1"/>
          </p:cNvSpPr>
          <p:nvPr>
            <p:ph type="body" idx="1"/>
          </p:nvPr>
        </p:nvSpPr>
        <p:spPr>
          <a:xfrm>
            <a:off x="395288" y="1196975"/>
            <a:ext cx="8229600" cy="5184775"/>
          </a:xfrm>
        </p:spPr>
        <p:txBody>
          <a:bodyPr/>
          <a:lstStyle/>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14.2*</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中每个节点位于且仅位于一个强 </a:t>
            </a:r>
            <a:r>
              <a:rPr lang="en-US" altLang="zh-CN" dirty="0">
                <a:latin typeface="Times New Roman" panose="02020603050405020304" pitchFamily="18" charset="0"/>
              </a:rPr>
              <a:t>(</a:t>
            </a:r>
            <a:r>
              <a:rPr lang="zh-CN" altLang="en-US" dirty="0">
                <a:latin typeface="Times New Roman" panose="02020603050405020304" pitchFamily="18" charset="0"/>
              </a:rPr>
              <a:t>弱</a:t>
            </a:r>
            <a:r>
              <a:rPr lang="en-US" altLang="zh-CN" dirty="0">
                <a:latin typeface="Times New Roman" panose="02020603050405020304" pitchFamily="18" charset="0"/>
              </a:rPr>
              <a:t>) </a:t>
            </a:r>
            <a:r>
              <a:rPr lang="zh-CN" altLang="en-US" dirty="0">
                <a:latin typeface="Times New Roman" panose="02020603050405020304" pitchFamily="18" charset="0"/>
              </a:rPr>
              <a:t>连通分支中</a:t>
            </a:r>
            <a:r>
              <a:rPr lang="en-US" altLang="zh-CN" dirty="0">
                <a:latin typeface="Times New Roman" panose="02020603050405020304" pitchFamily="18" charset="0"/>
              </a:rPr>
              <a:t>.</a:t>
            </a:r>
          </a:p>
          <a:p>
            <a:pPr marL="0" indent="0"/>
            <a:endParaRPr lang="zh-CN" altLang="en-US"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14.3*</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中每个节点至少位于一个单向连通分支中</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solidFill>
                  <a:srgbClr val="A50021"/>
                </a:solidFill>
                <a:latin typeface="Times New Roman" panose="02020603050405020304" pitchFamily="18" charset="0"/>
              </a:rPr>
              <a:t>定理</a:t>
            </a:r>
            <a:r>
              <a:rPr lang="en-US" altLang="zh-CN" dirty="0">
                <a:solidFill>
                  <a:srgbClr val="A50021"/>
                </a:solidFill>
                <a:latin typeface="Times New Roman" panose="02020603050405020304" pitchFamily="18" charset="0"/>
              </a:rPr>
              <a:t>14.4*</a:t>
            </a:r>
            <a:r>
              <a:rPr lang="en-US" altLang="zh-CN" dirty="0">
                <a:latin typeface="Times New Roman" panose="02020603050405020304" pitchFamily="18" charset="0"/>
              </a:rPr>
              <a:t>  </a:t>
            </a:r>
            <a:r>
              <a:rPr lang="zh-CN" altLang="en-US" dirty="0">
                <a:latin typeface="Times New Roman" panose="02020603050405020304" pitchFamily="18" charset="0"/>
              </a:rPr>
              <a:t>有向图</a:t>
            </a:r>
            <a:r>
              <a:rPr lang="en-US" altLang="zh-CN" i="1" dirty="0">
                <a:latin typeface="Times New Roman" panose="02020603050405020304" pitchFamily="18" charset="0"/>
              </a:rPr>
              <a:t>G</a:t>
            </a:r>
            <a:r>
              <a:rPr lang="en-US" altLang="zh-CN" dirty="0">
                <a:latin typeface="Times New Roman" panose="02020603050405020304" pitchFamily="18" charset="0"/>
              </a:rPr>
              <a:t> = &lt;</a:t>
            </a:r>
            <a:r>
              <a:rPr lang="en-US" altLang="zh-CN" i="1" dirty="0">
                <a:latin typeface="Times New Roman" panose="02020603050405020304" pitchFamily="18" charset="0"/>
              </a:rPr>
              <a:t>V</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&gt;</a:t>
            </a:r>
            <a:r>
              <a:rPr lang="zh-CN" altLang="en-US" dirty="0">
                <a:latin typeface="Times New Roman" panose="02020603050405020304" pitchFamily="18" charset="0"/>
              </a:rPr>
              <a:t>中每条边</a:t>
            </a:r>
            <a:r>
              <a:rPr lang="en-US" altLang="zh-CN" dirty="0">
                <a:latin typeface="Times New Roman" panose="02020603050405020304" pitchFamily="18" charset="0"/>
              </a:rPr>
              <a:t>:</a:t>
            </a:r>
            <a:br>
              <a:rPr lang="en-US" altLang="zh-CN" dirty="0">
                <a:latin typeface="Times New Roman" panose="02020603050405020304" pitchFamily="18" charset="0"/>
              </a:rPr>
            </a:br>
            <a:r>
              <a:rPr lang="zh-CN" altLang="en-US" dirty="0">
                <a:latin typeface="Times New Roman" panose="02020603050405020304" pitchFamily="18" charset="0"/>
              </a:rPr>
              <a:t>至多在一个强连通分支中</a:t>
            </a:r>
            <a:r>
              <a:rPr lang="en-US" altLang="zh-CN" dirty="0">
                <a:latin typeface="Times New Roman" panose="02020603050405020304" pitchFamily="18" charset="0"/>
              </a:rPr>
              <a:t>;</a:t>
            </a:r>
          </a:p>
          <a:p>
            <a:pPr marL="0" indent="0"/>
            <a:r>
              <a:rPr lang="zh-CN" altLang="en-US" dirty="0">
                <a:latin typeface="Times New Roman" panose="02020603050405020304" pitchFamily="18" charset="0"/>
              </a:rPr>
              <a:t>至少在一个单向连通分支中</a:t>
            </a:r>
            <a:r>
              <a:rPr lang="en-US" altLang="zh-CN" dirty="0">
                <a:latin typeface="Times New Roman" panose="02020603050405020304" pitchFamily="18" charset="0"/>
              </a:rPr>
              <a:t>;</a:t>
            </a:r>
          </a:p>
          <a:p>
            <a:pPr marL="0" indent="0"/>
            <a:r>
              <a:rPr lang="zh-CN" altLang="en-US" dirty="0">
                <a:latin typeface="Times New Roman" panose="02020603050405020304" pitchFamily="18" charset="0"/>
              </a:rPr>
              <a:t>在且仅在一个弱连通分支中</a:t>
            </a:r>
            <a:r>
              <a:rPr lang="en-US" altLang="zh-CN" dirty="0">
                <a:latin typeface="Times New Roman" panose="02020603050405020304" pitchFamily="18" charset="0"/>
              </a:rPr>
              <a:t>.</a:t>
            </a:r>
          </a:p>
        </p:txBody>
      </p:sp>
      <p:sp>
        <p:nvSpPr>
          <p:cNvPr id="5" name="文本框 4">
            <a:extLst>
              <a:ext uri="{FF2B5EF4-FFF2-40B4-BE49-F238E27FC236}">
                <a16:creationId xmlns:a16="http://schemas.microsoft.com/office/drawing/2014/main" id="{F9FC52FC-2E3A-46AF-806A-FB87C51ABE24}"/>
              </a:ext>
            </a:extLst>
          </p:cNvPr>
          <p:cNvSpPr txBox="1"/>
          <p:nvPr/>
        </p:nvSpPr>
        <p:spPr>
          <a:xfrm>
            <a:off x="3131840" y="1628800"/>
            <a:ext cx="40785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等价关系与集合划分</a:t>
            </a:r>
          </a:p>
        </p:txBody>
      </p:sp>
      <p:sp>
        <p:nvSpPr>
          <p:cNvPr id="7" name="文本框 6">
            <a:extLst>
              <a:ext uri="{FF2B5EF4-FFF2-40B4-BE49-F238E27FC236}">
                <a16:creationId xmlns:a16="http://schemas.microsoft.com/office/drawing/2014/main" id="{704B173A-E8DB-4EB5-8DCD-7EA5CA7484A3}"/>
              </a:ext>
            </a:extLst>
          </p:cNvPr>
          <p:cNvSpPr txBox="1"/>
          <p:nvPr/>
        </p:nvSpPr>
        <p:spPr>
          <a:xfrm>
            <a:off x="3131840" y="2924944"/>
            <a:ext cx="407858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自反性</a:t>
            </a:r>
          </a:p>
        </p:txBody>
      </p:sp>
      <p:sp>
        <p:nvSpPr>
          <p:cNvPr id="8" name="文本框 7">
            <a:extLst>
              <a:ext uri="{FF2B5EF4-FFF2-40B4-BE49-F238E27FC236}">
                <a16:creationId xmlns:a16="http://schemas.microsoft.com/office/drawing/2014/main" id="{CCEB4951-9BDE-4D17-BD4E-0796AF1513BE}"/>
              </a:ext>
            </a:extLst>
          </p:cNvPr>
          <p:cNvSpPr txBox="1"/>
          <p:nvPr/>
        </p:nvSpPr>
        <p:spPr>
          <a:xfrm>
            <a:off x="4139952" y="4077072"/>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两个端点可能在</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或</a:t>
            </a:r>
            <a:r>
              <a:rPr lang="en-US" altLang="zh-CN" sz="2000" dirty="0">
                <a:solidFill>
                  <a:srgbClr val="FF9900"/>
                </a:solidFill>
                <a:latin typeface="Times New Roman" panose="02020603050405020304" pitchFamily="18" charset="0"/>
              </a:rPr>
              <a:t>2</a:t>
            </a:r>
            <a:r>
              <a:rPr lang="zh-CN" altLang="en-US" sz="2000" dirty="0">
                <a:solidFill>
                  <a:srgbClr val="FF9900"/>
                </a:solidFill>
                <a:latin typeface="Times New Roman" panose="02020603050405020304" pitchFamily="18" charset="0"/>
              </a:rPr>
              <a:t>个强连通分支中</a:t>
            </a:r>
          </a:p>
        </p:txBody>
      </p:sp>
      <p:sp>
        <p:nvSpPr>
          <p:cNvPr id="9" name="文本框 8">
            <a:extLst>
              <a:ext uri="{FF2B5EF4-FFF2-40B4-BE49-F238E27FC236}">
                <a16:creationId xmlns:a16="http://schemas.microsoft.com/office/drawing/2014/main" id="{0F15E63B-E86D-4FF5-A70E-E303E56F05A9}"/>
              </a:ext>
            </a:extLst>
          </p:cNvPr>
          <p:cNvSpPr txBox="1"/>
          <p:nvPr/>
        </p:nvSpPr>
        <p:spPr>
          <a:xfrm>
            <a:off x="4139952" y="5002113"/>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等价关系的传递性</a:t>
            </a:r>
          </a:p>
        </p:txBody>
      </p:sp>
      <p:sp>
        <p:nvSpPr>
          <p:cNvPr id="10" name="文本框 9">
            <a:extLst>
              <a:ext uri="{FF2B5EF4-FFF2-40B4-BE49-F238E27FC236}">
                <a16:creationId xmlns:a16="http://schemas.microsoft.com/office/drawing/2014/main" id="{BCC6B917-11B4-4485-B9E0-80D235EB81DC}"/>
              </a:ext>
            </a:extLst>
          </p:cNvPr>
          <p:cNvSpPr txBox="1"/>
          <p:nvPr/>
        </p:nvSpPr>
        <p:spPr>
          <a:xfrm>
            <a:off x="4139952" y="4541058"/>
            <a:ext cx="468052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两个端点必然构成一个单向连通分支</a:t>
            </a:r>
          </a:p>
        </p:txBody>
      </p:sp>
    </p:spTree>
    <p:extLst>
      <p:ext uri="{BB962C8B-B14F-4D97-AF65-F5344CB8AC3E}">
        <p14:creationId xmlns:p14="http://schemas.microsoft.com/office/powerpoint/2010/main" val="2014198229"/>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704DF6F-6778-484F-9B42-0AE21371DC4B}" type="slidenum">
              <a:rPr lang="en-US" altLang="zh-CN"/>
              <a:pPr/>
              <a:t>62</a:t>
            </a:fld>
            <a:endParaRPr lang="en-US" altLang="zh-CN"/>
          </a:p>
        </p:txBody>
      </p:sp>
      <p:sp>
        <p:nvSpPr>
          <p:cNvPr id="339975" name="Rectangle 7"/>
          <p:cNvSpPr>
            <a:spLocks noGrp="1" noChangeArrowheads="1"/>
          </p:cNvSpPr>
          <p:nvPr>
            <p:ph type="title"/>
          </p:nvPr>
        </p:nvSpPr>
        <p:spPr/>
        <p:txBody>
          <a:bodyPr/>
          <a:lstStyle/>
          <a:p>
            <a:pPr algn="ctr"/>
            <a:r>
              <a:rPr lang="zh-CN" altLang="en-US">
                <a:latin typeface="Times New Roman" panose="02020603050405020304" pitchFamily="18" charset="0"/>
              </a:rPr>
              <a:t>扩大路径法</a:t>
            </a:r>
          </a:p>
        </p:txBody>
      </p:sp>
      <p:sp>
        <p:nvSpPr>
          <p:cNvPr id="339976" name="Rectangle 8"/>
          <p:cNvSpPr>
            <a:spLocks noGrp="1" noChangeArrowheads="1"/>
          </p:cNvSpPr>
          <p:nvPr>
            <p:ph type="body" idx="1"/>
          </p:nvPr>
        </p:nvSpPr>
        <p:spPr>
          <a:xfrm>
            <a:off x="395288" y="1196975"/>
            <a:ext cx="8229600" cy="4525963"/>
          </a:xfrm>
        </p:spPr>
        <p:txBody>
          <a:bodyPr/>
          <a:lstStyle/>
          <a:p>
            <a:pPr marL="457200" indent="-457200"/>
            <a:r>
              <a:rPr lang="zh-CN" altLang="en-US">
                <a:latin typeface="Times New Roman" panose="02020603050405020304" pitchFamily="18" charset="0"/>
              </a:rPr>
              <a:t>无向图中</a:t>
            </a:r>
          </a:p>
          <a:p>
            <a:pPr marL="457200" indent="-457200"/>
            <a:r>
              <a:rPr lang="zh-CN" altLang="en-US">
                <a:latin typeface="Times New Roman" panose="02020603050405020304" pitchFamily="18" charset="0"/>
              </a:rPr>
              <a:t>设</a:t>
            </a:r>
            <a:r>
              <a:rPr lang="en-US" altLang="zh-CN" i="1">
                <a:latin typeface="Times New Roman" panose="02020603050405020304" pitchFamily="18" charset="0"/>
              </a:rPr>
              <a:t>G</a:t>
            </a:r>
            <a:r>
              <a:rPr lang="en-US" altLang="zh-CN">
                <a:latin typeface="Times New Roman" panose="02020603050405020304" pitchFamily="18" charset="0"/>
              </a:rPr>
              <a:t>=&lt;</a:t>
            </a:r>
            <a:r>
              <a:rPr lang="en-US" altLang="zh-CN" i="1">
                <a:latin typeface="Times New Roman" panose="02020603050405020304" pitchFamily="18" charset="0"/>
              </a:rPr>
              <a:t>V</a:t>
            </a:r>
            <a:r>
              <a:rPr lang="en-US" altLang="zh-CN">
                <a:latin typeface="Times New Roman" panose="02020603050405020304" pitchFamily="18" charset="0"/>
              </a:rPr>
              <a:t>,</a:t>
            </a:r>
            <a:r>
              <a:rPr lang="en-US" altLang="zh-CN" i="1">
                <a:latin typeface="Times New Roman" panose="02020603050405020304" pitchFamily="18" charset="0"/>
              </a:rPr>
              <a:t>E</a:t>
            </a:r>
            <a:r>
              <a:rPr lang="en-US" altLang="zh-CN">
                <a:latin typeface="Times New Roman" panose="02020603050405020304" pitchFamily="18" charset="0"/>
              </a:rPr>
              <a:t>&gt;</a:t>
            </a:r>
            <a:r>
              <a:rPr lang="zh-CN" altLang="en-US">
                <a:latin typeface="Times New Roman" panose="02020603050405020304" pitchFamily="18" charset="0"/>
              </a:rPr>
              <a:t>为 </a:t>
            </a:r>
            <a:r>
              <a:rPr lang="en-US" altLang="zh-CN" i="1">
                <a:latin typeface="Times New Roman" panose="02020603050405020304" pitchFamily="18" charset="0"/>
              </a:rPr>
              <a:t>n </a:t>
            </a:r>
            <a:r>
              <a:rPr lang="zh-CN" altLang="en-US">
                <a:latin typeface="Times New Roman" panose="02020603050405020304" pitchFamily="18" charset="0"/>
              </a:rPr>
              <a:t>阶无向图，</a:t>
            </a:r>
            <a:r>
              <a:rPr lang="en-US" altLang="zh-CN" i="1">
                <a:latin typeface="Times New Roman" panose="02020603050405020304" pitchFamily="18" charset="0"/>
              </a:rPr>
              <a:t>E</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 </a:t>
            </a:r>
            <a:r>
              <a:rPr lang="zh-CN" altLang="en-US">
                <a:latin typeface="Times New Roman" panose="02020603050405020304" pitchFamily="18" charset="0"/>
              </a:rPr>
              <a:t>设 </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 </a:t>
            </a:r>
            <a:r>
              <a:rPr lang="zh-CN" altLang="en-US">
                <a:latin typeface="Times New Roman" panose="02020603050405020304" pitchFamily="18" charset="0"/>
              </a:rPr>
              <a:t>为</a:t>
            </a:r>
            <a:r>
              <a:rPr lang="en-US" altLang="zh-CN" i="1">
                <a:latin typeface="Times New Roman" panose="02020603050405020304" pitchFamily="18" charset="0"/>
              </a:rPr>
              <a:t>G</a:t>
            </a:r>
            <a:r>
              <a:rPr lang="zh-CN" altLang="en-US">
                <a:latin typeface="Times New Roman" panose="02020603050405020304" pitchFamily="18" charset="0"/>
              </a:rPr>
              <a:t>中一条路径，若</a:t>
            </a:r>
          </a:p>
          <a:p>
            <a:pPr marL="457200" indent="-457200"/>
            <a:r>
              <a:rPr lang="zh-CN" altLang="en-US">
                <a:latin typeface="Times New Roman" panose="02020603050405020304" pitchFamily="18" charset="0"/>
              </a:rPr>
              <a:t>此路径的始点或终点与通路外的顶点相邻，就将它们扩到通</a:t>
            </a:r>
          </a:p>
          <a:p>
            <a:pPr marL="457200" indent="-457200"/>
            <a:r>
              <a:rPr lang="zh-CN" altLang="en-US">
                <a:latin typeface="Times New Roman" panose="02020603050405020304" pitchFamily="18" charset="0"/>
              </a:rPr>
              <a:t>路中来，继续这一过程，直到最后得到的通路的两个端点不</a:t>
            </a:r>
          </a:p>
          <a:p>
            <a:pPr marL="457200" indent="-457200"/>
            <a:r>
              <a:rPr lang="zh-CN" altLang="en-US">
                <a:latin typeface="Times New Roman" panose="02020603050405020304" pitchFamily="18" charset="0"/>
              </a:rPr>
              <a:t>与通路外的顶点相邻为止</a:t>
            </a:r>
            <a:r>
              <a:rPr lang="en-US" altLang="zh-CN">
                <a:latin typeface="Times New Roman" panose="02020603050405020304" pitchFamily="18" charset="0"/>
              </a:rPr>
              <a:t>. </a:t>
            </a:r>
            <a:r>
              <a:rPr lang="zh-CN" altLang="en-US">
                <a:latin typeface="Times New Roman" panose="02020603050405020304" pitchFamily="18" charset="0"/>
              </a:rPr>
              <a:t>设最后得到的路径为</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a:t>
            </a:r>
            <a:r>
              <a:rPr lang="en-US" altLang="zh-CN" baseline="-25000">
                <a:latin typeface="Times New Roman" panose="02020603050405020304" pitchFamily="18" charset="0"/>
              </a:rPr>
              <a:t>+</a:t>
            </a:r>
            <a:r>
              <a:rPr lang="en-US" altLang="zh-CN" i="1" baseline="-25000">
                <a:latin typeface="Times New Roman" panose="02020603050405020304" pitchFamily="18" charset="0"/>
              </a:rPr>
              <a:t>k</a:t>
            </a:r>
            <a:r>
              <a:rPr lang="zh-CN" altLang="en-US">
                <a:latin typeface="Times New Roman" panose="02020603050405020304" pitchFamily="18" charset="0"/>
              </a:rPr>
              <a:t>（长度</a:t>
            </a:r>
          </a:p>
          <a:p>
            <a:pPr marL="457200" indent="-457200"/>
            <a:r>
              <a:rPr lang="zh-CN" altLang="en-US">
                <a:latin typeface="Times New Roman" panose="02020603050405020304" pitchFamily="18" charset="0"/>
              </a:rPr>
              <a:t>为 </a:t>
            </a:r>
            <a:r>
              <a:rPr lang="en-US" altLang="zh-CN" i="1">
                <a:latin typeface="Times New Roman" panose="02020603050405020304" pitchFamily="18" charset="0"/>
              </a:rPr>
              <a:t>l </a:t>
            </a:r>
            <a:r>
              <a:rPr lang="zh-CN" altLang="en-US">
                <a:latin typeface="Times New Roman" panose="02020603050405020304" pitchFamily="18" charset="0"/>
              </a:rPr>
              <a:t>的路径扩大成了长度为 </a:t>
            </a:r>
            <a:r>
              <a:rPr lang="en-US" altLang="zh-CN" i="1">
                <a:latin typeface="Times New Roman" panose="02020603050405020304" pitchFamily="18" charset="0"/>
              </a:rPr>
              <a:t>l</a:t>
            </a:r>
            <a:r>
              <a:rPr lang="en-US" altLang="zh-CN">
                <a:latin typeface="Times New Roman" panose="02020603050405020304" pitchFamily="18" charset="0"/>
              </a:rPr>
              <a:t>+</a:t>
            </a:r>
            <a:r>
              <a:rPr lang="en-US" altLang="zh-CN" i="1">
                <a:latin typeface="Times New Roman" panose="02020603050405020304" pitchFamily="18" charset="0"/>
              </a:rPr>
              <a:t>k </a:t>
            </a:r>
            <a:r>
              <a:rPr lang="zh-CN" altLang="en-US">
                <a:latin typeface="Times New Roman" panose="02020603050405020304" pitchFamily="18" charset="0"/>
              </a:rPr>
              <a:t>的路径），称</a:t>
            </a:r>
            <a:r>
              <a:rPr lang="zh-CN" altLang="en-US" i="1">
                <a:latin typeface="Times New Roman" panose="02020603050405020304" pitchFamily="18" charset="0"/>
                <a:sym typeface="Symbol" panose="05050102010706020507" pitchFamily="18" charset="2"/>
              </a:rPr>
              <a:t></a:t>
            </a:r>
            <a:r>
              <a:rPr lang="en-US" altLang="zh-CN" i="1" baseline="-25000">
                <a:latin typeface="Times New Roman" panose="02020603050405020304" pitchFamily="18" charset="0"/>
              </a:rPr>
              <a:t>l</a:t>
            </a:r>
            <a:r>
              <a:rPr lang="en-US" altLang="zh-CN" baseline="-25000">
                <a:latin typeface="Times New Roman" panose="02020603050405020304" pitchFamily="18" charset="0"/>
              </a:rPr>
              <a:t>+</a:t>
            </a:r>
            <a:r>
              <a:rPr lang="en-US" altLang="zh-CN" i="1" baseline="-25000">
                <a:latin typeface="Times New Roman" panose="02020603050405020304" pitchFamily="18" charset="0"/>
              </a:rPr>
              <a:t>k</a:t>
            </a:r>
            <a:r>
              <a:rPr lang="zh-CN" altLang="en-US">
                <a:latin typeface="Times New Roman" panose="02020603050405020304" pitchFamily="18" charset="0"/>
              </a:rPr>
              <a:t>为“极大路</a:t>
            </a:r>
          </a:p>
          <a:p>
            <a:pPr marL="457200" indent="-457200"/>
            <a:r>
              <a:rPr lang="zh-CN" altLang="en-US">
                <a:latin typeface="Times New Roman" panose="02020603050405020304" pitchFamily="18" charset="0"/>
              </a:rPr>
              <a:t>径”，称使用此种方法证明问题的方法为“</a:t>
            </a:r>
            <a:r>
              <a:rPr lang="zh-CN" altLang="en-US">
                <a:solidFill>
                  <a:srgbClr val="A50021"/>
                </a:solidFill>
                <a:latin typeface="Times New Roman" panose="02020603050405020304" pitchFamily="18" charset="0"/>
              </a:rPr>
              <a:t>扩大路径法</a:t>
            </a:r>
            <a:r>
              <a:rPr lang="zh-CN" altLang="en-US">
                <a:latin typeface="Times New Roman" panose="02020603050405020304" pitchFamily="18" charset="0"/>
              </a:rPr>
              <a:t>”</a:t>
            </a:r>
            <a:r>
              <a:rPr lang="en-US" altLang="zh-CN">
                <a:latin typeface="Times New Roman" panose="02020603050405020304" pitchFamily="18" charset="0"/>
              </a:rPr>
              <a:t>.</a:t>
            </a:r>
          </a:p>
          <a:p>
            <a:pPr marL="457200" indent="-457200">
              <a:spcBef>
                <a:spcPct val="70000"/>
              </a:spcBef>
            </a:pPr>
            <a:r>
              <a:rPr lang="zh-CN" altLang="en-US">
                <a:latin typeface="Times New Roman" panose="02020603050405020304" pitchFamily="18" charset="0"/>
              </a:rPr>
              <a:t>有向图中类似讨论，只需注意，在每步扩大中保证有向边方</a:t>
            </a:r>
          </a:p>
          <a:p>
            <a:pPr marL="457200" indent="-457200"/>
            <a:r>
              <a:rPr lang="zh-CN" altLang="en-US">
                <a:latin typeface="Times New Roman" panose="02020603050405020304" pitchFamily="18" charset="0"/>
              </a:rPr>
              <a:t>向的一致性</a:t>
            </a:r>
            <a:r>
              <a:rPr lang="en-US" altLang="zh-CN">
                <a:latin typeface="Times New Roman" panose="02020603050405020304" pitchFamily="18" charset="0"/>
              </a:rPr>
              <a:t>.</a:t>
            </a:r>
          </a:p>
        </p:txBody>
      </p:sp>
    </p:spTree>
    <p:extLst>
      <p:ext uri="{BB962C8B-B14F-4D97-AF65-F5344CB8AC3E}">
        <p14:creationId xmlns:p14="http://schemas.microsoft.com/office/powerpoint/2010/main" val="603093882"/>
      </p:ext>
    </p:extLst>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5"/>
          <p:cNvSpPr>
            <a:spLocks noGrp="1"/>
          </p:cNvSpPr>
          <p:nvPr>
            <p:ph type="sldNum" sz="quarter" idx="12"/>
          </p:nvPr>
        </p:nvSpPr>
        <p:spPr/>
        <p:txBody>
          <a:bodyPr/>
          <a:lstStyle/>
          <a:p>
            <a:fld id="{0DD9A505-B56C-4EAE-8A53-6086382AEC92}" type="slidenum">
              <a:rPr lang="en-US" altLang="zh-CN"/>
              <a:pPr/>
              <a:t>63</a:t>
            </a:fld>
            <a:endParaRPr lang="en-US" altLang="zh-CN"/>
          </a:p>
        </p:txBody>
      </p:sp>
      <p:sp>
        <p:nvSpPr>
          <p:cNvPr id="342027" name="Rectangle 11"/>
          <p:cNvSpPr>
            <a:spLocks noGrp="1" noChangeArrowheads="1"/>
          </p:cNvSpPr>
          <p:nvPr>
            <p:ph type="title"/>
          </p:nvPr>
        </p:nvSpPr>
        <p:spPr/>
        <p:txBody>
          <a:bodyPr/>
          <a:lstStyle/>
          <a:p>
            <a:pPr algn="ctr"/>
            <a:r>
              <a:rPr lang="zh-CN" altLang="en-US"/>
              <a:t>实例</a:t>
            </a:r>
          </a:p>
        </p:txBody>
      </p:sp>
      <p:sp>
        <p:nvSpPr>
          <p:cNvPr id="342028" name="Rectangle 12"/>
          <p:cNvSpPr>
            <a:spLocks noGrp="1" noChangeArrowheads="1"/>
          </p:cNvSpPr>
          <p:nvPr>
            <p:ph type="body" idx="1"/>
          </p:nvPr>
        </p:nvSpPr>
        <p:spPr>
          <a:xfrm>
            <a:off x="539750" y="4005263"/>
            <a:ext cx="7921625" cy="2232025"/>
          </a:xfrm>
        </p:spPr>
        <p:txBody>
          <a:bodyPr/>
          <a:lstStyle/>
          <a:p>
            <a:pPr marL="457200" indent="-457200"/>
            <a:r>
              <a:rPr lang="zh-CN" altLang="en-US" dirty="0"/>
              <a:t>由某条路径扩大出的极大路径不唯一，极大路径不一定是</a:t>
            </a:r>
          </a:p>
          <a:p>
            <a:pPr marL="457200" indent="-457200"/>
            <a:r>
              <a:rPr lang="zh-CN" altLang="en-US" dirty="0"/>
              <a:t>图中最长的路径</a:t>
            </a:r>
          </a:p>
          <a:p>
            <a:pPr marL="457200" indent="-457200"/>
            <a:r>
              <a:rPr lang="zh-CN" altLang="en-US" dirty="0">
                <a:latin typeface="Times New Roman" panose="02020603050405020304" pitchFamily="18" charset="0"/>
              </a:rPr>
              <a:t>上图中，</a:t>
            </a:r>
            <a:r>
              <a:rPr lang="en-US" altLang="zh-CN" dirty="0">
                <a:latin typeface="Times New Roman" panose="02020603050405020304" pitchFamily="18" charset="0"/>
              </a:rPr>
              <a:t>(1)</a:t>
            </a:r>
            <a:r>
              <a:rPr lang="zh-CN" altLang="en-US" dirty="0">
                <a:latin typeface="Times New Roman" panose="02020603050405020304" pitchFamily="18" charset="0"/>
              </a:rPr>
              <a:t>中实线边所示的长为</a:t>
            </a:r>
            <a:r>
              <a:rPr lang="en-US" altLang="zh-CN" dirty="0">
                <a:latin typeface="Times New Roman" panose="02020603050405020304" pitchFamily="18" charset="0"/>
              </a:rPr>
              <a:t>2</a:t>
            </a:r>
            <a:r>
              <a:rPr lang="zh-CN" altLang="en-US" dirty="0">
                <a:latin typeface="Times New Roman" panose="02020603050405020304" pitchFamily="18" charset="0"/>
              </a:rPr>
              <a:t>的初始路径</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a:t>
            </a:r>
            <a:r>
              <a:rPr lang="en-US" altLang="zh-CN" dirty="0">
                <a:latin typeface="Times New Roman" panose="02020603050405020304" pitchFamily="18" charset="0"/>
              </a:rPr>
              <a:t>(2),(3),(4)</a:t>
            </a:r>
          </a:p>
          <a:p>
            <a:pPr marL="457200" indent="-457200"/>
            <a:r>
              <a:rPr lang="zh-CN" altLang="en-US" dirty="0">
                <a:latin typeface="Times New Roman" panose="02020603050405020304" pitchFamily="18" charset="0"/>
              </a:rPr>
              <a:t>中实线边所示的都是它扩展成的极大路径</a:t>
            </a:r>
            <a:r>
              <a:rPr lang="en-US" altLang="zh-CN" dirty="0">
                <a:latin typeface="Times New Roman" panose="02020603050405020304" pitchFamily="18" charset="0"/>
              </a:rPr>
              <a:t>. </a:t>
            </a:r>
          </a:p>
          <a:p>
            <a:pPr marL="457200" indent="-457200"/>
            <a:r>
              <a:rPr lang="zh-CN" altLang="en-US" dirty="0">
                <a:latin typeface="Times New Roman" panose="02020603050405020304" pitchFamily="18" charset="0"/>
              </a:rPr>
              <a:t>还能找到另外的极大路径吗？</a:t>
            </a:r>
          </a:p>
        </p:txBody>
      </p:sp>
      <p:grpSp>
        <p:nvGrpSpPr>
          <p:cNvPr id="342041" name="Group 25"/>
          <p:cNvGrpSpPr>
            <a:grpSpLocks/>
          </p:cNvGrpSpPr>
          <p:nvPr/>
        </p:nvGrpSpPr>
        <p:grpSpPr bwMode="auto">
          <a:xfrm>
            <a:off x="323850" y="1052513"/>
            <a:ext cx="7991475" cy="2836862"/>
            <a:chOff x="204" y="663"/>
            <a:chExt cx="5034" cy="1787"/>
          </a:xfrm>
        </p:grpSpPr>
        <p:grpSp>
          <p:nvGrpSpPr>
            <p:cNvPr id="342038" name="Group 22"/>
            <p:cNvGrpSpPr>
              <a:grpSpLocks/>
            </p:cNvGrpSpPr>
            <p:nvPr/>
          </p:nvGrpSpPr>
          <p:grpSpPr bwMode="auto">
            <a:xfrm>
              <a:off x="204" y="663"/>
              <a:ext cx="5034" cy="884"/>
              <a:chOff x="340" y="663"/>
              <a:chExt cx="5034" cy="884"/>
            </a:xfrm>
          </p:grpSpPr>
          <p:pic>
            <p:nvPicPr>
              <p:cNvPr id="342033" name="Picture 17" descr="14-8"/>
              <p:cNvPicPr>
                <a:picLocks noChangeAspect="1" noChangeArrowheads="1"/>
              </p:cNvPicPr>
              <p:nvPr/>
            </p:nvPicPr>
            <p:blipFill>
              <a:blip r:embed="rId3">
                <a:extLst>
                  <a:ext uri="{28A0092B-C50C-407E-A947-70E740481C1C}">
                    <a14:useLocalDpi xmlns:a14="http://schemas.microsoft.com/office/drawing/2010/main" val="0"/>
                  </a:ext>
                </a:extLst>
              </a:blip>
              <a:srcRect t="-7486" r="48572" b="21143"/>
              <a:stretch>
                <a:fillRect/>
              </a:stretch>
            </p:blipFill>
            <p:spPr bwMode="auto">
              <a:xfrm>
                <a:off x="1020" y="663"/>
                <a:ext cx="4173"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34" name="Text Box 18"/>
              <p:cNvSpPr txBox="1">
                <a:spLocks noChangeArrowheads="1"/>
              </p:cNvSpPr>
              <p:nvPr/>
            </p:nvSpPr>
            <p:spPr bwMode="auto">
              <a:xfrm>
                <a:off x="340" y="981"/>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(1)</a:t>
                </a:r>
              </a:p>
            </p:txBody>
          </p:sp>
          <p:sp>
            <p:nvSpPr>
              <p:cNvPr id="342036" name="Text Box 20"/>
              <p:cNvSpPr txBox="1">
                <a:spLocks noChangeArrowheads="1"/>
              </p:cNvSpPr>
              <p:nvPr/>
            </p:nvSpPr>
            <p:spPr bwMode="auto">
              <a:xfrm>
                <a:off x="4830" y="965"/>
                <a:ext cx="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(2)</a:t>
                </a:r>
              </a:p>
            </p:txBody>
          </p:sp>
        </p:grpSp>
        <p:grpSp>
          <p:nvGrpSpPr>
            <p:cNvPr id="342040" name="Group 24"/>
            <p:cNvGrpSpPr>
              <a:grpSpLocks/>
            </p:cNvGrpSpPr>
            <p:nvPr/>
          </p:nvGrpSpPr>
          <p:grpSpPr bwMode="auto">
            <a:xfrm>
              <a:off x="204" y="1525"/>
              <a:ext cx="4989" cy="925"/>
              <a:chOff x="204" y="1525"/>
              <a:chExt cx="4989" cy="925"/>
            </a:xfrm>
          </p:grpSpPr>
          <p:pic>
            <p:nvPicPr>
              <p:cNvPr id="342032" name="Picture 16" descr="14-8"/>
              <p:cNvPicPr>
                <a:picLocks noChangeAspect="1" noChangeArrowheads="1"/>
              </p:cNvPicPr>
              <p:nvPr/>
            </p:nvPicPr>
            <p:blipFill>
              <a:blip r:embed="rId3">
                <a:extLst>
                  <a:ext uri="{28A0092B-C50C-407E-A947-70E740481C1C}">
                    <a14:useLocalDpi xmlns:a14="http://schemas.microsoft.com/office/drawing/2010/main" val="0"/>
                  </a:ext>
                </a:extLst>
              </a:blip>
              <a:srcRect l="49538" t="-7486" b="21143"/>
              <a:stretch>
                <a:fillRect/>
              </a:stretch>
            </p:blipFill>
            <p:spPr bwMode="auto">
              <a:xfrm>
                <a:off x="516" y="1525"/>
                <a:ext cx="4369" cy="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035" name="Text Box 19"/>
              <p:cNvSpPr txBox="1">
                <a:spLocks noChangeArrowheads="1"/>
              </p:cNvSpPr>
              <p:nvPr/>
            </p:nvSpPr>
            <p:spPr bwMode="auto">
              <a:xfrm>
                <a:off x="4708" y="1871"/>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(4)</a:t>
                </a:r>
              </a:p>
            </p:txBody>
          </p:sp>
          <p:sp>
            <p:nvSpPr>
              <p:cNvPr id="342037" name="Text Box 21"/>
              <p:cNvSpPr txBox="1">
                <a:spLocks noChangeArrowheads="1"/>
              </p:cNvSpPr>
              <p:nvPr/>
            </p:nvSpPr>
            <p:spPr bwMode="auto">
              <a:xfrm>
                <a:off x="204" y="1827"/>
                <a:ext cx="5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t>   </a:t>
                </a:r>
                <a:r>
                  <a:rPr lang="en-US" altLang="zh-CN" b="1">
                    <a:latin typeface="Times New Roman" panose="02020603050405020304" pitchFamily="18" charset="0"/>
                  </a:rPr>
                  <a:t>(3)</a:t>
                </a:r>
              </a:p>
            </p:txBody>
          </p:sp>
        </p:grpSp>
      </p:grpSp>
    </p:spTree>
    <p:extLst>
      <p:ext uri="{BB962C8B-B14F-4D97-AF65-F5344CB8AC3E}">
        <p14:creationId xmlns:p14="http://schemas.microsoft.com/office/powerpoint/2010/main" val="116009816"/>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a:pPr/>
              <a:t>64</a:t>
            </a:fld>
            <a:endParaRPr lang="en-US" altLang="zh-CN"/>
          </a:p>
        </p:txBody>
      </p:sp>
      <p:sp>
        <p:nvSpPr>
          <p:cNvPr id="344071" name="Rectangle 7"/>
          <p:cNvSpPr>
            <a:spLocks noGrp="1" noChangeArrowheads="1"/>
          </p:cNvSpPr>
          <p:nvPr>
            <p:ph type="title"/>
          </p:nvPr>
        </p:nvSpPr>
        <p:spPr/>
        <p:txBody>
          <a:bodyPr/>
          <a:lstStyle/>
          <a:p>
            <a:pPr algn="ctr"/>
            <a:r>
              <a:rPr lang="zh-CN" altLang="en-US"/>
              <a:t>扩大路径法的应用</a:t>
            </a:r>
          </a:p>
        </p:txBody>
      </p:sp>
      <p:sp>
        <p:nvSpPr>
          <p:cNvPr id="344072" name="Rectangle 8"/>
          <p:cNvSpPr>
            <a:spLocks noGrp="1" noChangeArrowheads="1"/>
          </p:cNvSpPr>
          <p:nvPr>
            <p:ph type="body" idx="1"/>
          </p:nvPr>
        </p:nvSpPr>
        <p:spPr>
          <a:xfrm>
            <a:off x="539750" y="1125538"/>
            <a:ext cx="8229600" cy="935037"/>
          </a:xfrm>
        </p:spPr>
        <p:txBody>
          <a:bodyPr/>
          <a:lstStyle/>
          <a:p>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4</a:t>
            </a:r>
            <a:r>
              <a:rPr lang="en-US" altLang="zh-CN" dirty="0">
                <a:latin typeface="Times New Roman" panose="02020603050405020304" pitchFamily="18" charset="0"/>
              </a:rPr>
              <a:t>  </a:t>
            </a:r>
            <a:r>
              <a:rPr lang="zh-CN" altLang="en-US" dirty="0">
                <a:latin typeface="Times New Roman" panose="02020603050405020304" pitchFamily="18" charset="0"/>
              </a:rPr>
              <a:t>设 </a:t>
            </a:r>
            <a:r>
              <a:rPr lang="en-US" altLang="zh-CN" i="1" dirty="0">
                <a:latin typeface="Times New Roman" panose="02020603050405020304" pitchFamily="18" charset="0"/>
              </a:rPr>
              <a:t>G </a:t>
            </a:r>
            <a:r>
              <a:rPr lang="zh-CN" altLang="en-US" dirty="0">
                <a:latin typeface="Times New Roman" panose="02020603050405020304" pitchFamily="18" charset="0"/>
              </a:rPr>
              <a:t>为 </a:t>
            </a:r>
            <a:r>
              <a:rPr lang="en-US" altLang="zh-CN" i="1" dirty="0">
                <a:latin typeface="Times New Roman" panose="02020603050405020304" pitchFamily="18" charset="0"/>
              </a:rPr>
              <a:t>n </a:t>
            </a:r>
            <a:r>
              <a:rPr lang="en-US" altLang="zh-CN" dirty="0">
                <a:latin typeface="Times New Roman" panose="02020603050405020304" pitchFamily="18" charset="0"/>
              </a:rPr>
              <a:t>(</a:t>
            </a:r>
            <a:r>
              <a:rPr lang="en-US" altLang="zh-CN" i="1" dirty="0">
                <a:latin typeface="Times New Roman" panose="02020603050405020304" pitchFamily="18" charset="0"/>
              </a:rPr>
              <a:t>n</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3) </a:t>
            </a:r>
            <a:r>
              <a:rPr lang="zh-CN" altLang="en-US" dirty="0">
                <a:latin typeface="Times New Roman" panose="02020603050405020304" pitchFamily="18" charset="0"/>
              </a:rPr>
              <a:t>阶无向简单图</a:t>
            </a:r>
            <a:r>
              <a:rPr lang="en-US" altLang="zh-CN"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en-US" altLang="zh-CN" dirty="0">
                <a:latin typeface="Times New Roman" panose="02020603050405020304" pitchFamily="18" charset="0"/>
              </a:rPr>
              <a:t>2, </a:t>
            </a:r>
            <a:r>
              <a:rPr lang="zh-CN" altLang="en-US" dirty="0">
                <a:latin typeface="Times New Roman" panose="02020603050405020304" pitchFamily="18" charset="0"/>
              </a:rPr>
              <a:t>证明</a:t>
            </a:r>
            <a:r>
              <a:rPr lang="en-US" altLang="zh-CN" i="1" dirty="0">
                <a:latin typeface="Times New Roman" panose="02020603050405020304" pitchFamily="18" charset="0"/>
              </a:rPr>
              <a:t>G </a:t>
            </a:r>
            <a:r>
              <a:rPr lang="zh-CN" altLang="en-US" dirty="0">
                <a:latin typeface="Times New Roman" panose="02020603050405020304" pitchFamily="18" charset="0"/>
              </a:rPr>
              <a:t>中存在</a:t>
            </a:r>
          </a:p>
          <a:p>
            <a:r>
              <a:rPr lang="zh-CN" altLang="en-US" dirty="0">
                <a:latin typeface="Times New Roman" panose="02020603050405020304" pitchFamily="18" charset="0"/>
              </a:rPr>
              <a:t>长度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的圈</a:t>
            </a:r>
            <a:r>
              <a:rPr lang="en-US" altLang="zh-CN" dirty="0">
                <a:latin typeface="Times New Roman" panose="02020603050405020304" pitchFamily="18" charset="0"/>
              </a:rPr>
              <a:t>.</a:t>
            </a:r>
          </a:p>
        </p:txBody>
      </p:sp>
      <p:sp>
        <p:nvSpPr>
          <p:cNvPr id="344073" name="Rectangle 9"/>
          <p:cNvSpPr>
            <a:spLocks noChangeArrowheads="1"/>
          </p:cNvSpPr>
          <p:nvPr/>
        </p:nvSpPr>
        <p:spPr bwMode="auto">
          <a:xfrm>
            <a:off x="468313" y="2403475"/>
            <a:ext cx="8229600"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69B3F1"/>
              </a:buClr>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2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2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2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200">
                <a:solidFill>
                  <a:schemeClr val="tx1"/>
                </a:solidFill>
                <a:latin typeface="Arial" panose="020B0604020202020204" pitchFamily="34" charset="0"/>
                <a:ea typeface="华文中宋" panose="02010600040101010101" pitchFamily="2" charset="-122"/>
              </a:defRPr>
            </a:lvl5pPr>
            <a:lvl6pPr marL="25146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6pPr>
            <a:lvl7pPr marL="29718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7pPr>
            <a:lvl8pPr marL="34290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8pPr>
            <a:lvl9pPr marL="3886200" indent="-228600" fontAlgn="base">
              <a:spcBef>
                <a:spcPct val="20000"/>
              </a:spcBef>
              <a:spcAft>
                <a:spcPct val="0"/>
              </a:spcAft>
              <a:buChar char="»"/>
              <a:defRPr sz="2200">
                <a:solidFill>
                  <a:schemeClr val="tx1"/>
                </a:solidFill>
                <a:latin typeface="Arial" panose="020B0604020202020204" pitchFamily="34" charset="0"/>
                <a:ea typeface="华文中宋" panose="02010600040101010101" pitchFamily="2" charset="-122"/>
              </a:defRPr>
            </a:lvl9pPr>
          </a:lstStyle>
          <a:p>
            <a:pPr marL="0" indent="0"/>
            <a:r>
              <a:rPr lang="zh-CN" altLang="en-US" dirty="0">
                <a:latin typeface="Times New Roman" panose="02020603050405020304" pitchFamily="18" charset="0"/>
              </a:rPr>
              <a:t>证 设 </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l</a:t>
            </a:r>
            <a:r>
              <a:rPr lang="en-US" altLang="zh-CN" i="1" baseline="-25000" dirty="0">
                <a:latin typeface="Times New Roman" panose="02020603050405020304" pitchFamily="18" charset="0"/>
              </a:rPr>
              <a:t>  </a:t>
            </a:r>
            <a:r>
              <a:rPr lang="zh-CN" altLang="en-US" dirty="0">
                <a:latin typeface="Times New Roman" panose="02020603050405020304" pitchFamily="18" charset="0"/>
              </a:rPr>
              <a:t>是由初始路径 </a:t>
            </a:r>
            <a:r>
              <a:rPr lang="zh-CN" altLang="en-US" i="1" dirty="0">
                <a:latin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rPr>
              <a:t>0 </a:t>
            </a:r>
            <a:r>
              <a:rPr lang="zh-CN" altLang="en-US" dirty="0">
                <a:latin typeface="Times New Roman" panose="02020603050405020304" pitchFamily="18" charset="0"/>
              </a:rPr>
              <a:t>用扩大路径法的得到的极</a:t>
            </a:r>
          </a:p>
          <a:p>
            <a:pPr marL="0" indent="0"/>
            <a:r>
              <a:rPr lang="zh-CN" altLang="en-US" dirty="0">
                <a:latin typeface="Times New Roman" panose="02020603050405020304" pitchFamily="18" charset="0"/>
              </a:rPr>
              <a:t>大路径</a:t>
            </a:r>
            <a:r>
              <a:rPr lang="en-US" altLang="zh-CN" dirty="0">
                <a:latin typeface="Times New Roman" panose="02020603050405020304" pitchFamily="18" charset="0"/>
              </a:rPr>
              <a:t>, </a:t>
            </a:r>
            <a:r>
              <a:rPr lang="zh-CN" altLang="en-US" dirty="0">
                <a:latin typeface="Times New Roman" panose="02020603050405020304" pitchFamily="18" charset="0"/>
              </a:rPr>
              <a:t>则</a:t>
            </a:r>
            <a:r>
              <a:rPr lang="zh-CN" altLang="en-US" i="1" dirty="0">
                <a:latin typeface="Times New Roman" panose="02020603050405020304" pitchFamily="18" charset="0"/>
              </a:rPr>
              <a:t> </a:t>
            </a:r>
            <a:r>
              <a:rPr lang="en-US" altLang="zh-CN" i="1" dirty="0">
                <a:latin typeface="Times New Roman" panose="02020603050405020304" pitchFamily="18" charset="0"/>
              </a:rPr>
              <a:t>l </a:t>
            </a:r>
            <a:r>
              <a:rPr lang="en-US" altLang="zh-CN" dirty="0">
                <a:latin typeface="Times New Roman" panose="02020603050405020304" pitchFamily="18" charset="0"/>
                <a:sym typeface="Symbol" panose="05050102010706020507" pitchFamily="18" charset="2"/>
              </a:rPr>
              <a:t> </a:t>
            </a:r>
            <a:r>
              <a:rPr lang="en-US" altLang="zh-CN" dirty="0">
                <a:latin typeface="Times New Roman" panose="02020603050405020304" pitchFamily="18" charset="0"/>
              </a:rPr>
              <a:t>, </a:t>
            </a:r>
            <a:r>
              <a:rPr lang="zh-CN" altLang="en-US" dirty="0">
                <a:latin typeface="Times New Roman" panose="02020603050405020304" pitchFamily="18" charset="0"/>
              </a:rPr>
              <a:t>且</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不与</a:t>
            </a:r>
            <a:r>
              <a:rPr lang="zh-CN" altLang="en-US" i="1" dirty="0">
                <a:latin typeface="Times New Roman" panose="02020603050405020304" pitchFamily="18" charset="0"/>
              </a:rPr>
              <a:t> </a:t>
            </a:r>
            <a:r>
              <a:rPr lang="zh-CN" altLang="en-US" i="1" dirty="0">
                <a:latin typeface="Times New Roman" panose="02020603050405020304" pitchFamily="18" charset="0"/>
                <a:sym typeface="Symbol" panose="05050102010706020507" pitchFamily="18" charset="2"/>
              </a:rPr>
              <a:t> </a:t>
            </a:r>
            <a:r>
              <a:rPr lang="zh-CN" altLang="en-US" dirty="0">
                <a:latin typeface="Times New Roman" panose="02020603050405020304" pitchFamily="18" charset="0"/>
              </a:rPr>
              <a:t>外顶点相邻</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又 </a:t>
            </a:r>
            <a:r>
              <a:rPr lang="en-US" altLang="zh-CN" i="1" dirty="0">
                <a:latin typeface="Times New Roman" panose="02020603050405020304" pitchFamily="18" charset="0"/>
              </a:rPr>
              <a:t>d</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en-US" altLang="zh-CN"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 </a:t>
            </a:r>
            <a:r>
              <a:rPr lang="zh-CN" altLang="en-US" dirty="0">
                <a:latin typeface="Times New Roman" panose="02020603050405020304" pitchFamily="18" charset="0"/>
              </a:rPr>
              <a:t>因而在 </a:t>
            </a:r>
            <a:r>
              <a:rPr lang="zh-CN" altLang="en-US" i="1"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上除 </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外</a:t>
            </a:r>
            <a:r>
              <a:rPr lang="en-US" altLang="zh-CN" dirty="0">
                <a:latin typeface="Times New Roman" panose="02020603050405020304" pitchFamily="18" charset="0"/>
              </a:rPr>
              <a:t>, </a:t>
            </a:r>
            <a:r>
              <a:rPr lang="zh-CN" altLang="en-US" dirty="0">
                <a:latin typeface="Times New Roman" panose="02020603050405020304" pitchFamily="18" charset="0"/>
              </a:rPr>
              <a:t>至少还存在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a:t>
            </a:r>
            <a:r>
              <a:rPr lang="zh-CN" altLang="en-US" dirty="0">
                <a:latin typeface="Times New Roman" panose="02020603050405020304" pitchFamily="18" charset="0"/>
              </a:rPr>
              <a:t>个顶点与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相邻</a:t>
            </a:r>
            <a:r>
              <a:rPr lang="en-US" altLang="zh-CN" dirty="0">
                <a:latin typeface="Times New Roman" panose="02020603050405020304" pitchFamily="18" charset="0"/>
              </a:rPr>
              <a:t>. </a:t>
            </a:r>
            <a:r>
              <a:rPr lang="zh-CN" altLang="en-US" dirty="0">
                <a:latin typeface="Times New Roman" panose="02020603050405020304" pitchFamily="18" charset="0"/>
              </a:rPr>
              <a:t>设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x</a:t>
            </a:r>
            <a:r>
              <a:rPr lang="en-US" altLang="zh-CN" i="1" baseline="-25000" dirty="0">
                <a:latin typeface="Times New Roman" panose="02020603050405020304" pitchFamily="18" charset="0"/>
              </a:rPr>
              <a:t> </a:t>
            </a:r>
            <a:r>
              <a:rPr lang="zh-CN" altLang="en-US" dirty="0">
                <a:latin typeface="Times New Roman" panose="02020603050405020304" pitchFamily="18" charset="0"/>
              </a:rPr>
              <a:t>是离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最远的顶点</a:t>
            </a:r>
            <a:r>
              <a:rPr lang="en-US" altLang="zh-CN" dirty="0">
                <a:latin typeface="Times New Roman" panose="02020603050405020304" pitchFamily="18" charset="0"/>
              </a:rPr>
              <a:t>, </a:t>
            </a:r>
            <a:r>
              <a:rPr lang="zh-CN" altLang="en-US" dirty="0">
                <a:latin typeface="Times New Roman" panose="02020603050405020304" pitchFamily="18" charset="0"/>
              </a:rPr>
              <a:t>于是 </a:t>
            </a:r>
            <a:r>
              <a:rPr lang="en-US" altLang="zh-CN" i="1" dirty="0">
                <a:latin typeface="Times New Roman" panose="02020603050405020304" pitchFamily="18" charset="0"/>
              </a:rPr>
              <a:t>v</a:t>
            </a:r>
            <a:r>
              <a:rPr lang="en-US" altLang="zh-CN" baseline="-25000" dirty="0">
                <a:latin typeface="Times New Roman" panose="02020603050405020304" pitchFamily="18" charset="0"/>
              </a:rPr>
              <a:t>0</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x</a:t>
            </a:r>
            <a:r>
              <a:rPr lang="en-US" altLang="zh-CN" i="1" dirty="0">
                <a:latin typeface="Times New Roman" panose="02020603050405020304" pitchFamily="18" charset="0"/>
              </a:rPr>
              <a:t>v</a:t>
            </a:r>
            <a:r>
              <a:rPr lang="en-US" altLang="zh-CN" baseline="-25000" dirty="0">
                <a:latin typeface="Times New Roman" panose="02020603050405020304" pitchFamily="18" charset="0"/>
              </a:rPr>
              <a:t>0 </a:t>
            </a:r>
            <a:r>
              <a:rPr lang="zh-CN" altLang="en-US" dirty="0">
                <a:latin typeface="Times New Roman" panose="02020603050405020304" pitchFamily="18" charset="0"/>
              </a:rPr>
              <a:t>为 </a:t>
            </a:r>
            <a:r>
              <a:rPr lang="en-US" altLang="zh-CN" i="1" dirty="0">
                <a:latin typeface="Times New Roman" panose="02020603050405020304" pitchFamily="18" charset="0"/>
              </a:rPr>
              <a:t>G </a:t>
            </a:r>
            <a:r>
              <a:rPr lang="zh-CN" altLang="en-US" dirty="0">
                <a:latin typeface="Times New Roman" panose="02020603050405020304" pitchFamily="18" charset="0"/>
              </a:rPr>
              <a:t>中长度 </a:t>
            </a:r>
            <a:r>
              <a:rPr lang="zh-CN" altLang="en-US" dirty="0">
                <a:latin typeface="Times New Roman" panose="02020603050405020304" pitchFamily="18" charset="0"/>
                <a:sym typeface="Symbol" panose="05050102010706020507" pitchFamily="18" charset="2"/>
              </a:rPr>
              <a:t></a:t>
            </a:r>
            <a:r>
              <a:rPr lang="zh-CN" altLang="en-US" dirty="0">
                <a:latin typeface="Times New Roman" panose="02020603050405020304" pitchFamily="18" charset="0"/>
              </a:rPr>
              <a:t> </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+1 </a:t>
            </a:r>
            <a:r>
              <a:rPr lang="zh-CN" altLang="en-US" dirty="0">
                <a:latin typeface="Times New Roman" panose="02020603050405020304" pitchFamily="18" charset="0"/>
              </a:rPr>
              <a:t>的圈</a:t>
            </a:r>
            <a:r>
              <a:rPr lang="en-US" altLang="zh-CN" dirty="0">
                <a:latin typeface="Times New Roman" panose="02020603050405020304" pitchFamily="18" charset="0"/>
              </a:rPr>
              <a:t>. </a:t>
            </a:r>
          </a:p>
        </p:txBody>
      </p:sp>
      <p:sp>
        <p:nvSpPr>
          <p:cNvPr id="108" name="文本框 107">
            <a:extLst>
              <a:ext uri="{FF2B5EF4-FFF2-40B4-BE49-F238E27FC236}">
                <a16:creationId xmlns:a16="http://schemas.microsoft.com/office/drawing/2014/main" id="{51D5F914-DF96-4D13-9083-7D4AB6F5E414}"/>
              </a:ext>
            </a:extLst>
          </p:cNvPr>
          <p:cNvSpPr txBox="1"/>
          <p:nvPr/>
        </p:nvSpPr>
        <p:spPr>
          <a:xfrm>
            <a:off x="1265362" y="3227457"/>
            <a:ext cx="6354638"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若</a:t>
            </a:r>
            <a:r>
              <a:rPr lang="en-US" altLang="zh-CN" sz="2000" i="1" dirty="0">
                <a:solidFill>
                  <a:srgbClr val="FF9900"/>
                </a:solidFill>
                <a:latin typeface="Times New Roman" panose="02020603050405020304" pitchFamily="18" charset="0"/>
              </a:rPr>
              <a:t>v</a:t>
            </a:r>
            <a:r>
              <a:rPr lang="en-US" altLang="zh-CN" sz="2000" baseline="-25000" dirty="0">
                <a:solidFill>
                  <a:srgbClr val="FF9900"/>
                </a:solidFill>
                <a:latin typeface="Times New Roman" panose="02020603050405020304" pitchFamily="18" charset="0"/>
              </a:rPr>
              <a:t>0</a:t>
            </a:r>
            <a:r>
              <a:rPr lang="zh-CN" altLang="en-US" sz="2000" dirty="0">
                <a:solidFill>
                  <a:srgbClr val="FF9900"/>
                </a:solidFill>
                <a:latin typeface="Times New Roman" panose="02020603050405020304" pitchFamily="18" charset="0"/>
              </a:rPr>
              <a:t>与路径上</a:t>
            </a:r>
            <a:r>
              <a:rPr lang="el-GR" altLang="zh-CN" sz="2000" dirty="0">
                <a:solidFill>
                  <a:srgbClr val="FF9900"/>
                </a:solidFill>
                <a:latin typeface="Times New Roman" panose="02020603050405020304" pitchFamily="18" charset="0"/>
              </a:rPr>
              <a:t>δ</a:t>
            </a:r>
            <a:r>
              <a:rPr lang="zh-CN" altLang="en-US" sz="2000" dirty="0">
                <a:solidFill>
                  <a:srgbClr val="FF9900"/>
                </a:solidFill>
                <a:latin typeface="Times New Roman" panose="02020603050405020304" pitchFamily="18" charset="0"/>
              </a:rPr>
              <a:t>个节点中的某个不相邻，则必然还与路径外的节点相邻（否则违反最小度），可继续扩大路径</a:t>
            </a:r>
            <a:endParaRPr lang="en-US" altLang="zh-CN" sz="2000" dirty="0">
              <a:solidFill>
                <a:srgbClr val="FF9900"/>
              </a:solidFill>
              <a:latin typeface="Times New Roman" panose="02020603050405020304" pitchFamily="18" charset="0"/>
            </a:endParaRPr>
          </a:p>
        </p:txBody>
      </p:sp>
    </p:spTree>
    <p:extLst>
      <p:ext uri="{BB962C8B-B14F-4D97-AF65-F5344CB8AC3E}">
        <p14:creationId xmlns:p14="http://schemas.microsoft.com/office/powerpoint/2010/main" val="71396995"/>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65</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一个摆渡人要把一只狼、一只羊和一捆菜运过河去</a:t>
            </a:r>
            <a:r>
              <a:rPr lang="en-US" altLang="zh-CN" dirty="0">
                <a:latin typeface="Times New Roman" panose="02020603050405020304" pitchFamily="18" charset="0"/>
              </a:rPr>
              <a:t>. </a:t>
            </a:r>
            <a:r>
              <a:rPr lang="zh-CN" altLang="en-US" dirty="0">
                <a:latin typeface="Times New Roman" panose="02020603050405020304" pitchFamily="18" charset="0"/>
              </a:rPr>
              <a:t>由于船很小</a:t>
            </a:r>
            <a:r>
              <a:rPr lang="en-US" altLang="zh-CN" dirty="0">
                <a:latin typeface="Times New Roman" panose="02020603050405020304" pitchFamily="18" charset="0"/>
              </a:rPr>
              <a:t>, </a:t>
            </a:r>
            <a:r>
              <a:rPr lang="zh-CN" altLang="en-US" dirty="0">
                <a:latin typeface="Times New Roman" panose="02020603050405020304" pitchFamily="18" charset="0"/>
              </a:rPr>
              <a:t>每次摆渡人至多只能带一样东西</a:t>
            </a:r>
            <a:r>
              <a:rPr lang="en-US" altLang="zh-CN" dirty="0">
                <a:latin typeface="Times New Roman" panose="02020603050405020304" pitchFamily="18" charset="0"/>
              </a:rPr>
              <a:t>. </a:t>
            </a:r>
            <a:r>
              <a:rPr lang="zh-CN" altLang="en-US" dirty="0">
                <a:latin typeface="Times New Roman" panose="02020603050405020304" pitchFamily="18" charset="0"/>
              </a:rPr>
              <a:t>但如果人不在旁时</a:t>
            </a:r>
            <a:r>
              <a:rPr lang="en-US" altLang="zh-CN" dirty="0">
                <a:latin typeface="Times New Roman" panose="02020603050405020304" pitchFamily="18" charset="0"/>
              </a:rPr>
              <a:t>, </a:t>
            </a:r>
            <a:r>
              <a:rPr lang="zh-CN" altLang="en-US" dirty="0">
                <a:latin typeface="Times New Roman" panose="02020603050405020304" pitchFamily="18" charset="0"/>
              </a:rPr>
              <a:t>狼就要吃羊</a:t>
            </a:r>
            <a:r>
              <a:rPr lang="en-US" altLang="zh-CN" dirty="0">
                <a:latin typeface="Times New Roman" panose="02020603050405020304" pitchFamily="18" charset="0"/>
              </a:rPr>
              <a:t>, </a:t>
            </a:r>
            <a:r>
              <a:rPr lang="zh-CN" altLang="en-US" dirty="0">
                <a:latin typeface="Times New Roman" panose="02020603050405020304" pitchFamily="18" charset="0"/>
              </a:rPr>
              <a:t>羊就要吃菜</a:t>
            </a:r>
            <a:r>
              <a:rPr lang="en-US" altLang="zh-CN" dirty="0">
                <a:latin typeface="Times New Roman" panose="02020603050405020304" pitchFamily="18" charset="0"/>
              </a:rPr>
              <a:t>. </a:t>
            </a:r>
            <a:r>
              <a:rPr lang="zh-CN" altLang="en-US" dirty="0">
                <a:latin typeface="Times New Roman" panose="02020603050405020304" pitchFamily="18" charset="0"/>
              </a:rPr>
              <a:t>问人怎样才能将它们运过河去？</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构造无向图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对象能否共存</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人的状态必须变化</a:t>
            </a:r>
            <a:r>
              <a:rPr lang="en-US" altLang="zh-CN" dirty="0">
                <a:latin typeface="Times New Roman" panose="02020603050405020304" pitchFamily="18" charset="0"/>
              </a:rPr>
              <a:t>, </a:t>
            </a:r>
            <a:r>
              <a:rPr lang="zh-CN" altLang="en-US" dirty="0">
                <a:latin typeface="Times New Roman" panose="02020603050405020304" pitchFamily="18" charset="0"/>
              </a:rPr>
              <a:t>运量限制</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8" name="文本框 7">
            <a:extLst>
              <a:ext uri="{FF2B5EF4-FFF2-40B4-BE49-F238E27FC236}">
                <a16:creationId xmlns:a16="http://schemas.microsoft.com/office/drawing/2014/main" id="{802C2E84-F274-4B98-B2DE-7A2399FDBDAC}"/>
              </a:ext>
            </a:extLst>
          </p:cNvPr>
          <p:cNvSpPr txBox="1"/>
          <p:nvPr/>
        </p:nvSpPr>
        <p:spPr>
          <a:xfrm>
            <a:off x="1043608" y="2825677"/>
            <a:ext cx="165045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为什么无向？</a:t>
            </a:r>
            <a:endParaRPr lang="en-US" altLang="zh-CN" sz="2000" dirty="0">
              <a:solidFill>
                <a:srgbClr val="FF9900"/>
              </a:solidFill>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1972227" y="603065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a:t>
            </a:r>
          </a:p>
        </p:txBody>
      </p:sp>
      <p:sp>
        <p:nvSpPr>
          <p:cNvPr id="12" name="椭圆 11">
            <a:extLst>
              <a:ext uri="{FF2B5EF4-FFF2-40B4-BE49-F238E27FC236}">
                <a16:creationId xmlns:a16="http://schemas.microsoft.com/office/drawing/2014/main" id="{E3BE0FD4-1D04-473E-AA16-38CC93818DAC}"/>
              </a:ext>
            </a:extLst>
          </p:cNvPr>
          <p:cNvSpPr/>
          <p:nvPr/>
        </p:nvSpPr>
        <p:spPr>
          <a:xfrm>
            <a:off x="1126361" y="60277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人狼羊菜</a:t>
            </a:r>
          </a:p>
        </p:txBody>
      </p:sp>
      <p:sp>
        <p:nvSpPr>
          <p:cNvPr id="13" name="椭圆 12">
            <a:extLst>
              <a:ext uri="{FF2B5EF4-FFF2-40B4-BE49-F238E27FC236}">
                <a16:creationId xmlns:a16="http://schemas.microsoft.com/office/drawing/2014/main" id="{5145E453-A159-44CE-A504-D2EAB206D011}"/>
              </a:ext>
            </a:extLst>
          </p:cNvPr>
          <p:cNvSpPr/>
          <p:nvPr/>
        </p:nvSpPr>
        <p:spPr>
          <a:xfrm>
            <a:off x="3731260" y="602186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a:t>
            </a:r>
          </a:p>
        </p:txBody>
      </p:sp>
      <p:sp>
        <p:nvSpPr>
          <p:cNvPr id="15" name="椭圆 14">
            <a:extLst>
              <a:ext uri="{FF2B5EF4-FFF2-40B4-BE49-F238E27FC236}">
                <a16:creationId xmlns:a16="http://schemas.microsoft.com/office/drawing/2014/main" id="{5F9B4363-B323-438F-B5E3-98AD8A667A71}"/>
              </a:ext>
            </a:extLst>
          </p:cNvPr>
          <p:cNvSpPr/>
          <p:nvPr/>
        </p:nvSpPr>
        <p:spPr>
          <a:xfrm>
            <a:off x="2852807" y="603065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人狼菜</a:t>
            </a:r>
          </a:p>
        </p:txBody>
      </p:sp>
      <p:sp>
        <p:nvSpPr>
          <p:cNvPr id="16" name="椭圆 15">
            <a:extLst>
              <a:ext uri="{FF2B5EF4-FFF2-40B4-BE49-F238E27FC236}">
                <a16:creationId xmlns:a16="http://schemas.microsoft.com/office/drawing/2014/main" id="{12B83E66-E9F6-4373-97E4-79F36890F75C}"/>
              </a:ext>
            </a:extLst>
          </p:cNvPr>
          <p:cNvSpPr/>
          <p:nvPr/>
        </p:nvSpPr>
        <p:spPr>
          <a:xfrm>
            <a:off x="4573050" y="601460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人羊菜</a:t>
            </a:r>
          </a:p>
        </p:txBody>
      </p:sp>
      <p:sp>
        <p:nvSpPr>
          <p:cNvPr id="18" name="文本框 17">
            <a:extLst>
              <a:ext uri="{FF2B5EF4-FFF2-40B4-BE49-F238E27FC236}">
                <a16:creationId xmlns:a16="http://schemas.microsoft.com/office/drawing/2014/main" id="{71C3FA7F-2595-4875-9A5C-239A3EA31757}"/>
              </a:ext>
            </a:extLst>
          </p:cNvPr>
          <p:cNvSpPr txBox="1"/>
          <p:nvPr/>
        </p:nvSpPr>
        <p:spPr>
          <a:xfrm>
            <a:off x="3707904" y="2802173"/>
            <a:ext cx="423791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&lt;</a:t>
            </a:r>
            <a:r>
              <a:rPr lang="zh-CN" altLang="en-US" sz="2000" dirty="0">
                <a:solidFill>
                  <a:srgbClr val="FF9900"/>
                </a:solidFill>
                <a:latin typeface="Times New Roman" panose="02020603050405020304" pitchFamily="18" charset="0"/>
              </a:rPr>
              <a:t>有人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有狼</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有羊</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有菜</a:t>
            </a:r>
            <a:r>
              <a:rPr lang="en-US" altLang="zh-CN" sz="2000" dirty="0">
                <a:solidFill>
                  <a:srgbClr val="FF9900"/>
                </a:solidFill>
                <a:latin typeface="Times New Roman" panose="02020603050405020304" pitchFamily="18" charset="0"/>
              </a:rPr>
              <a:t>?&gt;</a:t>
            </a:r>
          </a:p>
        </p:txBody>
      </p:sp>
      <p:sp>
        <p:nvSpPr>
          <p:cNvPr id="20" name="椭圆 19">
            <a:extLst>
              <a:ext uri="{FF2B5EF4-FFF2-40B4-BE49-F238E27FC236}">
                <a16:creationId xmlns:a16="http://schemas.microsoft.com/office/drawing/2014/main" id="{975C49A7-56C9-4955-AC39-E04340844B79}"/>
              </a:ext>
            </a:extLst>
          </p:cNvPr>
          <p:cNvSpPr/>
          <p:nvPr/>
        </p:nvSpPr>
        <p:spPr>
          <a:xfrm>
            <a:off x="6261402" y="603790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人菜</a:t>
            </a:r>
          </a:p>
        </p:txBody>
      </p:sp>
      <p:sp>
        <p:nvSpPr>
          <p:cNvPr id="23" name="椭圆 22">
            <a:extLst>
              <a:ext uri="{FF2B5EF4-FFF2-40B4-BE49-F238E27FC236}">
                <a16:creationId xmlns:a16="http://schemas.microsoft.com/office/drawing/2014/main" id="{EA45E93C-3E74-4689-A72D-405CC285A484}"/>
              </a:ext>
            </a:extLst>
          </p:cNvPr>
          <p:cNvSpPr/>
          <p:nvPr/>
        </p:nvSpPr>
        <p:spPr>
          <a:xfrm>
            <a:off x="5415536" y="60350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a:t>
            </a:r>
          </a:p>
        </p:txBody>
      </p:sp>
      <p:sp>
        <p:nvSpPr>
          <p:cNvPr id="26" name="椭圆 25">
            <a:extLst>
              <a:ext uri="{FF2B5EF4-FFF2-40B4-BE49-F238E27FC236}">
                <a16:creationId xmlns:a16="http://schemas.microsoft.com/office/drawing/2014/main" id="{CDB4B571-F123-4E7A-90FB-B594948189AD}"/>
              </a:ext>
            </a:extLst>
          </p:cNvPr>
          <p:cNvSpPr/>
          <p:nvPr/>
        </p:nvSpPr>
        <p:spPr>
          <a:xfrm>
            <a:off x="7141982" y="603790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a:t>
            </a:r>
          </a:p>
        </p:txBody>
      </p:sp>
      <p:sp>
        <p:nvSpPr>
          <p:cNvPr id="30" name="椭圆 29">
            <a:extLst>
              <a:ext uri="{FF2B5EF4-FFF2-40B4-BE49-F238E27FC236}">
                <a16:creationId xmlns:a16="http://schemas.microsoft.com/office/drawing/2014/main" id="{C69544A1-8268-4291-BBC5-7C9C2DACD7DE}"/>
              </a:ext>
            </a:extLst>
          </p:cNvPr>
          <p:cNvSpPr/>
          <p:nvPr/>
        </p:nvSpPr>
        <p:spPr>
          <a:xfrm>
            <a:off x="1126361" y="428980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zh-CN" sz="1200" dirty="0">
              <a:solidFill>
                <a:schemeClr val="tx1"/>
              </a:solidFill>
            </a:endParaRPr>
          </a:p>
        </p:txBody>
      </p:sp>
      <p:sp>
        <p:nvSpPr>
          <p:cNvPr id="33" name="椭圆 32">
            <a:extLst>
              <a:ext uri="{FF2B5EF4-FFF2-40B4-BE49-F238E27FC236}">
                <a16:creationId xmlns:a16="http://schemas.microsoft.com/office/drawing/2014/main" id="{F79760DC-99BE-416A-A4FE-9306AB548C15}"/>
              </a:ext>
            </a:extLst>
          </p:cNvPr>
          <p:cNvSpPr/>
          <p:nvPr/>
        </p:nvSpPr>
        <p:spPr>
          <a:xfrm>
            <a:off x="1971255"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菜</a:t>
            </a:r>
          </a:p>
        </p:txBody>
      </p:sp>
      <p:sp>
        <p:nvSpPr>
          <p:cNvPr id="36" name="椭圆 35">
            <a:extLst>
              <a:ext uri="{FF2B5EF4-FFF2-40B4-BE49-F238E27FC236}">
                <a16:creationId xmlns:a16="http://schemas.microsoft.com/office/drawing/2014/main" id="{DFCB9F17-949B-4878-9100-5895468BFB8B}"/>
              </a:ext>
            </a:extLst>
          </p:cNvPr>
          <p:cNvSpPr/>
          <p:nvPr/>
        </p:nvSpPr>
        <p:spPr>
          <a:xfrm>
            <a:off x="2852807"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a:t>
            </a:r>
          </a:p>
        </p:txBody>
      </p:sp>
      <p:sp>
        <p:nvSpPr>
          <p:cNvPr id="39" name="椭圆 38">
            <a:extLst>
              <a:ext uri="{FF2B5EF4-FFF2-40B4-BE49-F238E27FC236}">
                <a16:creationId xmlns:a16="http://schemas.microsoft.com/office/drawing/2014/main" id="{B5C6AC42-852A-4C01-8843-85B2CA2FD3D4}"/>
              </a:ext>
            </a:extLst>
          </p:cNvPr>
          <p:cNvSpPr/>
          <p:nvPr/>
        </p:nvSpPr>
        <p:spPr>
          <a:xfrm>
            <a:off x="3731260"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羊菜</a:t>
            </a:r>
          </a:p>
        </p:txBody>
      </p:sp>
      <p:sp>
        <p:nvSpPr>
          <p:cNvPr id="41" name="椭圆 40">
            <a:extLst>
              <a:ext uri="{FF2B5EF4-FFF2-40B4-BE49-F238E27FC236}">
                <a16:creationId xmlns:a16="http://schemas.microsoft.com/office/drawing/2014/main" id="{9B6336AF-B4F9-4672-AE19-12EE45FE2CB7}"/>
              </a:ext>
            </a:extLst>
          </p:cNvPr>
          <p:cNvSpPr/>
          <p:nvPr/>
        </p:nvSpPr>
        <p:spPr>
          <a:xfrm>
            <a:off x="4573050" y="42855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a:t>
            </a:r>
          </a:p>
        </p:txBody>
      </p:sp>
      <p:sp>
        <p:nvSpPr>
          <p:cNvPr id="43" name="椭圆 42">
            <a:extLst>
              <a:ext uri="{FF2B5EF4-FFF2-40B4-BE49-F238E27FC236}">
                <a16:creationId xmlns:a16="http://schemas.microsoft.com/office/drawing/2014/main" id="{ADD300EB-1DB1-4331-90E7-F0BCD21983AC}"/>
              </a:ext>
            </a:extLst>
          </p:cNvPr>
          <p:cNvSpPr/>
          <p:nvPr/>
        </p:nvSpPr>
        <p:spPr>
          <a:xfrm>
            <a:off x="5414840" y="42815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狼菜</a:t>
            </a:r>
          </a:p>
        </p:txBody>
      </p:sp>
      <p:sp>
        <p:nvSpPr>
          <p:cNvPr id="46" name="椭圆 45">
            <a:extLst>
              <a:ext uri="{FF2B5EF4-FFF2-40B4-BE49-F238E27FC236}">
                <a16:creationId xmlns:a16="http://schemas.microsoft.com/office/drawing/2014/main" id="{3BADE5E6-6D56-4E80-B051-B3A5F576ED8B}"/>
              </a:ext>
            </a:extLst>
          </p:cNvPr>
          <p:cNvSpPr/>
          <p:nvPr/>
        </p:nvSpPr>
        <p:spPr>
          <a:xfrm>
            <a:off x="6256630"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狼羊</a:t>
            </a:r>
          </a:p>
        </p:txBody>
      </p:sp>
      <p:sp>
        <p:nvSpPr>
          <p:cNvPr id="49" name="椭圆 48">
            <a:extLst>
              <a:ext uri="{FF2B5EF4-FFF2-40B4-BE49-F238E27FC236}">
                <a16:creationId xmlns:a16="http://schemas.microsoft.com/office/drawing/2014/main" id="{4E212755-59BA-4AF3-9103-A0A5C0FDED4B}"/>
              </a:ext>
            </a:extLst>
          </p:cNvPr>
          <p:cNvSpPr/>
          <p:nvPr/>
        </p:nvSpPr>
        <p:spPr>
          <a:xfrm>
            <a:off x="7141982" y="42884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狼羊菜</a:t>
            </a:r>
          </a:p>
        </p:txBody>
      </p:sp>
      <p:cxnSp>
        <p:nvCxnSpPr>
          <p:cNvPr id="45" name="直接箭头连接符 44">
            <a:extLst>
              <a:ext uri="{FF2B5EF4-FFF2-40B4-BE49-F238E27FC236}">
                <a16:creationId xmlns:a16="http://schemas.microsoft.com/office/drawing/2014/main" id="{4DBD2D07-1AD5-4018-8814-26EB9FCCDEE3}"/>
              </a:ext>
            </a:extLst>
          </p:cNvPr>
          <p:cNvCxnSpPr>
            <a:cxnSpLocks/>
            <a:stCxn id="12" idx="0"/>
            <a:endCxn id="43" idx="4"/>
          </p:cNvCxnSpPr>
          <p:nvPr/>
        </p:nvCxnSpPr>
        <p:spPr>
          <a:xfrm flipV="1">
            <a:off x="1425546" y="4879911"/>
            <a:ext cx="4288479" cy="114788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50ABE89-7916-425A-BC2F-C74D35CCEC48}"/>
              </a:ext>
            </a:extLst>
          </p:cNvPr>
          <p:cNvCxnSpPr>
            <a:cxnSpLocks/>
            <a:stCxn id="43" idx="4"/>
            <a:endCxn id="15" idx="0"/>
          </p:cNvCxnSpPr>
          <p:nvPr/>
        </p:nvCxnSpPr>
        <p:spPr>
          <a:xfrm flipH="1">
            <a:off x="3151992" y="4879911"/>
            <a:ext cx="2562033" cy="115074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39B0EB8-E155-4364-B31F-A6860EE69DA3}"/>
              </a:ext>
            </a:extLst>
          </p:cNvPr>
          <p:cNvSpPr txBox="1"/>
          <p:nvPr/>
        </p:nvSpPr>
        <p:spPr>
          <a:xfrm>
            <a:off x="3707904" y="2420888"/>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注意其补集也要能共存（对岸的状态）</a:t>
            </a:r>
            <a:endParaRPr lang="en-US" altLang="zh-CN" sz="2000" dirty="0">
              <a:solidFill>
                <a:srgbClr val="FF9900"/>
              </a:solidFill>
              <a:latin typeface="Times New Roman" panose="02020603050405020304" pitchFamily="18" charset="0"/>
            </a:endParaRPr>
          </a:p>
        </p:txBody>
      </p:sp>
      <p:cxnSp>
        <p:nvCxnSpPr>
          <p:cNvPr id="56" name="直接箭头连接符 55">
            <a:extLst>
              <a:ext uri="{FF2B5EF4-FFF2-40B4-BE49-F238E27FC236}">
                <a16:creationId xmlns:a16="http://schemas.microsoft.com/office/drawing/2014/main" id="{F080653D-A431-41D3-9864-42B8EDB2FFB6}"/>
              </a:ext>
            </a:extLst>
          </p:cNvPr>
          <p:cNvCxnSpPr>
            <a:cxnSpLocks/>
            <a:stCxn id="15" idx="0"/>
            <a:endCxn id="33" idx="4"/>
          </p:cNvCxnSpPr>
          <p:nvPr/>
        </p:nvCxnSpPr>
        <p:spPr>
          <a:xfrm flipH="1" flipV="1">
            <a:off x="2270440" y="4883947"/>
            <a:ext cx="881552"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D483ECB-69A5-44FF-89BE-B071298EB4E2}"/>
              </a:ext>
            </a:extLst>
          </p:cNvPr>
          <p:cNvCxnSpPr>
            <a:cxnSpLocks/>
            <a:stCxn id="15" idx="0"/>
            <a:endCxn id="41" idx="4"/>
          </p:cNvCxnSpPr>
          <p:nvPr/>
        </p:nvCxnSpPr>
        <p:spPr>
          <a:xfrm flipV="1">
            <a:off x="3151992" y="4883947"/>
            <a:ext cx="1720243"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8E8DE96-0C0F-4E59-BC3B-17AE182AC39F}"/>
              </a:ext>
            </a:extLst>
          </p:cNvPr>
          <p:cNvCxnSpPr>
            <a:cxnSpLocks/>
            <a:stCxn id="41" idx="4"/>
            <a:endCxn id="9" idx="0"/>
          </p:cNvCxnSpPr>
          <p:nvPr/>
        </p:nvCxnSpPr>
        <p:spPr>
          <a:xfrm flipH="1">
            <a:off x="2271412" y="4883947"/>
            <a:ext cx="2600823"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7B05B482-F58A-4506-9D38-55DC97810BE6}"/>
              </a:ext>
            </a:extLst>
          </p:cNvPr>
          <p:cNvCxnSpPr>
            <a:cxnSpLocks/>
            <a:stCxn id="36" idx="4"/>
            <a:endCxn id="9" idx="0"/>
          </p:cNvCxnSpPr>
          <p:nvPr/>
        </p:nvCxnSpPr>
        <p:spPr>
          <a:xfrm flipH="1">
            <a:off x="2271412" y="4883947"/>
            <a:ext cx="880580" cy="11467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8B0FC51-764B-4AC5-9BA2-4006F07A4225}"/>
              </a:ext>
            </a:extLst>
          </p:cNvPr>
          <p:cNvCxnSpPr>
            <a:cxnSpLocks/>
            <a:stCxn id="36" idx="4"/>
            <a:endCxn id="23" idx="0"/>
          </p:cNvCxnSpPr>
          <p:nvPr/>
        </p:nvCxnSpPr>
        <p:spPr>
          <a:xfrm>
            <a:off x="3151992" y="4883947"/>
            <a:ext cx="2562729" cy="1151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3497094-B447-45C7-B18F-11B3AD4F947B}"/>
              </a:ext>
            </a:extLst>
          </p:cNvPr>
          <p:cNvCxnSpPr>
            <a:cxnSpLocks/>
            <a:stCxn id="30" idx="4"/>
            <a:endCxn id="23" idx="0"/>
          </p:cNvCxnSpPr>
          <p:nvPr/>
        </p:nvCxnSpPr>
        <p:spPr>
          <a:xfrm>
            <a:off x="1425546" y="4888171"/>
            <a:ext cx="4289175" cy="114688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C61E1C1-A59C-42D8-8C14-43CC58F894C2}"/>
              </a:ext>
            </a:extLst>
          </p:cNvPr>
          <p:cNvCxnSpPr>
            <a:cxnSpLocks/>
            <a:stCxn id="16" idx="0"/>
            <a:endCxn id="33" idx="4"/>
          </p:cNvCxnSpPr>
          <p:nvPr/>
        </p:nvCxnSpPr>
        <p:spPr>
          <a:xfrm flipH="1" flipV="1">
            <a:off x="2270440" y="4883947"/>
            <a:ext cx="2601795" cy="11306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D122E383-FDDF-45EF-A84C-096FE6F2468C}"/>
              </a:ext>
            </a:extLst>
          </p:cNvPr>
          <p:cNvCxnSpPr>
            <a:cxnSpLocks/>
            <a:stCxn id="36" idx="4"/>
            <a:endCxn id="16" idx="0"/>
          </p:cNvCxnSpPr>
          <p:nvPr/>
        </p:nvCxnSpPr>
        <p:spPr>
          <a:xfrm>
            <a:off x="3151992" y="4883947"/>
            <a:ext cx="1720243" cy="11306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44088" name="禁止符 344087">
            <a:extLst>
              <a:ext uri="{FF2B5EF4-FFF2-40B4-BE49-F238E27FC236}">
                <a16:creationId xmlns:a16="http://schemas.microsoft.com/office/drawing/2014/main" id="{7BCFC8EC-E5B6-49DC-9CC7-0ECC8C2DF10F}"/>
              </a:ext>
            </a:extLst>
          </p:cNvPr>
          <p:cNvSpPr/>
          <p:nvPr/>
        </p:nvSpPr>
        <p:spPr>
          <a:xfrm>
            <a:off x="7268161" y="407929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禁止符 100">
            <a:extLst>
              <a:ext uri="{FF2B5EF4-FFF2-40B4-BE49-F238E27FC236}">
                <a16:creationId xmlns:a16="http://schemas.microsoft.com/office/drawing/2014/main" id="{281E12E7-589E-40F8-AABA-49215FF27578}"/>
              </a:ext>
            </a:extLst>
          </p:cNvPr>
          <p:cNvSpPr/>
          <p:nvPr/>
        </p:nvSpPr>
        <p:spPr>
          <a:xfrm>
            <a:off x="3864338" y="4077072"/>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2" name="禁止符 101">
            <a:extLst>
              <a:ext uri="{FF2B5EF4-FFF2-40B4-BE49-F238E27FC236}">
                <a16:creationId xmlns:a16="http://schemas.microsoft.com/office/drawing/2014/main" id="{44C4E8B3-DD09-4E44-8F74-A64FADD7E61F}"/>
              </a:ext>
            </a:extLst>
          </p:cNvPr>
          <p:cNvSpPr/>
          <p:nvPr/>
        </p:nvSpPr>
        <p:spPr>
          <a:xfrm>
            <a:off x="6383903" y="407929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禁止符 102">
            <a:extLst>
              <a:ext uri="{FF2B5EF4-FFF2-40B4-BE49-F238E27FC236}">
                <a16:creationId xmlns:a16="http://schemas.microsoft.com/office/drawing/2014/main" id="{FC8823B9-D24B-4C9E-B451-1401796D0DB6}"/>
              </a:ext>
            </a:extLst>
          </p:cNvPr>
          <p:cNvSpPr/>
          <p:nvPr/>
        </p:nvSpPr>
        <p:spPr>
          <a:xfrm>
            <a:off x="3856743"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4" name="禁止符 103">
            <a:extLst>
              <a:ext uri="{FF2B5EF4-FFF2-40B4-BE49-F238E27FC236}">
                <a16:creationId xmlns:a16="http://schemas.microsoft.com/office/drawing/2014/main" id="{6E070939-CBE5-420B-8E9A-D05E511043B8}"/>
              </a:ext>
            </a:extLst>
          </p:cNvPr>
          <p:cNvSpPr/>
          <p:nvPr/>
        </p:nvSpPr>
        <p:spPr>
          <a:xfrm>
            <a:off x="6389141"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禁止符 104">
            <a:extLst>
              <a:ext uri="{FF2B5EF4-FFF2-40B4-BE49-F238E27FC236}">
                <a16:creationId xmlns:a16="http://schemas.microsoft.com/office/drawing/2014/main" id="{7771E4BB-CDDF-4CBA-878B-01DC84DE331C}"/>
              </a:ext>
            </a:extLst>
          </p:cNvPr>
          <p:cNvSpPr/>
          <p:nvPr/>
        </p:nvSpPr>
        <p:spPr>
          <a:xfrm>
            <a:off x="7268161" y="6463271"/>
            <a:ext cx="346012" cy="346012"/>
          </a:xfrm>
          <a:prstGeom prst="noSmoking">
            <a:avLst>
              <a:gd name="adj" fmla="val 10604"/>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35717095"/>
      </p:ext>
    </p:extLst>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66</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1*</a:t>
            </a:r>
            <a:r>
              <a:rPr lang="en-US" altLang="zh-CN" dirty="0">
                <a:latin typeface="Times New Roman" panose="02020603050405020304" pitchFamily="18" charset="0"/>
              </a:rPr>
              <a:t>  </a:t>
            </a:r>
            <a:r>
              <a:rPr lang="zh-CN" altLang="en-US" dirty="0">
                <a:latin typeface="Times New Roman" panose="02020603050405020304" pitchFamily="18" charset="0"/>
              </a:rPr>
              <a:t>一个摆渡人要把一只狼、一只羊和一捆菜运过河去</a:t>
            </a:r>
            <a:r>
              <a:rPr lang="en-US" altLang="zh-CN" dirty="0">
                <a:latin typeface="Times New Roman" panose="02020603050405020304" pitchFamily="18" charset="0"/>
              </a:rPr>
              <a:t>. </a:t>
            </a:r>
            <a:r>
              <a:rPr lang="zh-CN" altLang="en-US" dirty="0">
                <a:latin typeface="Times New Roman" panose="02020603050405020304" pitchFamily="18" charset="0"/>
              </a:rPr>
              <a:t>由于船很小</a:t>
            </a:r>
            <a:r>
              <a:rPr lang="en-US" altLang="zh-CN" dirty="0">
                <a:latin typeface="Times New Roman" panose="02020603050405020304" pitchFamily="18" charset="0"/>
              </a:rPr>
              <a:t>, </a:t>
            </a:r>
            <a:r>
              <a:rPr lang="zh-CN" altLang="en-US" dirty="0">
                <a:latin typeface="Times New Roman" panose="02020603050405020304" pitchFamily="18" charset="0"/>
              </a:rPr>
              <a:t>每次摆渡人至多只能带一样东西</a:t>
            </a:r>
            <a:r>
              <a:rPr lang="en-US" altLang="zh-CN" dirty="0">
                <a:latin typeface="Times New Roman" panose="02020603050405020304" pitchFamily="18" charset="0"/>
              </a:rPr>
              <a:t>. </a:t>
            </a:r>
            <a:r>
              <a:rPr lang="zh-CN" altLang="en-US" dirty="0">
                <a:latin typeface="Times New Roman" panose="02020603050405020304" pitchFamily="18" charset="0"/>
              </a:rPr>
              <a:t>但如果人不在旁时</a:t>
            </a:r>
            <a:r>
              <a:rPr lang="en-US" altLang="zh-CN" dirty="0">
                <a:latin typeface="Times New Roman" panose="02020603050405020304" pitchFamily="18" charset="0"/>
              </a:rPr>
              <a:t>, </a:t>
            </a:r>
            <a:r>
              <a:rPr lang="zh-CN" altLang="en-US" dirty="0">
                <a:latin typeface="Times New Roman" panose="02020603050405020304" pitchFamily="18" charset="0"/>
              </a:rPr>
              <a:t>狼就要吃羊</a:t>
            </a:r>
            <a:r>
              <a:rPr lang="en-US" altLang="zh-CN" dirty="0">
                <a:latin typeface="Times New Roman" panose="02020603050405020304" pitchFamily="18" charset="0"/>
              </a:rPr>
              <a:t>, </a:t>
            </a:r>
            <a:r>
              <a:rPr lang="zh-CN" altLang="en-US" dirty="0">
                <a:latin typeface="Times New Roman" panose="02020603050405020304" pitchFamily="18" charset="0"/>
              </a:rPr>
              <a:t>羊就要吃菜</a:t>
            </a:r>
            <a:r>
              <a:rPr lang="en-US" altLang="zh-CN" dirty="0">
                <a:latin typeface="Times New Roman" panose="02020603050405020304" pitchFamily="18" charset="0"/>
              </a:rPr>
              <a:t>. </a:t>
            </a:r>
            <a:r>
              <a:rPr lang="zh-CN" altLang="en-US" dirty="0">
                <a:latin typeface="Times New Roman" panose="02020603050405020304" pitchFamily="18" charset="0"/>
              </a:rPr>
              <a:t>问人怎样才能将它们运过河去？</a:t>
            </a:r>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构造无向图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对象能否共存</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人的状态必须变化</a:t>
            </a:r>
            <a:r>
              <a:rPr lang="en-US" altLang="zh-CN" dirty="0">
                <a:latin typeface="Times New Roman" panose="02020603050405020304" pitchFamily="18" charset="0"/>
              </a:rPr>
              <a:t>, </a:t>
            </a:r>
            <a:r>
              <a:rPr lang="zh-CN" altLang="en-US" dirty="0">
                <a:latin typeface="Times New Roman" panose="02020603050405020304" pitchFamily="18" charset="0"/>
              </a:rPr>
              <a:t>运量限制</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4681710" y="4221088"/>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a:t>
            </a:r>
          </a:p>
        </p:txBody>
      </p:sp>
      <p:sp>
        <p:nvSpPr>
          <p:cNvPr id="12" name="椭圆 11">
            <a:extLst>
              <a:ext uri="{FF2B5EF4-FFF2-40B4-BE49-F238E27FC236}">
                <a16:creationId xmlns:a16="http://schemas.microsoft.com/office/drawing/2014/main" id="{E3BE0FD4-1D04-473E-AA16-38CC93818DAC}"/>
              </a:ext>
            </a:extLst>
          </p:cNvPr>
          <p:cNvSpPr/>
          <p:nvPr/>
        </p:nvSpPr>
        <p:spPr>
          <a:xfrm>
            <a:off x="827584" y="5013682"/>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人狼羊菜</a:t>
            </a:r>
          </a:p>
        </p:txBody>
      </p:sp>
      <p:sp>
        <p:nvSpPr>
          <p:cNvPr id="15" name="椭圆 14">
            <a:extLst>
              <a:ext uri="{FF2B5EF4-FFF2-40B4-BE49-F238E27FC236}">
                <a16:creationId xmlns:a16="http://schemas.microsoft.com/office/drawing/2014/main" id="{5F9B4363-B323-438F-B5E3-98AD8A667A71}"/>
              </a:ext>
            </a:extLst>
          </p:cNvPr>
          <p:cNvSpPr/>
          <p:nvPr/>
        </p:nvSpPr>
        <p:spPr>
          <a:xfrm>
            <a:off x="2749494" y="5012750"/>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人狼菜</a:t>
            </a:r>
          </a:p>
        </p:txBody>
      </p:sp>
      <p:sp>
        <p:nvSpPr>
          <p:cNvPr id="16" name="椭圆 15">
            <a:extLst>
              <a:ext uri="{FF2B5EF4-FFF2-40B4-BE49-F238E27FC236}">
                <a16:creationId xmlns:a16="http://schemas.microsoft.com/office/drawing/2014/main" id="{12B83E66-E9F6-4373-97E4-79F36890F75C}"/>
              </a:ext>
            </a:extLst>
          </p:cNvPr>
          <p:cNvSpPr/>
          <p:nvPr/>
        </p:nvSpPr>
        <p:spPr>
          <a:xfrm>
            <a:off x="4681710" y="581172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人羊菜</a:t>
            </a:r>
          </a:p>
        </p:txBody>
      </p:sp>
      <p:sp>
        <p:nvSpPr>
          <p:cNvPr id="23" name="椭圆 22">
            <a:extLst>
              <a:ext uri="{FF2B5EF4-FFF2-40B4-BE49-F238E27FC236}">
                <a16:creationId xmlns:a16="http://schemas.microsoft.com/office/drawing/2014/main" id="{EA45E93C-3E74-4689-A72D-405CC285A484}"/>
              </a:ext>
            </a:extLst>
          </p:cNvPr>
          <p:cNvSpPr/>
          <p:nvPr/>
        </p:nvSpPr>
        <p:spPr>
          <a:xfrm>
            <a:off x="6549203"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人羊</a:t>
            </a:r>
          </a:p>
        </p:txBody>
      </p:sp>
      <p:sp>
        <p:nvSpPr>
          <p:cNvPr id="30" name="椭圆 29">
            <a:extLst>
              <a:ext uri="{FF2B5EF4-FFF2-40B4-BE49-F238E27FC236}">
                <a16:creationId xmlns:a16="http://schemas.microsoft.com/office/drawing/2014/main" id="{C69544A1-8268-4291-BBC5-7C9C2DACD7DE}"/>
              </a:ext>
            </a:extLst>
          </p:cNvPr>
          <p:cNvSpPr/>
          <p:nvPr/>
        </p:nvSpPr>
        <p:spPr>
          <a:xfrm>
            <a:off x="7601651"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zh-CN" sz="1200" dirty="0">
              <a:solidFill>
                <a:schemeClr val="tx1"/>
              </a:solidFill>
            </a:endParaRPr>
          </a:p>
        </p:txBody>
      </p:sp>
      <p:sp>
        <p:nvSpPr>
          <p:cNvPr id="33" name="椭圆 32">
            <a:extLst>
              <a:ext uri="{FF2B5EF4-FFF2-40B4-BE49-F238E27FC236}">
                <a16:creationId xmlns:a16="http://schemas.microsoft.com/office/drawing/2014/main" id="{F79760DC-99BE-416A-A4FE-9306AB548C15}"/>
              </a:ext>
            </a:extLst>
          </p:cNvPr>
          <p:cNvSpPr/>
          <p:nvPr/>
        </p:nvSpPr>
        <p:spPr>
          <a:xfrm>
            <a:off x="3619569" y="581172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菜</a:t>
            </a:r>
          </a:p>
        </p:txBody>
      </p:sp>
      <p:sp>
        <p:nvSpPr>
          <p:cNvPr id="36" name="椭圆 35">
            <a:extLst>
              <a:ext uri="{FF2B5EF4-FFF2-40B4-BE49-F238E27FC236}">
                <a16:creationId xmlns:a16="http://schemas.microsoft.com/office/drawing/2014/main" id="{DFCB9F17-949B-4878-9100-5895468BFB8B}"/>
              </a:ext>
            </a:extLst>
          </p:cNvPr>
          <p:cNvSpPr/>
          <p:nvPr/>
        </p:nvSpPr>
        <p:spPr>
          <a:xfrm>
            <a:off x="5529946" y="503711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羊</a:t>
            </a:r>
          </a:p>
        </p:txBody>
      </p:sp>
      <p:sp>
        <p:nvSpPr>
          <p:cNvPr id="41" name="椭圆 40">
            <a:extLst>
              <a:ext uri="{FF2B5EF4-FFF2-40B4-BE49-F238E27FC236}">
                <a16:creationId xmlns:a16="http://schemas.microsoft.com/office/drawing/2014/main" id="{9B6336AF-B4F9-4672-AE19-12EE45FE2CB7}"/>
              </a:ext>
            </a:extLst>
          </p:cNvPr>
          <p:cNvSpPr/>
          <p:nvPr/>
        </p:nvSpPr>
        <p:spPr>
          <a:xfrm>
            <a:off x="3619569" y="4222876"/>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a:t>
            </a:r>
          </a:p>
        </p:txBody>
      </p:sp>
      <p:sp>
        <p:nvSpPr>
          <p:cNvPr id="43" name="椭圆 42">
            <a:extLst>
              <a:ext uri="{FF2B5EF4-FFF2-40B4-BE49-F238E27FC236}">
                <a16:creationId xmlns:a16="http://schemas.microsoft.com/office/drawing/2014/main" id="{ADD300EB-1DB1-4331-90E7-F0BCD21983AC}"/>
              </a:ext>
            </a:extLst>
          </p:cNvPr>
          <p:cNvSpPr/>
          <p:nvPr/>
        </p:nvSpPr>
        <p:spPr>
          <a:xfrm>
            <a:off x="1783728" y="5012750"/>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200" dirty="0">
                <a:solidFill>
                  <a:schemeClr val="tx1"/>
                </a:solidFill>
              </a:rPr>
              <a:t>狼菜</a:t>
            </a:r>
          </a:p>
        </p:txBody>
      </p:sp>
      <p:cxnSp>
        <p:nvCxnSpPr>
          <p:cNvPr id="45" name="直接箭头连接符 44">
            <a:extLst>
              <a:ext uri="{FF2B5EF4-FFF2-40B4-BE49-F238E27FC236}">
                <a16:creationId xmlns:a16="http://schemas.microsoft.com/office/drawing/2014/main" id="{4DBD2D07-1AD5-4018-8814-26EB9FCCDEE3}"/>
              </a:ext>
            </a:extLst>
          </p:cNvPr>
          <p:cNvCxnSpPr>
            <a:cxnSpLocks/>
            <a:stCxn id="12" idx="6"/>
            <a:endCxn id="43" idx="2"/>
          </p:cNvCxnSpPr>
          <p:nvPr/>
        </p:nvCxnSpPr>
        <p:spPr>
          <a:xfrm flipV="1">
            <a:off x="1425954" y="5311935"/>
            <a:ext cx="357774" cy="93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750ABE89-7916-425A-BC2F-C74D35CCEC48}"/>
              </a:ext>
            </a:extLst>
          </p:cNvPr>
          <p:cNvCxnSpPr>
            <a:cxnSpLocks/>
            <a:stCxn id="43" idx="6"/>
            <a:endCxn id="15" idx="2"/>
          </p:cNvCxnSpPr>
          <p:nvPr/>
        </p:nvCxnSpPr>
        <p:spPr>
          <a:xfrm>
            <a:off x="2382098" y="5311935"/>
            <a:ext cx="36739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F080653D-A431-41D3-9864-42B8EDB2FFB6}"/>
              </a:ext>
            </a:extLst>
          </p:cNvPr>
          <p:cNvCxnSpPr>
            <a:cxnSpLocks/>
            <a:stCxn id="15" idx="5"/>
            <a:endCxn id="33" idx="1"/>
          </p:cNvCxnSpPr>
          <p:nvPr/>
        </p:nvCxnSpPr>
        <p:spPr>
          <a:xfrm>
            <a:off x="3260235" y="5523491"/>
            <a:ext cx="446963" cy="37586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CD483ECB-69A5-44FF-89BE-B071298EB4E2}"/>
              </a:ext>
            </a:extLst>
          </p:cNvPr>
          <p:cNvCxnSpPr>
            <a:cxnSpLocks/>
            <a:stCxn id="15" idx="7"/>
            <a:endCxn id="41" idx="3"/>
          </p:cNvCxnSpPr>
          <p:nvPr/>
        </p:nvCxnSpPr>
        <p:spPr>
          <a:xfrm flipV="1">
            <a:off x="3260235" y="4733617"/>
            <a:ext cx="446963" cy="36676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48E8DE96-0C0F-4E59-BC3B-17AE182AC39F}"/>
              </a:ext>
            </a:extLst>
          </p:cNvPr>
          <p:cNvCxnSpPr>
            <a:cxnSpLocks/>
            <a:stCxn id="41" idx="6"/>
            <a:endCxn id="9" idx="2"/>
          </p:cNvCxnSpPr>
          <p:nvPr/>
        </p:nvCxnSpPr>
        <p:spPr>
          <a:xfrm flipV="1">
            <a:off x="4217939" y="4520273"/>
            <a:ext cx="463771" cy="178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7B05B482-F58A-4506-9D38-55DC97810BE6}"/>
              </a:ext>
            </a:extLst>
          </p:cNvPr>
          <p:cNvCxnSpPr>
            <a:cxnSpLocks/>
            <a:stCxn id="36" idx="1"/>
            <a:endCxn id="9" idx="5"/>
          </p:cNvCxnSpPr>
          <p:nvPr/>
        </p:nvCxnSpPr>
        <p:spPr>
          <a:xfrm flipH="1" flipV="1">
            <a:off x="5192451" y="4731829"/>
            <a:ext cx="425124" cy="39291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C8B0FC51-764B-4AC5-9BA2-4006F07A4225}"/>
              </a:ext>
            </a:extLst>
          </p:cNvPr>
          <p:cNvCxnSpPr>
            <a:cxnSpLocks/>
            <a:stCxn id="36" idx="6"/>
            <a:endCxn id="23" idx="2"/>
          </p:cNvCxnSpPr>
          <p:nvPr/>
        </p:nvCxnSpPr>
        <p:spPr>
          <a:xfrm>
            <a:off x="6128316" y="5336301"/>
            <a:ext cx="42088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73497094-B447-45C7-B18F-11B3AD4F947B}"/>
              </a:ext>
            </a:extLst>
          </p:cNvPr>
          <p:cNvCxnSpPr>
            <a:cxnSpLocks/>
            <a:stCxn id="30" idx="2"/>
            <a:endCxn id="23" idx="6"/>
          </p:cNvCxnSpPr>
          <p:nvPr/>
        </p:nvCxnSpPr>
        <p:spPr>
          <a:xfrm flipH="1">
            <a:off x="7147573" y="5336301"/>
            <a:ext cx="45407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7C61E1C1-A59C-42D8-8C14-43CC58F894C2}"/>
              </a:ext>
            </a:extLst>
          </p:cNvPr>
          <p:cNvCxnSpPr>
            <a:cxnSpLocks/>
            <a:stCxn id="16" idx="2"/>
            <a:endCxn id="33" idx="6"/>
          </p:cNvCxnSpPr>
          <p:nvPr/>
        </p:nvCxnSpPr>
        <p:spPr>
          <a:xfrm flipH="1">
            <a:off x="4217939" y="6110914"/>
            <a:ext cx="463771"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D122E383-FDDF-45EF-A84C-096FE6F2468C}"/>
              </a:ext>
            </a:extLst>
          </p:cNvPr>
          <p:cNvCxnSpPr>
            <a:cxnSpLocks/>
            <a:stCxn id="36" idx="3"/>
            <a:endCxn id="16" idx="7"/>
          </p:cNvCxnSpPr>
          <p:nvPr/>
        </p:nvCxnSpPr>
        <p:spPr>
          <a:xfrm flipH="1">
            <a:off x="5192451" y="5547857"/>
            <a:ext cx="425124" cy="3515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C9564EFE-65DE-4F25-9E05-041D50176354}"/>
              </a:ext>
            </a:extLst>
          </p:cNvPr>
          <p:cNvSpPr txBox="1"/>
          <p:nvPr/>
        </p:nvSpPr>
        <p:spPr>
          <a:xfrm>
            <a:off x="1043608" y="2825677"/>
            <a:ext cx="165045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为什么无向？</a:t>
            </a:r>
            <a:endParaRPr lang="en-US" altLang="zh-CN" sz="2000" dirty="0">
              <a:solidFill>
                <a:srgbClr val="FF9900"/>
              </a:solidFill>
              <a:latin typeface="Times New Roman" panose="02020603050405020304" pitchFamily="18" charset="0"/>
            </a:endParaRPr>
          </a:p>
        </p:txBody>
      </p:sp>
      <p:sp>
        <p:nvSpPr>
          <p:cNvPr id="131" name="文本框 130">
            <a:extLst>
              <a:ext uri="{FF2B5EF4-FFF2-40B4-BE49-F238E27FC236}">
                <a16:creationId xmlns:a16="http://schemas.microsoft.com/office/drawing/2014/main" id="{004ABE6E-DAE7-4668-9899-26A98A1ABB63}"/>
              </a:ext>
            </a:extLst>
          </p:cNvPr>
          <p:cNvSpPr txBox="1"/>
          <p:nvPr/>
        </p:nvSpPr>
        <p:spPr>
          <a:xfrm>
            <a:off x="3707904" y="2802173"/>
            <a:ext cx="4237912" cy="400110"/>
          </a:xfrm>
          <a:prstGeom prst="rect">
            <a:avLst/>
          </a:prstGeom>
          <a:noFill/>
        </p:spPr>
        <p:txBody>
          <a:bodyPr wrap="square" rtlCol="0" anchor="b">
            <a:spAutoFit/>
          </a:bodyPr>
          <a:lstStyle/>
          <a:p>
            <a:r>
              <a:rPr lang="en-US" altLang="zh-CN" sz="2000" dirty="0">
                <a:solidFill>
                  <a:srgbClr val="FF9900"/>
                </a:solidFill>
                <a:latin typeface="Times New Roman" panose="02020603050405020304" pitchFamily="18" charset="0"/>
              </a:rPr>
              <a:t>&lt;</a:t>
            </a:r>
            <a:r>
              <a:rPr lang="zh-CN" altLang="en-US" sz="2000" dirty="0">
                <a:solidFill>
                  <a:srgbClr val="FF9900"/>
                </a:solidFill>
                <a:latin typeface="Times New Roman" panose="02020603050405020304" pitchFamily="18" charset="0"/>
              </a:rPr>
              <a:t>有人</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有狼</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有羊</a:t>
            </a:r>
            <a:r>
              <a:rPr lang="en-US" altLang="zh-CN" sz="2000" dirty="0">
                <a:solidFill>
                  <a:srgbClr val="FF9900"/>
                </a:solidFill>
                <a:latin typeface="Times New Roman" panose="02020603050405020304" pitchFamily="18" charset="0"/>
              </a:rPr>
              <a:t>?,</a:t>
            </a:r>
            <a:r>
              <a:rPr lang="zh-CN" altLang="en-US" sz="2000" dirty="0">
                <a:solidFill>
                  <a:srgbClr val="FF9900"/>
                </a:solidFill>
                <a:latin typeface="Times New Roman" panose="02020603050405020304" pitchFamily="18" charset="0"/>
              </a:rPr>
              <a:t>有菜</a:t>
            </a:r>
            <a:r>
              <a:rPr lang="en-US" altLang="zh-CN" sz="2000" dirty="0">
                <a:solidFill>
                  <a:srgbClr val="FF9900"/>
                </a:solidFill>
                <a:latin typeface="Times New Roman" panose="02020603050405020304" pitchFamily="18" charset="0"/>
              </a:rPr>
              <a:t>?&gt;</a:t>
            </a:r>
          </a:p>
        </p:txBody>
      </p:sp>
      <p:sp>
        <p:nvSpPr>
          <p:cNvPr id="132" name="文本框 131">
            <a:extLst>
              <a:ext uri="{FF2B5EF4-FFF2-40B4-BE49-F238E27FC236}">
                <a16:creationId xmlns:a16="http://schemas.microsoft.com/office/drawing/2014/main" id="{5B0DAF1A-0F6B-4673-9D2A-AC12AC41A1FB}"/>
              </a:ext>
            </a:extLst>
          </p:cNvPr>
          <p:cNvSpPr txBox="1"/>
          <p:nvPr/>
        </p:nvSpPr>
        <p:spPr>
          <a:xfrm>
            <a:off x="3707904" y="2420888"/>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注意其补集也要能共存（对岸的状态）</a:t>
            </a:r>
            <a:endParaRPr lang="en-US" altLang="zh-CN" sz="2000" dirty="0">
              <a:solidFill>
                <a:srgbClr val="FF9900"/>
              </a:solidFill>
              <a:latin typeface="Times New Roman" panose="02020603050405020304" pitchFamily="18" charset="0"/>
            </a:endParaRPr>
          </a:p>
        </p:txBody>
      </p:sp>
      <p:sp>
        <p:nvSpPr>
          <p:cNvPr id="133" name="文本框 132">
            <a:extLst>
              <a:ext uri="{FF2B5EF4-FFF2-40B4-BE49-F238E27FC236}">
                <a16:creationId xmlns:a16="http://schemas.microsoft.com/office/drawing/2014/main" id="{3E3CCDA6-1022-4DBA-A5BE-4316E40E2648}"/>
              </a:ext>
            </a:extLst>
          </p:cNvPr>
          <p:cNvSpPr txBox="1"/>
          <p:nvPr/>
        </p:nvSpPr>
        <p:spPr>
          <a:xfrm>
            <a:off x="0" y="6457890"/>
            <a:ext cx="8820150"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隐式图上的路径搜索（惰性构造）</a:t>
            </a:r>
          </a:p>
        </p:txBody>
      </p:sp>
    </p:spTree>
    <p:extLst>
      <p:ext uri="{BB962C8B-B14F-4D97-AF65-F5344CB8AC3E}">
        <p14:creationId xmlns:p14="http://schemas.microsoft.com/office/powerpoint/2010/main" val="2455854849"/>
      </p:ext>
    </p:extLst>
  </p:cSld>
  <p:clrMapOvr>
    <a:masterClrMapping/>
  </p:clrMapOvr>
  <p:transition spd="slow">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67</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有</a:t>
            </a:r>
            <a:r>
              <a:rPr lang="en-US" altLang="zh-CN" dirty="0">
                <a:latin typeface="Times New Roman" panose="02020603050405020304" pitchFamily="18" charset="0"/>
              </a:rPr>
              <a:t>3</a:t>
            </a:r>
            <a:r>
              <a:rPr lang="zh-CN" altLang="en-US" dirty="0">
                <a:latin typeface="Times New Roman" panose="02020603050405020304" pitchFamily="18" charset="0"/>
              </a:rPr>
              <a:t>个没有刻度的桶</a:t>
            </a:r>
            <a:r>
              <a:rPr lang="en-US" altLang="zh-CN" dirty="0">
                <a:latin typeface="Times New Roman" panose="02020603050405020304" pitchFamily="18" charset="0"/>
              </a:rPr>
              <a:t>a</a:t>
            </a:r>
            <a:r>
              <a:rPr lang="zh-CN" altLang="en-US" dirty="0">
                <a:latin typeface="Times New Roman" panose="02020603050405020304" pitchFamily="18" charset="0"/>
              </a:rPr>
              <a:t>、</a:t>
            </a:r>
            <a:r>
              <a:rPr lang="en-US" altLang="zh-CN" dirty="0">
                <a:latin typeface="Times New Roman" panose="02020603050405020304" pitchFamily="18" charset="0"/>
              </a:rPr>
              <a:t>b</a:t>
            </a:r>
            <a:r>
              <a:rPr lang="zh-CN" altLang="en-US" dirty="0">
                <a:latin typeface="Times New Roman" panose="02020603050405020304" pitchFamily="18" charset="0"/>
              </a:rPr>
              <a:t>和</a:t>
            </a:r>
            <a:r>
              <a:rPr lang="en-US" altLang="zh-CN" dirty="0">
                <a:latin typeface="Times New Roman" panose="02020603050405020304" pitchFamily="18" charset="0"/>
              </a:rPr>
              <a:t>c, </a:t>
            </a:r>
            <a:r>
              <a:rPr lang="zh-CN" altLang="en-US" dirty="0">
                <a:latin typeface="Times New Roman" panose="02020603050405020304" pitchFamily="18" charset="0"/>
              </a:rPr>
              <a:t>其容积分别为</a:t>
            </a:r>
            <a:r>
              <a:rPr lang="en-US" altLang="zh-CN" dirty="0">
                <a:latin typeface="Times New Roman" panose="02020603050405020304" pitchFamily="18" charset="0"/>
              </a:rPr>
              <a:t>8</a:t>
            </a:r>
            <a:r>
              <a:rPr lang="zh-CN" altLang="en-US" dirty="0">
                <a:latin typeface="Times New Roman" panose="02020603050405020304" pitchFamily="18" charset="0"/>
              </a:rPr>
              <a:t>升、</a:t>
            </a:r>
            <a:r>
              <a:rPr lang="en-US" altLang="zh-CN" dirty="0">
                <a:latin typeface="Times New Roman" panose="02020603050405020304" pitchFamily="18" charset="0"/>
              </a:rPr>
              <a:t>5</a:t>
            </a:r>
            <a:r>
              <a:rPr lang="zh-CN" altLang="en-US" dirty="0">
                <a:latin typeface="Times New Roman" panose="02020603050405020304" pitchFamily="18" charset="0"/>
              </a:rPr>
              <a:t>升和</a:t>
            </a:r>
            <a:r>
              <a:rPr lang="en-US" altLang="zh-CN" dirty="0">
                <a:latin typeface="Times New Roman" panose="02020603050405020304" pitchFamily="18" charset="0"/>
              </a:rPr>
              <a:t>3</a:t>
            </a:r>
            <a:r>
              <a:rPr lang="zh-CN" altLang="en-US" dirty="0">
                <a:latin typeface="Times New Roman" panose="02020603050405020304" pitchFamily="18" charset="0"/>
              </a:rPr>
              <a:t>升</a:t>
            </a:r>
            <a:r>
              <a:rPr lang="en-US" altLang="zh-CN" dirty="0">
                <a:latin typeface="Times New Roman" panose="02020603050405020304" pitchFamily="18" charset="0"/>
              </a:rPr>
              <a:t>. </a:t>
            </a:r>
            <a:r>
              <a:rPr lang="zh-CN" altLang="en-US" dirty="0">
                <a:latin typeface="Times New Roman" panose="02020603050405020304" pitchFamily="18" charset="0"/>
              </a:rPr>
              <a:t>假定桶</a:t>
            </a:r>
            <a:r>
              <a:rPr lang="en-US" altLang="zh-CN" dirty="0">
                <a:latin typeface="Times New Roman" panose="02020603050405020304" pitchFamily="18" charset="0"/>
              </a:rPr>
              <a:t>a</a:t>
            </a:r>
            <a:r>
              <a:rPr lang="zh-CN" altLang="en-US" dirty="0">
                <a:latin typeface="Times New Roman" panose="02020603050405020304" pitchFamily="18" charset="0"/>
              </a:rPr>
              <a:t>装满了酒</a:t>
            </a:r>
            <a:r>
              <a:rPr lang="en-US" altLang="zh-CN" dirty="0">
                <a:latin typeface="Times New Roman" panose="02020603050405020304" pitchFamily="18" charset="0"/>
              </a:rPr>
              <a:t>, </a:t>
            </a:r>
            <a:r>
              <a:rPr lang="zh-CN" altLang="en-US" dirty="0">
                <a:latin typeface="Times New Roman" panose="02020603050405020304" pitchFamily="18" charset="0"/>
              </a:rPr>
              <a:t>现要把酒均分成两份</a:t>
            </a:r>
            <a:r>
              <a:rPr lang="en-US" altLang="zh-CN" dirty="0">
                <a:latin typeface="Times New Roman" panose="02020603050405020304" pitchFamily="18" charset="0"/>
              </a:rPr>
              <a:t>. </a:t>
            </a:r>
            <a:r>
              <a:rPr lang="zh-CN" altLang="en-US" dirty="0">
                <a:latin typeface="Times New Roman" panose="02020603050405020304" pitchFamily="18" charset="0"/>
              </a:rPr>
              <a:t>除</a:t>
            </a:r>
            <a:r>
              <a:rPr lang="en-US" altLang="zh-CN" dirty="0">
                <a:latin typeface="Times New Roman" panose="02020603050405020304" pitchFamily="18" charset="0"/>
              </a:rPr>
              <a:t>3</a:t>
            </a:r>
            <a:r>
              <a:rPr lang="zh-CN" altLang="en-US" dirty="0">
                <a:latin typeface="Times New Roman" panose="02020603050405020304" pitchFamily="18" charset="0"/>
              </a:rPr>
              <a:t>个桶之外</a:t>
            </a:r>
            <a:r>
              <a:rPr lang="en-US" altLang="zh-CN" dirty="0">
                <a:latin typeface="Times New Roman" panose="02020603050405020304" pitchFamily="18" charset="0"/>
              </a:rPr>
              <a:t>, </a:t>
            </a:r>
            <a:r>
              <a:rPr lang="zh-CN" altLang="en-US" dirty="0">
                <a:latin typeface="Times New Roman" panose="02020603050405020304" pitchFamily="18" charset="0"/>
              </a:rPr>
              <a:t>没有任何其它测量工具</a:t>
            </a:r>
            <a:r>
              <a:rPr lang="en-US" altLang="zh-CN" dirty="0">
                <a:latin typeface="Times New Roman" panose="02020603050405020304" pitchFamily="18" charset="0"/>
              </a:rPr>
              <a:t>, </a:t>
            </a:r>
            <a:r>
              <a:rPr lang="zh-CN" altLang="en-US" dirty="0">
                <a:latin typeface="Times New Roman" panose="02020603050405020304" pitchFamily="18" charset="0"/>
              </a:rPr>
              <a:t>试问怎样均分</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构造有向图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总酒量和桶容量范围</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变两个桶</a:t>
            </a:r>
            <a:r>
              <a:rPr lang="en-US" altLang="zh-CN" dirty="0">
                <a:latin typeface="Times New Roman" panose="02020603050405020304" pitchFamily="18" charset="0"/>
              </a:rPr>
              <a:t>, </a:t>
            </a:r>
            <a:r>
              <a:rPr lang="zh-CN" altLang="en-US" dirty="0">
                <a:latin typeface="Times New Roman" panose="02020603050405020304" pitchFamily="18" charset="0"/>
              </a:rPr>
              <a:t>至少一个桶变空或变满</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9" name="椭圆 8">
            <a:extLst>
              <a:ext uri="{FF2B5EF4-FFF2-40B4-BE49-F238E27FC236}">
                <a16:creationId xmlns:a16="http://schemas.microsoft.com/office/drawing/2014/main" id="{E7091898-002D-432F-BFE1-CA73CA6240BD}"/>
              </a:ext>
            </a:extLst>
          </p:cNvPr>
          <p:cNvSpPr/>
          <p:nvPr/>
        </p:nvSpPr>
        <p:spPr>
          <a:xfrm>
            <a:off x="197222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21</a:t>
            </a:r>
            <a:endParaRPr lang="zh-CN" altLang="en-US" sz="1200" dirty="0">
              <a:solidFill>
                <a:schemeClr val="tx1"/>
              </a:solidFill>
            </a:endParaRPr>
          </a:p>
        </p:txBody>
      </p:sp>
      <p:sp>
        <p:nvSpPr>
          <p:cNvPr id="12" name="椭圆 11">
            <a:extLst>
              <a:ext uri="{FF2B5EF4-FFF2-40B4-BE49-F238E27FC236}">
                <a16:creationId xmlns:a16="http://schemas.microsoft.com/office/drawing/2014/main" id="{E3BE0FD4-1D04-473E-AA16-38CC93818DAC}"/>
              </a:ext>
            </a:extLst>
          </p:cNvPr>
          <p:cNvSpPr/>
          <p:nvPr/>
        </p:nvSpPr>
        <p:spPr>
          <a:xfrm>
            <a:off x="1126361" y="510688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20</a:t>
            </a:r>
            <a:endParaRPr lang="zh-CN" altLang="en-US" sz="1200" dirty="0">
              <a:solidFill>
                <a:schemeClr val="tx1"/>
              </a:solidFill>
            </a:endParaRPr>
          </a:p>
        </p:txBody>
      </p:sp>
      <p:sp>
        <p:nvSpPr>
          <p:cNvPr id="13" name="椭圆 12">
            <a:extLst>
              <a:ext uri="{FF2B5EF4-FFF2-40B4-BE49-F238E27FC236}">
                <a16:creationId xmlns:a16="http://schemas.microsoft.com/office/drawing/2014/main" id="{5145E453-A159-44CE-A504-D2EAB206D011}"/>
              </a:ext>
            </a:extLst>
          </p:cNvPr>
          <p:cNvSpPr/>
          <p:nvPr/>
        </p:nvSpPr>
        <p:spPr>
          <a:xfrm>
            <a:off x="3731260" y="510095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23</a:t>
            </a:r>
            <a:endParaRPr lang="zh-CN" altLang="en-US" sz="1200" dirty="0">
              <a:solidFill>
                <a:schemeClr val="tx1"/>
              </a:solidFill>
            </a:endParaRPr>
          </a:p>
        </p:txBody>
      </p:sp>
      <p:sp>
        <p:nvSpPr>
          <p:cNvPr id="15" name="椭圆 14">
            <a:extLst>
              <a:ext uri="{FF2B5EF4-FFF2-40B4-BE49-F238E27FC236}">
                <a16:creationId xmlns:a16="http://schemas.microsoft.com/office/drawing/2014/main" id="{5F9B4363-B323-438F-B5E3-98AD8A667A71}"/>
              </a:ext>
            </a:extLst>
          </p:cNvPr>
          <p:cNvSpPr/>
          <p:nvPr/>
        </p:nvSpPr>
        <p:spPr>
          <a:xfrm>
            <a:off x="285280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22</a:t>
            </a:r>
            <a:endParaRPr lang="zh-CN" altLang="en-US" sz="1200" dirty="0">
              <a:solidFill>
                <a:schemeClr val="tx1"/>
              </a:solidFill>
            </a:endParaRPr>
          </a:p>
        </p:txBody>
      </p:sp>
      <p:sp>
        <p:nvSpPr>
          <p:cNvPr id="16" name="椭圆 15">
            <a:extLst>
              <a:ext uri="{FF2B5EF4-FFF2-40B4-BE49-F238E27FC236}">
                <a16:creationId xmlns:a16="http://schemas.microsoft.com/office/drawing/2014/main" id="{12B83E66-E9F6-4373-97E4-79F36890F75C}"/>
              </a:ext>
            </a:extLst>
          </p:cNvPr>
          <p:cNvSpPr/>
          <p:nvPr/>
        </p:nvSpPr>
        <p:spPr>
          <a:xfrm>
            <a:off x="4573050" y="50936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30</a:t>
            </a:r>
            <a:endParaRPr lang="zh-CN" altLang="en-US" sz="1200" dirty="0">
              <a:solidFill>
                <a:schemeClr val="tx1"/>
              </a:solidFill>
            </a:endParaRPr>
          </a:p>
        </p:txBody>
      </p:sp>
      <p:sp>
        <p:nvSpPr>
          <p:cNvPr id="20" name="椭圆 19">
            <a:extLst>
              <a:ext uri="{FF2B5EF4-FFF2-40B4-BE49-F238E27FC236}">
                <a16:creationId xmlns:a16="http://schemas.microsoft.com/office/drawing/2014/main" id="{975C49A7-56C9-4955-AC39-E04340844B79}"/>
              </a:ext>
            </a:extLst>
          </p:cNvPr>
          <p:cNvSpPr/>
          <p:nvPr/>
        </p:nvSpPr>
        <p:spPr>
          <a:xfrm>
            <a:off x="626140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32</a:t>
            </a:r>
            <a:endParaRPr lang="zh-CN" altLang="en-US" sz="1200" dirty="0">
              <a:solidFill>
                <a:schemeClr val="tx1"/>
              </a:solidFill>
            </a:endParaRPr>
          </a:p>
        </p:txBody>
      </p:sp>
      <p:sp>
        <p:nvSpPr>
          <p:cNvPr id="23" name="椭圆 22">
            <a:extLst>
              <a:ext uri="{FF2B5EF4-FFF2-40B4-BE49-F238E27FC236}">
                <a16:creationId xmlns:a16="http://schemas.microsoft.com/office/drawing/2014/main" id="{EA45E93C-3E74-4689-A72D-405CC285A484}"/>
              </a:ext>
            </a:extLst>
          </p:cNvPr>
          <p:cNvSpPr/>
          <p:nvPr/>
        </p:nvSpPr>
        <p:spPr>
          <a:xfrm>
            <a:off x="5415536" y="511414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31</a:t>
            </a:r>
            <a:endParaRPr lang="zh-CN" altLang="en-US" sz="1200" dirty="0">
              <a:solidFill>
                <a:schemeClr val="tx1"/>
              </a:solidFill>
            </a:endParaRPr>
          </a:p>
        </p:txBody>
      </p:sp>
      <p:sp>
        <p:nvSpPr>
          <p:cNvPr id="26" name="椭圆 25">
            <a:extLst>
              <a:ext uri="{FF2B5EF4-FFF2-40B4-BE49-F238E27FC236}">
                <a16:creationId xmlns:a16="http://schemas.microsoft.com/office/drawing/2014/main" id="{CDB4B571-F123-4E7A-90FB-B594948189AD}"/>
              </a:ext>
            </a:extLst>
          </p:cNvPr>
          <p:cNvSpPr/>
          <p:nvPr/>
        </p:nvSpPr>
        <p:spPr>
          <a:xfrm>
            <a:off x="714198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33</a:t>
            </a:r>
            <a:endParaRPr lang="zh-CN" altLang="en-US" sz="1200" dirty="0">
              <a:solidFill>
                <a:schemeClr val="tx1"/>
              </a:solidFill>
            </a:endParaRPr>
          </a:p>
        </p:txBody>
      </p:sp>
      <p:sp>
        <p:nvSpPr>
          <p:cNvPr id="30" name="椭圆 29">
            <a:extLst>
              <a:ext uri="{FF2B5EF4-FFF2-40B4-BE49-F238E27FC236}">
                <a16:creationId xmlns:a16="http://schemas.microsoft.com/office/drawing/2014/main" id="{C69544A1-8268-4291-BBC5-7C9C2DACD7DE}"/>
              </a:ext>
            </a:extLst>
          </p:cNvPr>
          <p:cNvSpPr/>
          <p:nvPr/>
        </p:nvSpPr>
        <p:spPr>
          <a:xfrm>
            <a:off x="1126361" y="40737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p>
        </p:txBody>
      </p:sp>
      <p:sp>
        <p:nvSpPr>
          <p:cNvPr id="33" name="椭圆 32">
            <a:extLst>
              <a:ext uri="{FF2B5EF4-FFF2-40B4-BE49-F238E27FC236}">
                <a16:creationId xmlns:a16="http://schemas.microsoft.com/office/drawing/2014/main" id="{F79760DC-99BE-416A-A4FE-9306AB548C15}"/>
              </a:ext>
            </a:extLst>
          </p:cNvPr>
          <p:cNvSpPr/>
          <p:nvPr/>
        </p:nvSpPr>
        <p:spPr>
          <a:xfrm>
            <a:off x="1971255"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sp>
        <p:nvSpPr>
          <p:cNvPr id="36" name="椭圆 35">
            <a:extLst>
              <a:ext uri="{FF2B5EF4-FFF2-40B4-BE49-F238E27FC236}">
                <a16:creationId xmlns:a16="http://schemas.microsoft.com/office/drawing/2014/main" id="{DFCB9F17-949B-4878-9100-5895468BFB8B}"/>
              </a:ext>
            </a:extLst>
          </p:cNvPr>
          <p:cNvSpPr/>
          <p:nvPr/>
        </p:nvSpPr>
        <p:spPr>
          <a:xfrm>
            <a:off x="2852807"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39" name="椭圆 38">
            <a:extLst>
              <a:ext uri="{FF2B5EF4-FFF2-40B4-BE49-F238E27FC236}">
                <a16:creationId xmlns:a16="http://schemas.microsoft.com/office/drawing/2014/main" id="{B5C6AC42-852A-4C01-8843-85B2CA2FD3D4}"/>
              </a:ext>
            </a:extLst>
          </p:cNvPr>
          <p:cNvSpPr/>
          <p:nvPr/>
        </p:nvSpPr>
        <p:spPr>
          <a:xfrm>
            <a:off x="373126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41" name="椭圆 40">
            <a:extLst>
              <a:ext uri="{FF2B5EF4-FFF2-40B4-BE49-F238E27FC236}">
                <a16:creationId xmlns:a16="http://schemas.microsoft.com/office/drawing/2014/main" id="{9B6336AF-B4F9-4672-AE19-12EE45FE2CB7}"/>
              </a:ext>
            </a:extLst>
          </p:cNvPr>
          <p:cNvSpPr/>
          <p:nvPr/>
        </p:nvSpPr>
        <p:spPr>
          <a:xfrm>
            <a:off x="4573050"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43" name="椭圆 42">
            <a:extLst>
              <a:ext uri="{FF2B5EF4-FFF2-40B4-BE49-F238E27FC236}">
                <a16:creationId xmlns:a16="http://schemas.microsoft.com/office/drawing/2014/main" id="{ADD300EB-1DB1-4331-90E7-F0BCD21983AC}"/>
              </a:ext>
            </a:extLst>
          </p:cNvPr>
          <p:cNvSpPr/>
          <p:nvPr/>
        </p:nvSpPr>
        <p:spPr>
          <a:xfrm>
            <a:off x="5414840" y="406551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46" name="椭圆 45">
            <a:extLst>
              <a:ext uri="{FF2B5EF4-FFF2-40B4-BE49-F238E27FC236}">
                <a16:creationId xmlns:a16="http://schemas.microsoft.com/office/drawing/2014/main" id="{3BADE5E6-6D56-4E80-B051-B3A5F576ED8B}"/>
              </a:ext>
            </a:extLst>
          </p:cNvPr>
          <p:cNvSpPr/>
          <p:nvPr/>
        </p:nvSpPr>
        <p:spPr>
          <a:xfrm>
            <a:off x="625663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49" name="椭圆 48">
            <a:extLst>
              <a:ext uri="{FF2B5EF4-FFF2-40B4-BE49-F238E27FC236}">
                <a16:creationId xmlns:a16="http://schemas.microsoft.com/office/drawing/2014/main" id="{4E212755-59BA-4AF3-9103-A0A5C0FDED4B}"/>
              </a:ext>
            </a:extLst>
          </p:cNvPr>
          <p:cNvSpPr/>
          <p:nvPr/>
        </p:nvSpPr>
        <p:spPr>
          <a:xfrm>
            <a:off x="7141982"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cxnSp>
        <p:nvCxnSpPr>
          <p:cNvPr id="80" name="直接箭头连接符 79">
            <a:extLst>
              <a:ext uri="{FF2B5EF4-FFF2-40B4-BE49-F238E27FC236}">
                <a16:creationId xmlns:a16="http://schemas.microsoft.com/office/drawing/2014/main" id="{73497094-B447-45C7-B18F-11B3AD4F947B}"/>
              </a:ext>
            </a:extLst>
          </p:cNvPr>
          <p:cNvCxnSpPr>
            <a:cxnSpLocks/>
            <a:stCxn id="30" idx="4"/>
            <a:endCxn id="63" idx="1"/>
          </p:cNvCxnSpPr>
          <p:nvPr/>
        </p:nvCxnSpPr>
        <p:spPr>
          <a:xfrm>
            <a:off x="1425546" y="4672147"/>
            <a:ext cx="3235133" cy="153152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0359F672-CF82-43ED-AF86-38A1F05C0C25}"/>
              </a:ext>
            </a:extLst>
          </p:cNvPr>
          <p:cNvSpPr txBox="1"/>
          <p:nvPr/>
        </p:nvSpPr>
        <p:spPr>
          <a:xfrm>
            <a:off x="4077493" y="2852936"/>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只用记录</a:t>
            </a:r>
            <a:r>
              <a:rPr lang="en-US" altLang="zh-CN" sz="2000" dirty="0">
                <a:solidFill>
                  <a:srgbClr val="FF9900"/>
                </a:solidFill>
                <a:latin typeface="Times New Roman" panose="02020603050405020304" pitchFamily="18" charset="0"/>
              </a:rPr>
              <a:t>b</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c</a:t>
            </a:r>
            <a:r>
              <a:rPr lang="zh-CN" altLang="en-US" sz="2000" dirty="0">
                <a:solidFill>
                  <a:srgbClr val="FF9900"/>
                </a:solidFill>
                <a:latin typeface="Times New Roman" panose="02020603050405020304" pitchFamily="18" charset="0"/>
              </a:rPr>
              <a:t>的状态，因为</a:t>
            </a:r>
            <a:r>
              <a:rPr lang="en-US" altLang="zh-CN" sz="2000" dirty="0">
                <a:solidFill>
                  <a:srgbClr val="FF9900"/>
                </a:solidFill>
                <a:latin typeface="Times New Roman" panose="02020603050405020304" pitchFamily="18" charset="0"/>
              </a:rPr>
              <a:t>a=8-b-c</a:t>
            </a:r>
          </a:p>
        </p:txBody>
      </p:sp>
      <p:sp>
        <p:nvSpPr>
          <p:cNvPr id="57" name="椭圆 56">
            <a:extLst>
              <a:ext uri="{FF2B5EF4-FFF2-40B4-BE49-F238E27FC236}">
                <a16:creationId xmlns:a16="http://schemas.microsoft.com/office/drawing/2014/main" id="{3496AD2F-A320-4588-A4C2-49EE9B549C21}"/>
              </a:ext>
            </a:extLst>
          </p:cNvPr>
          <p:cNvSpPr/>
          <p:nvPr/>
        </p:nvSpPr>
        <p:spPr>
          <a:xfrm>
            <a:off x="1126361" y="612027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40</a:t>
            </a:r>
          </a:p>
        </p:txBody>
      </p:sp>
      <p:sp>
        <p:nvSpPr>
          <p:cNvPr id="58" name="椭圆 57">
            <a:extLst>
              <a:ext uri="{FF2B5EF4-FFF2-40B4-BE49-F238E27FC236}">
                <a16:creationId xmlns:a16="http://schemas.microsoft.com/office/drawing/2014/main" id="{9C4485AA-520D-4209-A7F6-04F75DCFA95A}"/>
              </a:ext>
            </a:extLst>
          </p:cNvPr>
          <p:cNvSpPr/>
          <p:nvPr/>
        </p:nvSpPr>
        <p:spPr>
          <a:xfrm>
            <a:off x="1971255"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41</a:t>
            </a:r>
            <a:endParaRPr lang="zh-CN" altLang="en-US" sz="1200" dirty="0">
              <a:solidFill>
                <a:schemeClr val="tx1"/>
              </a:solidFill>
            </a:endParaRPr>
          </a:p>
        </p:txBody>
      </p:sp>
      <p:sp>
        <p:nvSpPr>
          <p:cNvPr id="60" name="椭圆 59">
            <a:extLst>
              <a:ext uri="{FF2B5EF4-FFF2-40B4-BE49-F238E27FC236}">
                <a16:creationId xmlns:a16="http://schemas.microsoft.com/office/drawing/2014/main" id="{54AD179A-964E-43CA-AE5C-120816B206B6}"/>
              </a:ext>
            </a:extLst>
          </p:cNvPr>
          <p:cNvSpPr/>
          <p:nvPr/>
        </p:nvSpPr>
        <p:spPr>
          <a:xfrm>
            <a:off x="2852807"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42</a:t>
            </a:r>
            <a:endParaRPr lang="zh-CN" altLang="en-US" sz="1200" dirty="0">
              <a:solidFill>
                <a:schemeClr val="tx1"/>
              </a:solidFill>
            </a:endParaRPr>
          </a:p>
        </p:txBody>
      </p:sp>
      <p:sp>
        <p:nvSpPr>
          <p:cNvPr id="61" name="椭圆 60">
            <a:extLst>
              <a:ext uri="{FF2B5EF4-FFF2-40B4-BE49-F238E27FC236}">
                <a16:creationId xmlns:a16="http://schemas.microsoft.com/office/drawing/2014/main" id="{8331AA7E-7B61-453C-A23E-D2AF691C2149}"/>
              </a:ext>
            </a:extLst>
          </p:cNvPr>
          <p:cNvSpPr/>
          <p:nvPr/>
        </p:nvSpPr>
        <p:spPr>
          <a:xfrm>
            <a:off x="373126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43</a:t>
            </a:r>
            <a:endParaRPr lang="zh-CN" altLang="en-US" sz="1200" dirty="0">
              <a:solidFill>
                <a:schemeClr val="tx1"/>
              </a:solidFill>
            </a:endParaRPr>
          </a:p>
        </p:txBody>
      </p:sp>
      <p:sp>
        <p:nvSpPr>
          <p:cNvPr id="63" name="椭圆 62">
            <a:extLst>
              <a:ext uri="{FF2B5EF4-FFF2-40B4-BE49-F238E27FC236}">
                <a16:creationId xmlns:a16="http://schemas.microsoft.com/office/drawing/2014/main" id="{671FBFFE-95F3-4D96-B58E-B7BE9BD655FF}"/>
              </a:ext>
            </a:extLst>
          </p:cNvPr>
          <p:cNvSpPr/>
          <p:nvPr/>
        </p:nvSpPr>
        <p:spPr>
          <a:xfrm>
            <a:off x="4573050"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50</a:t>
            </a:r>
            <a:endParaRPr lang="zh-CN" altLang="en-US" sz="1200" dirty="0">
              <a:solidFill>
                <a:schemeClr val="tx1"/>
              </a:solidFill>
            </a:endParaRPr>
          </a:p>
        </p:txBody>
      </p:sp>
      <p:sp>
        <p:nvSpPr>
          <p:cNvPr id="64" name="椭圆 63">
            <a:extLst>
              <a:ext uri="{FF2B5EF4-FFF2-40B4-BE49-F238E27FC236}">
                <a16:creationId xmlns:a16="http://schemas.microsoft.com/office/drawing/2014/main" id="{02256356-0263-42A0-8C2E-9952785202F0}"/>
              </a:ext>
            </a:extLst>
          </p:cNvPr>
          <p:cNvSpPr/>
          <p:nvPr/>
        </p:nvSpPr>
        <p:spPr>
          <a:xfrm>
            <a:off x="5414840" y="611201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51</a:t>
            </a:r>
            <a:endParaRPr lang="zh-CN" altLang="en-US" sz="1200" dirty="0">
              <a:solidFill>
                <a:schemeClr val="tx1"/>
              </a:solidFill>
            </a:endParaRPr>
          </a:p>
        </p:txBody>
      </p:sp>
      <p:sp>
        <p:nvSpPr>
          <p:cNvPr id="65" name="椭圆 64">
            <a:extLst>
              <a:ext uri="{FF2B5EF4-FFF2-40B4-BE49-F238E27FC236}">
                <a16:creationId xmlns:a16="http://schemas.microsoft.com/office/drawing/2014/main" id="{FA8DEC03-4946-4AC2-8939-63382B7467CB}"/>
              </a:ext>
            </a:extLst>
          </p:cNvPr>
          <p:cNvSpPr/>
          <p:nvPr/>
        </p:nvSpPr>
        <p:spPr>
          <a:xfrm>
            <a:off x="625663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52</a:t>
            </a:r>
            <a:endParaRPr lang="zh-CN" altLang="en-US" sz="1200" dirty="0">
              <a:solidFill>
                <a:schemeClr val="tx1"/>
              </a:solidFill>
            </a:endParaRPr>
          </a:p>
        </p:txBody>
      </p:sp>
      <p:sp>
        <p:nvSpPr>
          <p:cNvPr id="66" name="椭圆 65">
            <a:extLst>
              <a:ext uri="{FF2B5EF4-FFF2-40B4-BE49-F238E27FC236}">
                <a16:creationId xmlns:a16="http://schemas.microsoft.com/office/drawing/2014/main" id="{3C667268-E0BD-4F87-BD03-44319591270E}"/>
              </a:ext>
            </a:extLst>
          </p:cNvPr>
          <p:cNvSpPr/>
          <p:nvPr/>
        </p:nvSpPr>
        <p:spPr>
          <a:xfrm>
            <a:off x="7141982"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53</a:t>
            </a:r>
            <a:endParaRPr lang="zh-CN" altLang="en-US" sz="1200" dirty="0">
              <a:solidFill>
                <a:schemeClr val="tx1"/>
              </a:solidFill>
            </a:endParaRPr>
          </a:p>
        </p:txBody>
      </p:sp>
      <p:cxnSp>
        <p:nvCxnSpPr>
          <p:cNvPr id="73" name="直接箭头连接符 72">
            <a:extLst>
              <a:ext uri="{FF2B5EF4-FFF2-40B4-BE49-F238E27FC236}">
                <a16:creationId xmlns:a16="http://schemas.microsoft.com/office/drawing/2014/main" id="{F340E33C-B30A-4806-A4CB-C56FF365B3AC}"/>
              </a:ext>
            </a:extLst>
          </p:cNvPr>
          <p:cNvCxnSpPr>
            <a:cxnSpLocks/>
            <a:stCxn id="30" idx="6"/>
            <a:endCxn id="39" idx="3"/>
          </p:cNvCxnSpPr>
          <p:nvPr/>
        </p:nvCxnSpPr>
        <p:spPr>
          <a:xfrm>
            <a:off x="1724731" y="4372962"/>
            <a:ext cx="2094158" cy="21025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81142E60-EB20-4699-96FA-337C0D0DF00E}"/>
              </a:ext>
            </a:extLst>
          </p:cNvPr>
          <p:cNvCxnSpPr>
            <a:cxnSpLocks/>
            <a:stCxn id="16" idx="1"/>
            <a:endCxn id="39" idx="5"/>
          </p:cNvCxnSpPr>
          <p:nvPr/>
        </p:nvCxnSpPr>
        <p:spPr>
          <a:xfrm flipH="1" flipV="1">
            <a:off x="4242001" y="4583216"/>
            <a:ext cx="418678" cy="59811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8FB54FF7-48A7-4C3C-811C-13CD89FC592A}"/>
              </a:ext>
            </a:extLst>
          </p:cNvPr>
          <p:cNvCxnSpPr>
            <a:cxnSpLocks/>
            <a:stCxn id="16" idx="6"/>
            <a:endCxn id="26" idx="1"/>
          </p:cNvCxnSpPr>
          <p:nvPr/>
        </p:nvCxnSpPr>
        <p:spPr>
          <a:xfrm flipV="1">
            <a:off x="5171420" y="5204626"/>
            <a:ext cx="2058191" cy="18825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6B3FB459-16DB-45EF-B7C1-208181570BFA}"/>
              </a:ext>
            </a:extLst>
          </p:cNvPr>
          <p:cNvCxnSpPr>
            <a:cxnSpLocks/>
            <a:stCxn id="66" idx="0"/>
            <a:endCxn id="26" idx="4"/>
          </p:cNvCxnSpPr>
          <p:nvPr/>
        </p:nvCxnSpPr>
        <p:spPr>
          <a:xfrm flipV="1">
            <a:off x="7441167" y="5715367"/>
            <a:ext cx="0" cy="40360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632AFDC2-0AFE-49D1-999A-07362AC51765}"/>
              </a:ext>
            </a:extLst>
          </p:cNvPr>
          <p:cNvCxnSpPr>
            <a:cxnSpLocks/>
            <a:stCxn id="63" idx="6"/>
            <a:endCxn id="66" idx="3"/>
          </p:cNvCxnSpPr>
          <p:nvPr/>
        </p:nvCxnSpPr>
        <p:spPr>
          <a:xfrm>
            <a:off x="5171420" y="6415232"/>
            <a:ext cx="2058191" cy="21447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059E944F-3D05-4C5F-A555-A80EF268F507}"/>
              </a:ext>
            </a:extLst>
          </p:cNvPr>
          <p:cNvCxnSpPr>
            <a:cxnSpLocks/>
            <a:stCxn id="63" idx="0"/>
            <a:endCxn id="13" idx="5"/>
          </p:cNvCxnSpPr>
          <p:nvPr/>
        </p:nvCxnSpPr>
        <p:spPr>
          <a:xfrm flipH="1" flipV="1">
            <a:off x="4242001" y="5611696"/>
            <a:ext cx="630234" cy="504351"/>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A11736C1-57BC-4397-A480-593947F63C74}"/>
              </a:ext>
            </a:extLst>
          </p:cNvPr>
          <p:cNvCxnSpPr>
            <a:cxnSpLocks/>
            <a:stCxn id="12" idx="6"/>
            <a:endCxn id="13" idx="1"/>
          </p:cNvCxnSpPr>
          <p:nvPr/>
        </p:nvCxnSpPr>
        <p:spPr>
          <a:xfrm flipV="1">
            <a:off x="1724731" y="5188584"/>
            <a:ext cx="2094158" cy="21748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8753228-888B-4244-90D9-E5DF3E47D261}"/>
              </a:ext>
            </a:extLst>
          </p:cNvPr>
          <p:cNvCxnSpPr>
            <a:cxnSpLocks/>
            <a:stCxn id="39" idx="4"/>
            <a:endCxn id="13" idx="0"/>
          </p:cNvCxnSpPr>
          <p:nvPr/>
        </p:nvCxnSpPr>
        <p:spPr>
          <a:xfrm>
            <a:off x="4030445" y="4670845"/>
            <a:ext cx="0" cy="43011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9711E069-26CA-4617-83F6-6A437D952D54}"/>
              </a:ext>
            </a:extLst>
          </p:cNvPr>
          <p:cNvCxnSpPr>
            <a:cxnSpLocks/>
            <a:stCxn id="12" idx="5"/>
            <a:endCxn id="63" idx="2"/>
          </p:cNvCxnSpPr>
          <p:nvPr/>
        </p:nvCxnSpPr>
        <p:spPr>
          <a:xfrm>
            <a:off x="1637102" y="5617628"/>
            <a:ext cx="2935948" cy="7976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DE222F74-148B-4476-B1D6-A61D7790AB33}"/>
              </a:ext>
            </a:extLst>
          </p:cNvPr>
          <p:cNvCxnSpPr>
            <a:cxnSpLocks/>
            <a:stCxn id="12" idx="0"/>
            <a:endCxn id="36" idx="3"/>
          </p:cNvCxnSpPr>
          <p:nvPr/>
        </p:nvCxnSpPr>
        <p:spPr>
          <a:xfrm flipV="1">
            <a:off x="1425546" y="4580294"/>
            <a:ext cx="1514890" cy="526593"/>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7AB402F4-11F3-4D03-9C93-A7F1E9DFCCE8}"/>
              </a:ext>
            </a:extLst>
          </p:cNvPr>
          <p:cNvCxnSpPr>
            <a:cxnSpLocks/>
            <a:stCxn id="65" idx="1"/>
            <a:endCxn id="36" idx="5"/>
          </p:cNvCxnSpPr>
          <p:nvPr/>
        </p:nvCxnSpPr>
        <p:spPr>
          <a:xfrm flipH="1" flipV="1">
            <a:off x="3363548" y="4580294"/>
            <a:ext cx="2980711" cy="162630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直接箭头连接符 110">
            <a:extLst>
              <a:ext uri="{FF2B5EF4-FFF2-40B4-BE49-F238E27FC236}">
                <a16:creationId xmlns:a16="http://schemas.microsoft.com/office/drawing/2014/main" id="{ED65689C-3E90-473B-B830-2554F51DA730}"/>
              </a:ext>
            </a:extLst>
          </p:cNvPr>
          <p:cNvCxnSpPr>
            <a:cxnSpLocks/>
            <a:stCxn id="30" idx="7"/>
            <a:endCxn id="36" idx="1"/>
          </p:cNvCxnSpPr>
          <p:nvPr/>
        </p:nvCxnSpPr>
        <p:spPr>
          <a:xfrm flipV="1">
            <a:off x="1637102" y="4157182"/>
            <a:ext cx="1303334" cy="422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接箭头连接符 123">
            <a:extLst>
              <a:ext uri="{FF2B5EF4-FFF2-40B4-BE49-F238E27FC236}">
                <a16:creationId xmlns:a16="http://schemas.microsoft.com/office/drawing/2014/main" id="{465F2FFD-F9D1-4CE6-A664-B50D825D0351}"/>
              </a:ext>
            </a:extLst>
          </p:cNvPr>
          <p:cNvCxnSpPr>
            <a:cxnSpLocks/>
            <a:stCxn id="39" idx="1"/>
            <a:endCxn id="36" idx="7"/>
          </p:cNvCxnSpPr>
          <p:nvPr/>
        </p:nvCxnSpPr>
        <p:spPr>
          <a:xfrm flipH="1" flipV="1">
            <a:off x="3363548" y="4157182"/>
            <a:ext cx="455341" cy="292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直接箭头连接符 127">
            <a:extLst>
              <a:ext uri="{FF2B5EF4-FFF2-40B4-BE49-F238E27FC236}">
                <a16:creationId xmlns:a16="http://schemas.microsoft.com/office/drawing/2014/main" id="{E50770B1-DCD5-47CF-9DB5-A885EAE1628B}"/>
              </a:ext>
            </a:extLst>
          </p:cNvPr>
          <p:cNvCxnSpPr>
            <a:cxnSpLocks/>
            <a:stCxn id="66" idx="1"/>
            <a:endCxn id="65" idx="7"/>
          </p:cNvCxnSpPr>
          <p:nvPr/>
        </p:nvCxnSpPr>
        <p:spPr>
          <a:xfrm flipH="1">
            <a:off x="6767371" y="6206598"/>
            <a:ext cx="462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12C0F24-00F3-4D63-A245-CBC6377C3E29}"/>
              </a:ext>
            </a:extLst>
          </p:cNvPr>
          <p:cNvCxnSpPr>
            <a:cxnSpLocks/>
            <a:stCxn id="63" idx="7"/>
            <a:endCxn id="65" idx="2"/>
          </p:cNvCxnSpPr>
          <p:nvPr/>
        </p:nvCxnSpPr>
        <p:spPr>
          <a:xfrm>
            <a:off x="5083791" y="6203676"/>
            <a:ext cx="1172839" cy="21447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394433A7-77BD-42DA-94DB-FF590E10A984}"/>
              </a:ext>
            </a:extLst>
          </p:cNvPr>
          <p:cNvCxnSpPr>
            <a:cxnSpLocks/>
            <a:stCxn id="61" idx="5"/>
            <a:endCxn id="65" idx="4"/>
          </p:cNvCxnSpPr>
          <p:nvPr/>
        </p:nvCxnSpPr>
        <p:spPr>
          <a:xfrm>
            <a:off x="4242001" y="6629710"/>
            <a:ext cx="2313814" cy="87629"/>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直接箭头连接符 146">
            <a:extLst>
              <a:ext uri="{FF2B5EF4-FFF2-40B4-BE49-F238E27FC236}">
                <a16:creationId xmlns:a16="http://schemas.microsoft.com/office/drawing/2014/main" id="{274F611D-4B8C-487E-9584-E5B06CA66BBF}"/>
              </a:ext>
            </a:extLst>
          </p:cNvPr>
          <p:cNvCxnSpPr>
            <a:cxnSpLocks/>
            <a:stCxn id="61" idx="3"/>
            <a:endCxn id="57" idx="6"/>
          </p:cNvCxnSpPr>
          <p:nvPr/>
        </p:nvCxnSpPr>
        <p:spPr>
          <a:xfrm flipH="1" flipV="1">
            <a:off x="1724731" y="6419456"/>
            <a:ext cx="2094158" cy="21025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箭头连接符 150">
            <a:extLst>
              <a:ext uri="{FF2B5EF4-FFF2-40B4-BE49-F238E27FC236}">
                <a16:creationId xmlns:a16="http://schemas.microsoft.com/office/drawing/2014/main" id="{D4098437-CE9B-4C54-BA68-6FE2BC6A237B}"/>
              </a:ext>
            </a:extLst>
          </p:cNvPr>
          <p:cNvCxnSpPr>
            <a:cxnSpLocks/>
            <a:stCxn id="49" idx="3"/>
            <a:endCxn id="57" idx="7"/>
          </p:cNvCxnSpPr>
          <p:nvPr/>
        </p:nvCxnSpPr>
        <p:spPr>
          <a:xfrm flipH="1">
            <a:off x="1637102" y="4583216"/>
            <a:ext cx="5592509" cy="1624684"/>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直接箭头连接符 153">
            <a:extLst>
              <a:ext uri="{FF2B5EF4-FFF2-40B4-BE49-F238E27FC236}">
                <a16:creationId xmlns:a16="http://schemas.microsoft.com/office/drawing/2014/main" id="{663EC113-CB04-4A31-909F-01473ED5D1B8}"/>
              </a:ext>
            </a:extLst>
          </p:cNvPr>
          <p:cNvCxnSpPr>
            <a:cxnSpLocks/>
            <a:endCxn id="41" idx="7"/>
          </p:cNvCxnSpPr>
          <p:nvPr/>
        </p:nvCxnSpPr>
        <p:spPr>
          <a:xfrm flipH="1" flipV="1">
            <a:off x="5083791" y="4157182"/>
            <a:ext cx="2058191" cy="21578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直接箭头连接符 156">
            <a:extLst>
              <a:ext uri="{FF2B5EF4-FFF2-40B4-BE49-F238E27FC236}">
                <a16:creationId xmlns:a16="http://schemas.microsoft.com/office/drawing/2014/main" id="{7A5CC763-6224-43A2-B364-88EB600D0785}"/>
              </a:ext>
            </a:extLst>
          </p:cNvPr>
          <p:cNvCxnSpPr>
            <a:cxnSpLocks/>
            <a:stCxn id="41" idx="1"/>
            <a:endCxn id="33" idx="6"/>
          </p:cNvCxnSpPr>
          <p:nvPr/>
        </p:nvCxnSpPr>
        <p:spPr>
          <a:xfrm flipH="1">
            <a:off x="2569625" y="4157182"/>
            <a:ext cx="2091054" cy="21155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0" name="直接箭头连接符 159">
            <a:extLst>
              <a:ext uri="{FF2B5EF4-FFF2-40B4-BE49-F238E27FC236}">
                <a16:creationId xmlns:a16="http://schemas.microsoft.com/office/drawing/2014/main" id="{CEB5FA7F-C71B-4115-A660-4B62F3DF1613}"/>
              </a:ext>
            </a:extLst>
          </p:cNvPr>
          <p:cNvCxnSpPr>
            <a:cxnSpLocks/>
            <a:stCxn id="64" idx="1"/>
            <a:endCxn id="33" idx="5"/>
          </p:cNvCxnSpPr>
          <p:nvPr/>
        </p:nvCxnSpPr>
        <p:spPr>
          <a:xfrm flipH="1" flipV="1">
            <a:off x="2481996" y="4580294"/>
            <a:ext cx="3020473" cy="1619346"/>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14E5C9E2-20DF-4A87-8121-F665C837B37F}"/>
              </a:ext>
            </a:extLst>
          </p:cNvPr>
          <p:cNvCxnSpPr>
            <a:cxnSpLocks/>
            <a:stCxn id="64" idx="7"/>
            <a:endCxn id="26" idx="2"/>
          </p:cNvCxnSpPr>
          <p:nvPr/>
        </p:nvCxnSpPr>
        <p:spPr>
          <a:xfrm flipV="1">
            <a:off x="5925581" y="5416182"/>
            <a:ext cx="1216401" cy="78345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771526"/>
      </p:ext>
    </p:extLst>
  </p:cSld>
  <p:clrMapOvr>
    <a:masterClrMapping/>
  </p:clrMapOvr>
  <p:transition spd="slow">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68</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路径的应用</a:t>
            </a:r>
          </a:p>
        </p:txBody>
      </p:sp>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例</a:t>
            </a:r>
            <a:r>
              <a:rPr lang="en-US" altLang="zh-CN" dirty="0">
                <a:solidFill>
                  <a:srgbClr val="A50021"/>
                </a:solidFill>
                <a:latin typeface="Times New Roman" panose="02020603050405020304" pitchFamily="18" charset="0"/>
              </a:rPr>
              <a:t>2*</a:t>
            </a:r>
            <a:r>
              <a:rPr lang="en-US" altLang="zh-CN" dirty="0">
                <a:latin typeface="Times New Roman" panose="02020603050405020304" pitchFamily="18" charset="0"/>
              </a:rPr>
              <a:t>  </a:t>
            </a:r>
            <a:r>
              <a:rPr lang="zh-CN" altLang="en-US" dirty="0">
                <a:latin typeface="Times New Roman" panose="02020603050405020304" pitchFamily="18" charset="0"/>
              </a:rPr>
              <a:t>有</a:t>
            </a:r>
            <a:r>
              <a:rPr lang="en-US" altLang="zh-CN" dirty="0">
                <a:latin typeface="Times New Roman" panose="02020603050405020304" pitchFamily="18" charset="0"/>
              </a:rPr>
              <a:t>3</a:t>
            </a:r>
            <a:r>
              <a:rPr lang="zh-CN" altLang="en-US" dirty="0">
                <a:latin typeface="Times New Roman" panose="02020603050405020304" pitchFamily="18" charset="0"/>
              </a:rPr>
              <a:t>个没有刻度的桶</a:t>
            </a:r>
            <a:r>
              <a:rPr lang="en-US" altLang="zh-CN" dirty="0">
                <a:latin typeface="Times New Roman" panose="02020603050405020304" pitchFamily="18" charset="0"/>
              </a:rPr>
              <a:t>a</a:t>
            </a:r>
            <a:r>
              <a:rPr lang="zh-CN" altLang="en-US" dirty="0">
                <a:latin typeface="Times New Roman" panose="02020603050405020304" pitchFamily="18" charset="0"/>
              </a:rPr>
              <a:t>、</a:t>
            </a:r>
            <a:r>
              <a:rPr lang="en-US" altLang="zh-CN" dirty="0">
                <a:latin typeface="Times New Roman" panose="02020603050405020304" pitchFamily="18" charset="0"/>
              </a:rPr>
              <a:t>b</a:t>
            </a:r>
            <a:r>
              <a:rPr lang="zh-CN" altLang="en-US" dirty="0">
                <a:latin typeface="Times New Roman" panose="02020603050405020304" pitchFamily="18" charset="0"/>
              </a:rPr>
              <a:t>和</a:t>
            </a:r>
            <a:r>
              <a:rPr lang="en-US" altLang="zh-CN" dirty="0">
                <a:latin typeface="Times New Roman" panose="02020603050405020304" pitchFamily="18" charset="0"/>
              </a:rPr>
              <a:t>c, </a:t>
            </a:r>
            <a:r>
              <a:rPr lang="zh-CN" altLang="en-US" dirty="0">
                <a:latin typeface="Times New Roman" panose="02020603050405020304" pitchFamily="18" charset="0"/>
              </a:rPr>
              <a:t>其容积分别为</a:t>
            </a:r>
            <a:r>
              <a:rPr lang="en-US" altLang="zh-CN" dirty="0">
                <a:latin typeface="Times New Roman" panose="02020603050405020304" pitchFamily="18" charset="0"/>
              </a:rPr>
              <a:t>8</a:t>
            </a:r>
            <a:r>
              <a:rPr lang="zh-CN" altLang="en-US" dirty="0">
                <a:latin typeface="Times New Roman" panose="02020603050405020304" pitchFamily="18" charset="0"/>
              </a:rPr>
              <a:t>升、</a:t>
            </a:r>
            <a:r>
              <a:rPr lang="en-US" altLang="zh-CN" dirty="0">
                <a:latin typeface="Times New Roman" panose="02020603050405020304" pitchFamily="18" charset="0"/>
              </a:rPr>
              <a:t>5</a:t>
            </a:r>
            <a:r>
              <a:rPr lang="zh-CN" altLang="en-US" dirty="0">
                <a:latin typeface="Times New Roman" panose="02020603050405020304" pitchFamily="18" charset="0"/>
              </a:rPr>
              <a:t>升和</a:t>
            </a:r>
            <a:r>
              <a:rPr lang="en-US" altLang="zh-CN" dirty="0">
                <a:latin typeface="Times New Roman" panose="02020603050405020304" pitchFamily="18" charset="0"/>
              </a:rPr>
              <a:t>3</a:t>
            </a:r>
            <a:r>
              <a:rPr lang="zh-CN" altLang="en-US" dirty="0">
                <a:latin typeface="Times New Roman" panose="02020603050405020304" pitchFamily="18" charset="0"/>
              </a:rPr>
              <a:t>升</a:t>
            </a:r>
            <a:r>
              <a:rPr lang="en-US" altLang="zh-CN" dirty="0">
                <a:latin typeface="Times New Roman" panose="02020603050405020304" pitchFamily="18" charset="0"/>
              </a:rPr>
              <a:t>. </a:t>
            </a:r>
            <a:r>
              <a:rPr lang="zh-CN" altLang="en-US" dirty="0">
                <a:latin typeface="Times New Roman" panose="02020603050405020304" pitchFamily="18" charset="0"/>
              </a:rPr>
              <a:t>假定桶</a:t>
            </a:r>
            <a:r>
              <a:rPr lang="en-US" altLang="zh-CN" dirty="0">
                <a:latin typeface="Times New Roman" panose="02020603050405020304" pitchFamily="18" charset="0"/>
              </a:rPr>
              <a:t>a</a:t>
            </a:r>
            <a:r>
              <a:rPr lang="zh-CN" altLang="en-US" dirty="0">
                <a:latin typeface="Times New Roman" panose="02020603050405020304" pitchFamily="18" charset="0"/>
              </a:rPr>
              <a:t>装满了酒</a:t>
            </a:r>
            <a:r>
              <a:rPr lang="en-US" altLang="zh-CN" dirty="0">
                <a:latin typeface="Times New Roman" panose="02020603050405020304" pitchFamily="18" charset="0"/>
              </a:rPr>
              <a:t>, </a:t>
            </a:r>
            <a:r>
              <a:rPr lang="zh-CN" altLang="en-US" dirty="0">
                <a:latin typeface="Times New Roman" panose="02020603050405020304" pitchFamily="18" charset="0"/>
              </a:rPr>
              <a:t>现要把酒均分成两份</a:t>
            </a:r>
            <a:r>
              <a:rPr lang="en-US" altLang="zh-CN" dirty="0">
                <a:latin typeface="Times New Roman" panose="02020603050405020304" pitchFamily="18" charset="0"/>
              </a:rPr>
              <a:t>. </a:t>
            </a:r>
            <a:r>
              <a:rPr lang="zh-CN" altLang="en-US" dirty="0">
                <a:latin typeface="Times New Roman" panose="02020603050405020304" pitchFamily="18" charset="0"/>
              </a:rPr>
              <a:t>除</a:t>
            </a:r>
            <a:r>
              <a:rPr lang="en-US" altLang="zh-CN" dirty="0">
                <a:latin typeface="Times New Roman" panose="02020603050405020304" pitchFamily="18" charset="0"/>
              </a:rPr>
              <a:t>3</a:t>
            </a:r>
            <a:r>
              <a:rPr lang="zh-CN" altLang="en-US" dirty="0">
                <a:latin typeface="Times New Roman" panose="02020603050405020304" pitchFamily="18" charset="0"/>
              </a:rPr>
              <a:t>个桶之外</a:t>
            </a:r>
            <a:r>
              <a:rPr lang="en-US" altLang="zh-CN" dirty="0">
                <a:latin typeface="Times New Roman" panose="02020603050405020304" pitchFamily="18" charset="0"/>
              </a:rPr>
              <a:t>, </a:t>
            </a:r>
            <a:r>
              <a:rPr lang="zh-CN" altLang="en-US" dirty="0">
                <a:latin typeface="Times New Roman" panose="02020603050405020304" pitchFamily="18" charset="0"/>
              </a:rPr>
              <a:t>没有任何其它测量工具</a:t>
            </a:r>
            <a:r>
              <a:rPr lang="en-US" altLang="zh-CN" dirty="0">
                <a:latin typeface="Times New Roman" panose="02020603050405020304" pitchFamily="18" charset="0"/>
              </a:rPr>
              <a:t>, </a:t>
            </a:r>
            <a:r>
              <a:rPr lang="zh-CN" altLang="en-US" dirty="0">
                <a:latin typeface="Times New Roman" panose="02020603050405020304" pitchFamily="18" charset="0"/>
              </a:rPr>
              <a:t>试问怎样均分</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解</a:t>
            </a:r>
            <a:endParaRPr lang="en-US" altLang="zh-CN" dirty="0">
              <a:latin typeface="Times New Roman" panose="02020603050405020304" pitchFamily="18" charset="0"/>
            </a:endParaRPr>
          </a:p>
          <a:p>
            <a:pPr marL="0" indent="0"/>
            <a:r>
              <a:rPr lang="zh-CN" altLang="en-US" dirty="0">
                <a:latin typeface="Times New Roman" panose="02020603050405020304" pitchFamily="18" charset="0"/>
              </a:rPr>
              <a:t>构造有向图</a:t>
            </a:r>
            <a:r>
              <a:rPr lang="en-US" altLang="zh-CN" dirty="0">
                <a:latin typeface="Times New Roman" panose="02020603050405020304" pitchFamily="18" charset="0"/>
              </a:rPr>
              <a:t>, </a:t>
            </a:r>
            <a:r>
              <a:rPr lang="zh-CN" altLang="en-US" dirty="0">
                <a:latin typeface="Times New Roman" panose="02020603050405020304" pitchFamily="18" charset="0"/>
              </a:rPr>
              <a:t>所有可行 </a:t>
            </a:r>
            <a:r>
              <a:rPr lang="en-US" altLang="zh-CN" dirty="0">
                <a:latin typeface="Times New Roman" panose="02020603050405020304" pitchFamily="18" charset="0"/>
              </a:rPr>
              <a:t>(</a:t>
            </a:r>
            <a:r>
              <a:rPr lang="zh-CN" altLang="en-US" dirty="0">
                <a:latin typeface="Times New Roman" panose="02020603050405020304" pitchFamily="18" charset="0"/>
              </a:rPr>
              <a:t>总酒量和桶容量范围</a:t>
            </a:r>
            <a:r>
              <a:rPr lang="en-US" altLang="zh-CN" dirty="0">
                <a:latin typeface="Times New Roman" panose="02020603050405020304" pitchFamily="18" charset="0"/>
              </a:rPr>
              <a:t>) </a:t>
            </a:r>
            <a:r>
              <a:rPr lang="zh-CN" altLang="en-US" dirty="0">
                <a:latin typeface="Times New Roman" panose="02020603050405020304" pitchFamily="18" charset="0"/>
              </a:rPr>
              <a:t>状态为节点</a:t>
            </a:r>
            <a:r>
              <a:rPr lang="en-US" altLang="zh-CN" dirty="0">
                <a:latin typeface="Times New Roman" panose="02020603050405020304" pitchFamily="18" charset="0"/>
              </a:rPr>
              <a:t>, </a:t>
            </a:r>
            <a:r>
              <a:rPr lang="zh-CN" altLang="en-US" dirty="0">
                <a:latin typeface="Times New Roman" panose="02020603050405020304" pitchFamily="18" charset="0"/>
              </a:rPr>
              <a:t>状态之间的可行 </a:t>
            </a:r>
            <a:r>
              <a:rPr lang="en-US" altLang="zh-CN" dirty="0">
                <a:latin typeface="Times New Roman" panose="02020603050405020304" pitchFamily="18" charset="0"/>
              </a:rPr>
              <a:t>(</a:t>
            </a:r>
            <a:r>
              <a:rPr lang="zh-CN" altLang="en-US" dirty="0">
                <a:latin typeface="Times New Roman" panose="02020603050405020304" pitchFamily="18" charset="0"/>
              </a:rPr>
              <a:t>变两个桶</a:t>
            </a:r>
            <a:r>
              <a:rPr lang="en-US" altLang="zh-CN" dirty="0">
                <a:latin typeface="Times New Roman" panose="02020603050405020304" pitchFamily="18" charset="0"/>
              </a:rPr>
              <a:t>, </a:t>
            </a:r>
            <a:r>
              <a:rPr lang="zh-CN" altLang="en-US" dirty="0">
                <a:latin typeface="Times New Roman" panose="02020603050405020304" pitchFamily="18" charset="0"/>
              </a:rPr>
              <a:t>至少一个桶变空或变满</a:t>
            </a:r>
            <a:r>
              <a:rPr lang="en-US" altLang="zh-CN" dirty="0">
                <a:latin typeface="Times New Roman" panose="02020603050405020304" pitchFamily="18" charset="0"/>
              </a:rPr>
              <a:t>) </a:t>
            </a:r>
            <a:r>
              <a:rPr lang="zh-CN" altLang="en-US" dirty="0">
                <a:latin typeface="Times New Roman" panose="02020603050405020304" pitchFamily="18" charset="0"/>
              </a:rPr>
              <a:t>转移为边</a:t>
            </a:r>
            <a:r>
              <a:rPr lang="en-US" altLang="zh-CN" dirty="0">
                <a:latin typeface="Times New Roman" panose="02020603050405020304" pitchFamily="18" charset="0"/>
              </a:rPr>
              <a:t>.</a:t>
            </a:r>
          </a:p>
          <a:p>
            <a:pPr marL="0" indent="0"/>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p:sp>
        <p:nvSpPr>
          <p:cNvPr id="40" name="文本框 39">
            <a:extLst>
              <a:ext uri="{FF2B5EF4-FFF2-40B4-BE49-F238E27FC236}">
                <a16:creationId xmlns:a16="http://schemas.microsoft.com/office/drawing/2014/main" id="{0359F672-CF82-43ED-AF86-38A1F05C0C25}"/>
              </a:ext>
            </a:extLst>
          </p:cNvPr>
          <p:cNvSpPr txBox="1"/>
          <p:nvPr/>
        </p:nvSpPr>
        <p:spPr>
          <a:xfrm>
            <a:off x="4077493" y="2852936"/>
            <a:ext cx="4536504"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只用记录</a:t>
            </a:r>
            <a:r>
              <a:rPr lang="en-US" altLang="zh-CN" sz="2000" dirty="0">
                <a:solidFill>
                  <a:srgbClr val="FF9900"/>
                </a:solidFill>
                <a:latin typeface="Times New Roman" panose="02020603050405020304" pitchFamily="18" charset="0"/>
              </a:rPr>
              <a:t>b</a:t>
            </a:r>
            <a:r>
              <a:rPr lang="zh-CN" altLang="en-US" sz="2000" dirty="0">
                <a:solidFill>
                  <a:srgbClr val="FF9900"/>
                </a:solidFill>
                <a:latin typeface="Times New Roman" panose="02020603050405020304" pitchFamily="18" charset="0"/>
              </a:rPr>
              <a:t>和</a:t>
            </a:r>
            <a:r>
              <a:rPr lang="en-US" altLang="zh-CN" sz="2000" dirty="0">
                <a:solidFill>
                  <a:srgbClr val="FF9900"/>
                </a:solidFill>
                <a:latin typeface="Times New Roman" panose="02020603050405020304" pitchFamily="18" charset="0"/>
              </a:rPr>
              <a:t>c</a:t>
            </a:r>
            <a:r>
              <a:rPr lang="zh-CN" altLang="en-US" sz="2000" dirty="0">
                <a:solidFill>
                  <a:srgbClr val="FF9900"/>
                </a:solidFill>
                <a:latin typeface="Times New Roman" panose="02020603050405020304" pitchFamily="18" charset="0"/>
              </a:rPr>
              <a:t>的状态，因为</a:t>
            </a:r>
            <a:r>
              <a:rPr lang="en-US" altLang="zh-CN" sz="2000" dirty="0">
                <a:solidFill>
                  <a:srgbClr val="FF9900"/>
                </a:solidFill>
                <a:latin typeface="Times New Roman" panose="02020603050405020304" pitchFamily="18" charset="0"/>
              </a:rPr>
              <a:t>a=8-b-c</a:t>
            </a:r>
          </a:p>
        </p:txBody>
      </p:sp>
      <p:sp>
        <p:nvSpPr>
          <p:cNvPr id="53" name="椭圆 52">
            <a:extLst>
              <a:ext uri="{FF2B5EF4-FFF2-40B4-BE49-F238E27FC236}">
                <a16:creationId xmlns:a16="http://schemas.microsoft.com/office/drawing/2014/main" id="{83A486ED-CF33-49A5-B7E0-87B9C14C07F5}"/>
              </a:ext>
            </a:extLst>
          </p:cNvPr>
          <p:cNvSpPr/>
          <p:nvPr/>
        </p:nvSpPr>
        <p:spPr>
          <a:xfrm>
            <a:off x="197222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21</a:t>
            </a:r>
            <a:endParaRPr lang="zh-CN" altLang="en-US" sz="1200" dirty="0">
              <a:solidFill>
                <a:schemeClr val="tx1"/>
              </a:solidFill>
            </a:endParaRPr>
          </a:p>
        </p:txBody>
      </p:sp>
      <p:sp>
        <p:nvSpPr>
          <p:cNvPr id="54" name="椭圆 53">
            <a:extLst>
              <a:ext uri="{FF2B5EF4-FFF2-40B4-BE49-F238E27FC236}">
                <a16:creationId xmlns:a16="http://schemas.microsoft.com/office/drawing/2014/main" id="{D5C296C6-AA0D-4BF3-B628-0AD0AFF098CB}"/>
              </a:ext>
            </a:extLst>
          </p:cNvPr>
          <p:cNvSpPr/>
          <p:nvPr/>
        </p:nvSpPr>
        <p:spPr>
          <a:xfrm>
            <a:off x="1126361" y="510688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20</a:t>
            </a:r>
            <a:endParaRPr lang="zh-CN" altLang="en-US" sz="1200" dirty="0">
              <a:solidFill>
                <a:schemeClr val="tx1"/>
              </a:solidFill>
            </a:endParaRPr>
          </a:p>
        </p:txBody>
      </p:sp>
      <p:sp>
        <p:nvSpPr>
          <p:cNvPr id="55" name="椭圆 54">
            <a:extLst>
              <a:ext uri="{FF2B5EF4-FFF2-40B4-BE49-F238E27FC236}">
                <a16:creationId xmlns:a16="http://schemas.microsoft.com/office/drawing/2014/main" id="{F8502AC7-6070-4906-8FF1-F48609F53724}"/>
              </a:ext>
            </a:extLst>
          </p:cNvPr>
          <p:cNvSpPr/>
          <p:nvPr/>
        </p:nvSpPr>
        <p:spPr>
          <a:xfrm>
            <a:off x="3731260" y="510095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23</a:t>
            </a:r>
            <a:endParaRPr lang="zh-CN" altLang="en-US" sz="1200" dirty="0">
              <a:solidFill>
                <a:schemeClr val="tx1"/>
              </a:solidFill>
            </a:endParaRPr>
          </a:p>
        </p:txBody>
      </p:sp>
      <p:sp>
        <p:nvSpPr>
          <p:cNvPr id="56" name="椭圆 55">
            <a:extLst>
              <a:ext uri="{FF2B5EF4-FFF2-40B4-BE49-F238E27FC236}">
                <a16:creationId xmlns:a16="http://schemas.microsoft.com/office/drawing/2014/main" id="{FB02E211-6446-450C-931A-7360246051EC}"/>
              </a:ext>
            </a:extLst>
          </p:cNvPr>
          <p:cNvSpPr/>
          <p:nvPr/>
        </p:nvSpPr>
        <p:spPr>
          <a:xfrm>
            <a:off x="2852807" y="510974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22</a:t>
            </a:r>
            <a:endParaRPr lang="zh-CN" altLang="en-US" sz="1200" dirty="0">
              <a:solidFill>
                <a:schemeClr val="tx1"/>
              </a:solidFill>
            </a:endParaRPr>
          </a:p>
        </p:txBody>
      </p:sp>
      <p:sp>
        <p:nvSpPr>
          <p:cNvPr id="59" name="椭圆 58">
            <a:extLst>
              <a:ext uri="{FF2B5EF4-FFF2-40B4-BE49-F238E27FC236}">
                <a16:creationId xmlns:a16="http://schemas.microsoft.com/office/drawing/2014/main" id="{6B859072-3FB3-4EA0-A41E-CB7E88606B9E}"/>
              </a:ext>
            </a:extLst>
          </p:cNvPr>
          <p:cNvSpPr/>
          <p:nvPr/>
        </p:nvSpPr>
        <p:spPr>
          <a:xfrm>
            <a:off x="4573050" y="509369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30</a:t>
            </a:r>
            <a:endParaRPr lang="zh-CN" altLang="en-US" sz="1200" dirty="0">
              <a:solidFill>
                <a:schemeClr val="tx1"/>
              </a:solidFill>
            </a:endParaRPr>
          </a:p>
        </p:txBody>
      </p:sp>
      <p:sp>
        <p:nvSpPr>
          <p:cNvPr id="62" name="椭圆 61">
            <a:extLst>
              <a:ext uri="{FF2B5EF4-FFF2-40B4-BE49-F238E27FC236}">
                <a16:creationId xmlns:a16="http://schemas.microsoft.com/office/drawing/2014/main" id="{BF48FF6A-05CF-423D-BBB2-45F37A1C2E05}"/>
              </a:ext>
            </a:extLst>
          </p:cNvPr>
          <p:cNvSpPr/>
          <p:nvPr/>
        </p:nvSpPr>
        <p:spPr>
          <a:xfrm>
            <a:off x="626140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32</a:t>
            </a:r>
            <a:endParaRPr lang="zh-CN" altLang="en-US" sz="1200" dirty="0">
              <a:solidFill>
                <a:schemeClr val="tx1"/>
              </a:solidFill>
            </a:endParaRPr>
          </a:p>
        </p:txBody>
      </p:sp>
      <p:sp>
        <p:nvSpPr>
          <p:cNvPr id="67" name="椭圆 66">
            <a:extLst>
              <a:ext uri="{FF2B5EF4-FFF2-40B4-BE49-F238E27FC236}">
                <a16:creationId xmlns:a16="http://schemas.microsoft.com/office/drawing/2014/main" id="{9F21FE4C-C594-4637-A3BE-DD0EB4090731}"/>
              </a:ext>
            </a:extLst>
          </p:cNvPr>
          <p:cNvSpPr/>
          <p:nvPr/>
        </p:nvSpPr>
        <p:spPr>
          <a:xfrm>
            <a:off x="5415536" y="511414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31</a:t>
            </a:r>
            <a:endParaRPr lang="zh-CN" altLang="en-US" sz="1200" dirty="0">
              <a:solidFill>
                <a:schemeClr val="tx1"/>
              </a:solidFill>
            </a:endParaRPr>
          </a:p>
        </p:txBody>
      </p:sp>
      <p:sp>
        <p:nvSpPr>
          <p:cNvPr id="68" name="椭圆 67">
            <a:extLst>
              <a:ext uri="{FF2B5EF4-FFF2-40B4-BE49-F238E27FC236}">
                <a16:creationId xmlns:a16="http://schemas.microsoft.com/office/drawing/2014/main" id="{6E5D2DC9-2B77-45B0-A7A6-D3FDAB833F1F}"/>
              </a:ext>
            </a:extLst>
          </p:cNvPr>
          <p:cNvSpPr/>
          <p:nvPr/>
        </p:nvSpPr>
        <p:spPr>
          <a:xfrm>
            <a:off x="7141982" y="511699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33</a:t>
            </a:r>
            <a:endParaRPr lang="zh-CN" altLang="en-US" sz="1200" dirty="0">
              <a:solidFill>
                <a:schemeClr val="tx1"/>
              </a:solidFill>
            </a:endParaRPr>
          </a:p>
        </p:txBody>
      </p:sp>
      <p:sp>
        <p:nvSpPr>
          <p:cNvPr id="69" name="椭圆 68">
            <a:extLst>
              <a:ext uri="{FF2B5EF4-FFF2-40B4-BE49-F238E27FC236}">
                <a16:creationId xmlns:a16="http://schemas.microsoft.com/office/drawing/2014/main" id="{F211C938-6620-4A73-A91A-E114E2537B0A}"/>
              </a:ext>
            </a:extLst>
          </p:cNvPr>
          <p:cNvSpPr/>
          <p:nvPr/>
        </p:nvSpPr>
        <p:spPr>
          <a:xfrm>
            <a:off x="1126361" y="407377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00</a:t>
            </a:r>
          </a:p>
        </p:txBody>
      </p:sp>
      <p:sp>
        <p:nvSpPr>
          <p:cNvPr id="70" name="椭圆 69">
            <a:extLst>
              <a:ext uri="{FF2B5EF4-FFF2-40B4-BE49-F238E27FC236}">
                <a16:creationId xmlns:a16="http://schemas.microsoft.com/office/drawing/2014/main" id="{B7C4A1A2-BA91-4EA9-8F34-A503A37DAF75}"/>
              </a:ext>
            </a:extLst>
          </p:cNvPr>
          <p:cNvSpPr/>
          <p:nvPr/>
        </p:nvSpPr>
        <p:spPr>
          <a:xfrm>
            <a:off x="1971255"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01</a:t>
            </a:r>
            <a:endParaRPr lang="zh-CN" altLang="en-US" sz="1200" dirty="0">
              <a:solidFill>
                <a:schemeClr val="tx1"/>
              </a:solidFill>
            </a:endParaRPr>
          </a:p>
        </p:txBody>
      </p:sp>
      <p:sp>
        <p:nvSpPr>
          <p:cNvPr id="71" name="椭圆 70">
            <a:extLst>
              <a:ext uri="{FF2B5EF4-FFF2-40B4-BE49-F238E27FC236}">
                <a16:creationId xmlns:a16="http://schemas.microsoft.com/office/drawing/2014/main" id="{2AC6A226-3B1C-40F4-BCCF-CA700F323FE0}"/>
              </a:ext>
            </a:extLst>
          </p:cNvPr>
          <p:cNvSpPr/>
          <p:nvPr/>
        </p:nvSpPr>
        <p:spPr>
          <a:xfrm>
            <a:off x="2852807"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02</a:t>
            </a:r>
            <a:endParaRPr lang="zh-CN" altLang="en-US" sz="1200" dirty="0">
              <a:solidFill>
                <a:schemeClr val="tx1"/>
              </a:solidFill>
            </a:endParaRPr>
          </a:p>
        </p:txBody>
      </p:sp>
      <p:sp>
        <p:nvSpPr>
          <p:cNvPr id="72" name="椭圆 71">
            <a:extLst>
              <a:ext uri="{FF2B5EF4-FFF2-40B4-BE49-F238E27FC236}">
                <a16:creationId xmlns:a16="http://schemas.microsoft.com/office/drawing/2014/main" id="{BA894258-0209-4936-B98A-413F0B2DA22A}"/>
              </a:ext>
            </a:extLst>
          </p:cNvPr>
          <p:cNvSpPr/>
          <p:nvPr/>
        </p:nvSpPr>
        <p:spPr>
          <a:xfrm>
            <a:off x="373126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03</a:t>
            </a:r>
            <a:endParaRPr lang="zh-CN" altLang="en-US" sz="1200" dirty="0">
              <a:solidFill>
                <a:schemeClr val="tx1"/>
              </a:solidFill>
            </a:endParaRPr>
          </a:p>
        </p:txBody>
      </p:sp>
      <p:sp>
        <p:nvSpPr>
          <p:cNvPr id="74" name="椭圆 73">
            <a:extLst>
              <a:ext uri="{FF2B5EF4-FFF2-40B4-BE49-F238E27FC236}">
                <a16:creationId xmlns:a16="http://schemas.microsoft.com/office/drawing/2014/main" id="{A61EE741-FC5A-4BD6-B885-8976F8C6A088}"/>
              </a:ext>
            </a:extLst>
          </p:cNvPr>
          <p:cNvSpPr/>
          <p:nvPr/>
        </p:nvSpPr>
        <p:spPr>
          <a:xfrm>
            <a:off x="4573050" y="4069553"/>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10</a:t>
            </a:r>
            <a:endParaRPr lang="zh-CN" altLang="en-US" sz="1200" dirty="0">
              <a:solidFill>
                <a:schemeClr val="tx1"/>
              </a:solidFill>
            </a:endParaRPr>
          </a:p>
        </p:txBody>
      </p:sp>
      <p:sp>
        <p:nvSpPr>
          <p:cNvPr id="77" name="椭圆 76">
            <a:extLst>
              <a:ext uri="{FF2B5EF4-FFF2-40B4-BE49-F238E27FC236}">
                <a16:creationId xmlns:a16="http://schemas.microsoft.com/office/drawing/2014/main" id="{F6444946-E863-4B3D-A7A1-2534C7604D59}"/>
              </a:ext>
            </a:extLst>
          </p:cNvPr>
          <p:cNvSpPr/>
          <p:nvPr/>
        </p:nvSpPr>
        <p:spPr>
          <a:xfrm>
            <a:off x="5414840" y="406551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11</a:t>
            </a:r>
            <a:endParaRPr lang="zh-CN" altLang="en-US" sz="1200" dirty="0">
              <a:solidFill>
                <a:schemeClr val="tx1"/>
              </a:solidFill>
            </a:endParaRPr>
          </a:p>
        </p:txBody>
      </p:sp>
      <p:sp>
        <p:nvSpPr>
          <p:cNvPr id="78" name="椭圆 77">
            <a:extLst>
              <a:ext uri="{FF2B5EF4-FFF2-40B4-BE49-F238E27FC236}">
                <a16:creationId xmlns:a16="http://schemas.microsoft.com/office/drawing/2014/main" id="{36FC3AA5-C884-48BB-9949-3535BC72D256}"/>
              </a:ext>
            </a:extLst>
          </p:cNvPr>
          <p:cNvSpPr/>
          <p:nvPr/>
        </p:nvSpPr>
        <p:spPr>
          <a:xfrm>
            <a:off x="6256630"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12</a:t>
            </a:r>
            <a:endParaRPr lang="zh-CN" altLang="en-US" sz="1200" dirty="0">
              <a:solidFill>
                <a:schemeClr val="tx1"/>
              </a:solidFill>
            </a:endParaRPr>
          </a:p>
        </p:txBody>
      </p:sp>
      <p:sp>
        <p:nvSpPr>
          <p:cNvPr id="79" name="椭圆 78">
            <a:extLst>
              <a:ext uri="{FF2B5EF4-FFF2-40B4-BE49-F238E27FC236}">
                <a16:creationId xmlns:a16="http://schemas.microsoft.com/office/drawing/2014/main" id="{522F0E89-2C2A-4126-A59A-A85718B6DD2C}"/>
              </a:ext>
            </a:extLst>
          </p:cNvPr>
          <p:cNvSpPr/>
          <p:nvPr/>
        </p:nvSpPr>
        <p:spPr>
          <a:xfrm>
            <a:off x="7141982" y="4072475"/>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13</a:t>
            </a:r>
            <a:endParaRPr lang="zh-CN" altLang="en-US" sz="1200" dirty="0">
              <a:solidFill>
                <a:schemeClr val="tx1"/>
              </a:solidFill>
            </a:endParaRPr>
          </a:p>
        </p:txBody>
      </p:sp>
      <p:cxnSp>
        <p:nvCxnSpPr>
          <p:cNvPr id="82" name="直接箭头连接符 81">
            <a:extLst>
              <a:ext uri="{FF2B5EF4-FFF2-40B4-BE49-F238E27FC236}">
                <a16:creationId xmlns:a16="http://schemas.microsoft.com/office/drawing/2014/main" id="{806A62AF-7FAE-4208-9C16-DA2FAD13472D}"/>
              </a:ext>
            </a:extLst>
          </p:cNvPr>
          <p:cNvCxnSpPr>
            <a:cxnSpLocks/>
            <a:stCxn id="69" idx="4"/>
            <a:endCxn id="89" idx="1"/>
          </p:cNvCxnSpPr>
          <p:nvPr/>
        </p:nvCxnSpPr>
        <p:spPr>
          <a:xfrm>
            <a:off x="1425546" y="4672147"/>
            <a:ext cx="3235133" cy="1531529"/>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sp>
        <p:nvSpPr>
          <p:cNvPr id="83" name="椭圆 82">
            <a:extLst>
              <a:ext uri="{FF2B5EF4-FFF2-40B4-BE49-F238E27FC236}">
                <a16:creationId xmlns:a16="http://schemas.microsoft.com/office/drawing/2014/main" id="{F0C633FA-A75D-4C22-A19E-1B49144099B1}"/>
              </a:ext>
            </a:extLst>
          </p:cNvPr>
          <p:cNvSpPr/>
          <p:nvPr/>
        </p:nvSpPr>
        <p:spPr>
          <a:xfrm>
            <a:off x="1126361" y="612027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40</a:t>
            </a:r>
          </a:p>
        </p:txBody>
      </p:sp>
      <p:sp>
        <p:nvSpPr>
          <p:cNvPr id="85" name="椭圆 84">
            <a:extLst>
              <a:ext uri="{FF2B5EF4-FFF2-40B4-BE49-F238E27FC236}">
                <a16:creationId xmlns:a16="http://schemas.microsoft.com/office/drawing/2014/main" id="{C19EFF03-DD77-4F4D-9E0F-479D62FA335D}"/>
              </a:ext>
            </a:extLst>
          </p:cNvPr>
          <p:cNvSpPr/>
          <p:nvPr/>
        </p:nvSpPr>
        <p:spPr>
          <a:xfrm>
            <a:off x="1971255"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41</a:t>
            </a:r>
            <a:endParaRPr lang="zh-CN" altLang="en-US" sz="1200" dirty="0">
              <a:solidFill>
                <a:schemeClr val="tx1"/>
              </a:solidFill>
            </a:endParaRPr>
          </a:p>
        </p:txBody>
      </p:sp>
      <p:sp>
        <p:nvSpPr>
          <p:cNvPr id="86" name="椭圆 85">
            <a:extLst>
              <a:ext uri="{FF2B5EF4-FFF2-40B4-BE49-F238E27FC236}">
                <a16:creationId xmlns:a16="http://schemas.microsoft.com/office/drawing/2014/main" id="{7D7F27C1-569A-485C-9E6A-20484BE360A2}"/>
              </a:ext>
            </a:extLst>
          </p:cNvPr>
          <p:cNvSpPr/>
          <p:nvPr/>
        </p:nvSpPr>
        <p:spPr>
          <a:xfrm>
            <a:off x="2852807"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42</a:t>
            </a:r>
            <a:endParaRPr lang="zh-CN" altLang="en-US" sz="1200" dirty="0">
              <a:solidFill>
                <a:schemeClr val="tx1"/>
              </a:solidFill>
            </a:endParaRPr>
          </a:p>
        </p:txBody>
      </p:sp>
      <p:sp>
        <p:nvSpPr>
          <p:cNvPr id="87" name="椭圆 86">
            <a:extLst>
              <a:ext uri="{FF2B5EF4-FFF2-40B4-BE49-F238E27FC236}">
                <a16:creationId xmlns:a16="http://schemas.microsoft.com/office/drawing/2014/main" id="{37480AA3-1009-409B-8BB3-9F5C67403DDA}"/>
              </a:ext>
            </a:extLst>
          </p:cNvPr>
          <p:cNvSpPr/>
          <p:nvPr/>
        </p:nvSpPr>
        <p:spPr>
          <a:xfrm>
            <a:off x="373126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43</a:t>
            </a:r>
            <a:endParaRPr lang="zh-CN" altLang="en-US" sz="1200" dirty="0">
              <a:solidFill>
                <a:schemeClr val="tx1"/>
              </a:solidFill>
            </a:endParaRPr>
          </a:p>
        </p:txBody>
      </p:sp>
      <p:sp>
        <p:nvSpPr>
          <p:cNvPr id="89" name="椭圆 88">
            <a:extLst>
              <a:ext uri="{FF2B5EF4-FFF2-40B4-BE49-F238E27FC236}">
                <a16:creationId xmlns:a16="http://schemas.microsoft.com/office/drawing/2014/main" id="{174FCC1C-C87D-46B7-BC05-4D075F0F190B}"/>
              </a:ext>
            </a:extLst>
          </p:cNvPr>
          <p:cNvSpPr/>
          <p:nvPr/>
        </p:nvSpPr>
        <p:spPr>
          <a:xfrm>
            <a:off x="4573050" y="6116047"/>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50</a:t>
            </a:r>
            <a:endParaRPr lang="zh-CN" altLang="en-US" sz="1200" dirty="0">
              <a:solidFill>
                <a:schemeClr val="tx1"/>
              </a:solidFill>
            </a:endParaRPr>
          </a:p>
        </p:txBody>
      </p:sp>
      <p:sp>
        <p:nvSpPr>
          <p:cNvPr id="90" name="椭圆 89">
            <a:extLst>
              <a:ext uri="{FF2B5EF4-FFF2-40B4-BE49-F238E27FC236}">
                <a16:creationId xmlns:a16="http://schemas.microsoft.com/office/drawing/2014/main" id="{98EC48E7-0069-498B-A8ED-87D3397C61FA}"/>
              </a:ext>
            </a:extLst>
          </p:cNvPr>
          <p:cNvSpPr/>
          <p:nvPr/>
        </p:nvSpPr>
        <p:spPr>
          <a:xfrm>
            <a:off x="5414840" y="6112011"/>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51</a:t>
            </a:r>
            <a:endParaRPr lang="zh-CN" altLang="en-US" sz="1200" dirty="0">
              <a:solidFill>
                <a:schemeClr val="tx1"/>
              </a:solidFill>
            </a:endParaRPr>
          </a:p>
        </p:txBody>
      </p:sp>
      <p:sp>
        <p:nvSpPr>
          <p:cNvPr id="91" name="椭圆 90">
            <a:extLst>
              <a:ext uri="{FF2B5EF4-FFF2-40B4-BE49-F238E27FC236}">
                <a16:creationId xmlns:a16="http://schemas.microsoft.com/office/drawing/2014/main" id="{D911B9EA-66B0-47ED-AB40-7F77A2A6A473}"/>
              </a:ext>
            </a:extLst>
          </p:cNvPr>
          <p:cNvSpPr/>
          <p:nvPr/>
        </p:nvSpPr>
        <p:spPr>
          <a:xfrm>
            <a:off x="6256630"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52</a:t>
            </a:r>
            <a:endParaRPr lang="zh-CN" altLang="en-US" sz="1200" dirty="0">
              <a:solidFill>
                <a:schemeClr val="tx1"/>
              </a:solidFill>
            </a:endParaRPr>
          </a:p>
        </p:txBody>
      </p:sp>
      <p:sp>
        <p:nvSpPr>
          <p:cNvPr id="93" name="椭圆 92">
            <a:extLst>
              <a:ext uri="{FF2B5EF4-FFF2-40B4-BE49-F238E27FC236}">
                <a16:creationId xmlns:a16="http://schemas.microsoft.com/office/drawing/2014/main" id="{14D9F382-20B2-409B-8CAE-1DF82C39DF86}"/>
              </a:ext>
            </a:extLst>
          </p:cNvPr>
          <p:cNvSpPr/>
          <p:nvPr/>
        </p:nvSpPr>
        <p:spPr>
          <a:xfrm>
            <a:off x="7141982" y="6118969"/>
            <a:ext cx="598370" cy="59837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solidFill>
                  <a:schemeClr val="tx1"/>
                </a:solidFill>
              </a:rPr>
              <a:t>53</a:t>
            </a:r>
            <a:endParaRPr lang="zh-CN" altLang="en-US" sz="1200" dirty="0">
              <a:solidFill>
                <a:schemeClr val="tx1"/>
              </a:solidFill>
            </a:endParaRPr>
          </a:p>
        </p:txBody>
      </p:sp>
      <p:cxnSp>
        <p:nvCxnSpPr>
          <p:cNvPr id="94" name="直接箭头连接符 93">
            <a:extLst>
              <a:ext uri="{FF2B5EF4-FFF2-40B4-BE49-F238E27FC236}">
                <a16:creationId xmlns:a16="http://schemas.microsoft.com/office/drawing/2014/main" id="{77A20B01-4058-4FDE-8DD4-31785CCD984F}"/>
              </a:ext>
            </a:extLst>
          </p:cNvPr>
          <p:cNvCxnSpPr>
            <a:cxnSpLocks/>
            <a:stCxn id="69" idx="6"/>
            <a:endCxn id="72" idx="3"/>
          </p:cNvCxnSpPr>
          <p:nvPr/>
        </p:nvCxnSpPr>
        <p:spPr>
          <a:xfrm>
            <a:off x="1724731" y="4372962"/>
            <a:ext cx="2094158" cy="210254"/>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FA37F94D-BF1B-4161-950D-BCE16038C484}"/>
              </a:ext>
            </a:extLst>
          </p:cNvPr>
          <p:cNvCxnSpPr>
            <a:cxnSpLocks/>
            <a:stCxn id="59" idx="1"/>
            <a:endCxn id="72" idx="5"/>
          </p:cNvCxnSpPr>
          <p:nvPr/>
        </p:nvCxnSpPr>
        <p:spPr>
          <a:xfrm flipH="1" flipV="1">
            <a:off x="4242001" y="4583216"/>
            <a:ext cx="418678" cy="598112"/>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4D13B43F-0786-4030-8A58-E95C98D9A937}"/>
              </a:ext>
            </a:extLst>
          </p:cNvPr>
          <p:cNvCxnSpPr>
            <a:cxnSpLocks/>
            <a:stCxn id="59" idx="6"/>
            <a:endCxn id="68" idx="1"/>
          </p:cNvCxnSpPr>
          <p:nvPr/>
        </p:nvCxnSpPr>
        <p:spPr>
          <a:xfrm flipV="1">
            <a:off x="5171420" y="5204626"/>
            <a:ext cx="2058191" cy="188258"/>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E7C80702-9D8C-46D2-A403-A096E1AEF1FC}"/>
              </a:ext>
            </a:extLst>
          </p:cNvPr>
          <p:cNvCxnSpPr>
            <a:cxnSpLocks/>
            <a:stCxn id="93" idx="0"/>
            <a:endCxn id="68" idx="4"/>
          </p:cNvCxnSpPr>
          <p:nvPr/>
        </p:nvCxnSpPr>
        <p:spPr>
          <a:xfrm flipV="1">
            <a:off x="7441167" y="5715367"/>
            <a:ext cx="0" cy="40360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57256734-FE28-432E-BE50-627C01580980}"/>
              </a:ext>
            </a:extLst>
          </p:cNvPr>
          <p:cNvCxnSpPr>
            <a:cxnSpLocks/>
            <a:stCxn id="89" idx="6"/>
            <a:endCxn id="93" idx="3"/>
          </p:cNvCxnSpPr>
          <p:nvPr/>
        </p:nvCxnSpPr>
        <p:spPr>
          <a:xfrm>
            <a:off x="5171420" y="6415232"/>
            <a:ext cx="2058191" cy="21447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9E2E8699-A5BE-476F-A3D6-C281CA57B1B9}"/>
              </a:ext>
            </a:extLst>
          </p:cNvPr>
          <p:cNvCxnSpPr>
            <a:cxnSpLocks/>
            <a:stCxn id="89" idx="0"/>
            <a:endCxn id="55" idx="5"/>
          </p:cNvCxnSpPr>
          <p:nvPr/>
        </p:nvCxnSpPr>
        <p:spPr>
          <a:xfrm flipH="1" flipV="1">
            <a:off x="4242001" y="5611696"/>
            <a:ext cx="630234" cy="504351"/>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C83AB13B-B4F9-4AF9-9067-4ED7D6285E7C}"/>
              </a:ext>
            </a:extLst>
          </p:cNvPr>
          <p:cNvCxnSpPr>
            <a:cxnSpLocks/>
            <a:stCxn id="54" idx="6"/>
            <a:endCxn id="55" idx="1"/>
          </p:cNvCxnSpPr>
          <p:nvPr/>
        </p:nvCxnSpPr>
        <p:spPr>
          <a:xfrm flipV="1">
            <a:off x="1724731" y="5188584"/>
            <a:ext cx="2094158" cy="217488"/>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85B887FA-9F5D-4358-999E-AC6800150B7F}"/>
              </a:ext>
            </a:extLst>
          </p:cNvPr>
          <p:cNvCxnSpPr>
            <a:cxnSpLocks/>
            <a:stCxn id="72" idx="4"/>
            <a:endCxn id="55" idx="0"/>
          </p:cNvCxnSpPr>
          <p:nvPr/>
        </p:nvCxnSpPr>
        <p:spPr>
          <a:xfrm>
            <a:off x="4030445" y="4670845"/>
            <a:ext cx="0" cy="43011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078A055-57B4-4ACF-A0E6-FA3A81DE772A}"/>
              </a:ext>
            </a:extLst>
          </p:cNvPr>
          <p:cNvCxnSpPr>
            <a:cxnSpLocks/>
            <a:stCxn id="54" idx="5"/>
            <a:endCxn id="89" idx="2"/>
          </p:cNvCxnSpPr>
          <p:nvPr/>
        </p:nvCxnSpPr>
        <p:spPr>
          <a:xfrm>
            <a:off x="1637102" y="5617628"/>
            <a:ext cx="2935948" cy="79760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383199E-EE07-480C-81FA-5C9F5EAACB52}"/>
              </a:ext>
            </a:extLst>
          </p:cNvPr>
          <p:cNvCxnSpPr>
            <a:cxnSpLocks/>
            <a:stCxn id="54" idx="0"/>
            <a:endCxn id="71" idx="3"/>
          </p:cNvCxnSpPr>
          <p:nvPr/>
        </p:nvCxnSpPr>
        <p:spPr>
          <a:xfrm flipV="1">
            <a:off x="1425546" y="4580294"/>
            <a:ext cx="1514890" cy="526593"/>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AC05ABDB-B796-43F5-9FD7-E5154EC73E76}"/>
              </a:ext>
            </a:extLst>
          </p:cNvPr>
          <p:cNvCxnSpPr>
            <a:cxnSpLocks/>
            <a:stCxn id="91" idx="1"/>
            <a:endCxn id="71" idx="5"/>
          </p:cNvCxnSpPr>
          <p:nvPr/>
        </p:nvCxnSpPr>
        <p:spPr>
          <a:xfrm flipH="1" flipV="1">
            <a:off x="3363548" y="4580294"/>
            <a:ext cx="2980711" cy="1626304"/>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0A8635E6-57FB-4067-88A0-237FDC88D046}"/>
              </a:ext>
            </a:extLst>
          </p:cNvPr>
          <p:cNvCxnSpPr>
            <a:cxnSpLocks/>
            <a:stCxn id="69" idx="7"/>
            <a:endCxn id="71" idx="1"/>
          </p:cNvCxnSpPr>
          <p:nvPr/>
        </p:nvCxnSpPr>
        <p:spPr>
          <a:xfrm flipV="1">
            <a:off x="1637102" y="4157182"/>
            <a:ext cx="1303334" cy="4224"/>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a:extLst>
              <a:ext uri="{FF2B5EF4-FFF2-40B4-BE49-F238E27FC236}">
                <a16:creationId xmlns:a16="http://schemas.microsoft.com/office/drawing/2014/main" id="{E2FBB829-7180-426D-AA14-B9A8F1715498}"/>
              </a:ext>
            </a:extLst>
          </p:cNvPr>
          <p:cNvCxnSpPr>
            <a:cxnSpLocks/>
            <a:stCxn id="72" idx="1"/>
            <a:endCxn id="71" idx="7"/>
          </p:cNvCxnSpPr>
          <p:nvPr/>
        </p:nvCxnSpPr>
        <p:spPr>
          <a:xfrm flipH="1" flipV="1">
            <a:off x="3363548" y="4157182"/>
            <a:ext cx="455341" cy="2922"/>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接箭头连接符 111">
            <a:extLst>
              <a:ext uri="{FF2B5EF4-FFF2-40B4-BE49-F238E27FC236}">
                <a16:creationId xmlns:a16="http://schemas.microsoft.com/office/drawing/2014/main" id="{76628FD8-BB13-4582-BD57-5431D6ACCB82}"/>
              </a:ext>
            </a:extLst>
          </p:cNvPr>
          <p:cNvCxnSpPr>
            <a:cxnSpLocks/>
            <a:stCxn id="93" idx="1"/>
            <a:endCxn id="91" idx="7"/>
          </p:cNvCxnSpPr>
          <p:nvPr/>
        </p:nvCxnSpPr>
        <p:spPr>
          <a:xfrm flipH="1">
            <a:off x="6767371" y="6206598"/>
            <a:ext cx="462240"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30583788-8A33-4E77-B636-B4231C6A3B95}"/>
              </a:ext>
            </a:extLst>
          </p:cNvPr>
          <p:cNvCxnSpPr>
            <a:cxnSpLocks/>
            <a:stCxn id="89" idx="7"/>
            <a:endCxn id="91" idx="2"/>
          </p:cNvCxnSpPr>
          <p:nvPr/>
        </p:nvCxnSpPr>
        <p:spPr>
          <a:xfrm>
            <a:off x="5083791" y="6203676"/>
            <a:ext cx="1172839" cy="214478"/>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CC387EFD-4E23-4FA1-99CE-3E50918E4A7C}"/>
              </a:ext>
            </a:extLst>
          </p:cNvPr>
          <p:cNvCxnSpPr>
            <a:cxnSpLocks/>
            <a:stCxn id="87" idx="5"/>
            <a:endCxn id="91" idx="4"/>
          </p:cNvCxnSpPr>
          <p:nvPr/>
        </p:nvCxnSpPr>
        <p:spPr>
          <a:xfrm>
            <a:off x="4242001" y="6629710"/>
            <a:ext cx="2313814" cy="87629"/>
          </a:xfrm>
          <a:prstGeom prst="straightConnector1">
            <a:avLst/>
          </a:prstGeom>
          <a:ln>
            <a:solidFill>
              <a:schemeClr val="tx1"/>
            </a:solidFill>
            <a:headEnd type="triangle" w="med" len="med"/>
            <a:tailEnd type="non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15" name="直接箭头连接符 114">
            <a:extLst>
              <a:ext uri="{FF2B5EF4-FFF2-40B4-BE49-F238E27FC236}">
                <a16:creationId xmlns:a16="http://schemas.microsoft.com/office/drawing/2014/main" id="{157654F6-054E-40E5-9540-E591F7144BEF}"/>
              </a:ext>
            </a:extLst>
          </p:cNvPr>
          <p:cNvCxnSpPr>
            <a:cxnSpLocks/>
            <a:stCxn id="87" idx="3"/>
            <a:endCxn id="83" idx="6"/>
          </p:cNvCxnSpPr>
          <p:nvPr/>
        </p:nvCxnSpPr>
        <p:spPr>
          <a:xfrm flipH="1" flipV="1">
            <a:off x="1724731" y="6419456"/>
            <a:ext cx="2094158" cy="210254"/>
          </a:xfrm>
          <a:prstGeom prst="straightConnector1">
            <a:avLst/>
          </a:prstGeom>
          <a:ln>
            <a:solidFill>
              <a:schemeClr val="tx1"/>
            </a:solidFill>
            <a:headEnd type="triangle" w="med" len="med"/>
            <a:tailEnd type="triangle" w="med" len="med"/>
          </a:ln>
          <a:effectLst>
            <a:glow rad="101600">
              <a:srgbClr val="FFC000">
                <a:alpha val="40000"/>
              </a:srgbClr>
            </a:glow>
          </a:effectLst>
        </p:spPr>
        <p:style>
          <a:lnRef idx="1">
            <a:schemeClr val="accent1"/>
          </a:lnRef>
          <a:fillRef idx="0">
            <a:schemeClr val="accent1"/>
          </a:fillRef>
          <a:effectRef idx="0">
            <a:schemeClr val="accent1"/>
          </a:effectRef>
          <a:fontRef idx="minor">
            <a:schemeClr val="tx1"/>
          </a:fontRef>
        </p:style>
      </p:cxnSp>
      <p:cxnSp>
        <p:nvCxnSpPr>
          <p:cNvPr id="116" name="直接箭头连接符 115">
            <a:extLst>
              <a:ext uri="{FF2B5EF4-FFF2-40B4-BE49-F238E27FC236}">
                <a16:creationId xmlns:a16="http://schemas.microsoft.com/office/drawing/2014/main" id="{D0A052EA-60A3-4139-B6AA-28DA7473F369}"/>
              </a:ext>
            </a:extLst>
          </p:cNvPr>
          <p:cNvCxnSpPr>
            <a:cxnSpLocks/>
            <a:stCxn id="79" idx="3"/>
            <a:endCxn id="83" idx="7"/>
          </p:cNvCxnSpPr>
          <p:nvPr/>
        </p:nvCxnSpPr>
        <p:spPr>
          <a:xfrm flipH="1">
            <a:off x="1637102" y="4583216"/>
            <a:ext cx="5592509" cy="1624684"/>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7" name="直接箭头连接符 116">
            <a:extLst>
              <a:ext uri="{FF2B5EF4-FFF2-40B4-BE49-F238E27FC236}">
                <a16:creationId xmlns:a16="http://schemas.microsoft.com/office/drawing/2014/main" id="{73A546D7-3090-4D56-B086-456B63BFD661}"/>
              </a:ext>
            </a:extLst>
          </p:cNvPr>
          <p:cNvCxnSpPr>
            <a:cxnSpLocks/>
            <a:endCxn id="74" idx="7"/>
          </p:cNvCxnSpPr>
          <p:nvPr/>
        </p:nvCxnSpPr>
        <p:spPr>
          <a:xfrm flipH="1" flipV="1">
            <a:off x="5083791" y="4157182"/>
            <a:ext cx="2058191" cy="215780"/>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D17DDE1A-82CE-44AC-A71B-353C45672623}"/>
              </a:ext>
            </a:extLst>
          </p:cNvPr>
          <p:cNvCxnSpPr>
            <a:cxnSpLocks/>
            <a:stCxn id="74" idx="1"/>
            <a:endCxn id="70" idx="6"/>
          </p:cNvCxnSpPr>
          <p:nvPr/>
        </p:nvCxnSpPr>
        <p:spPr>
          <a:xfrm flipH="1">
            <a:off x="2569625" y="4157182"/>
            <a:ext cx="2091054" cy="211556"/>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9" name="直接箭头连接符 118">
            <a:extLst>
              <a:ext uri="{FF2B5EF4-FFF2-40B4-BE49-F238E27FC236}">
                <a16:creationId xmlns:a16="http://schemas.microsoft.com/office/drawing/2014/main" id="{7EA8712C-637B-4D3E-AB2B-5DB05DD02EA6}"/>
              </a:ext>
            </a:extLst>
          </p:cNvPr>
          <p:cNvCxnSpPr>
            <a:cxnSpLocks/>
            <a:stCxn id="90" idx="1"/>
            <a:endCxn id="70" idx="5"/>
          </p:cNvCxnSpPr>
          <p:nvPr/>
        </p:nvCxnSpPr>
        <p:spPr>
          <a:xfrm flipH="1" flipV="1">
            <a:off x="2481996" y="4580294"/>
            <a:ext cx="3020473" cy="1619346"/>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26C204A9-444A-454F-8B1C-81B617880057}"/>
              </a:ext>
            </a:extLst>
          </p:cNvPr>
          <p:cNvCxnSpPr>
            <a:cxnSpLocks/>
            <a:stCxn id="90" idx="7"/>
            <a:endCxn id="68" idx="2"/>
          </p:cNvCxnSpPr>
          <p:nvPr/>
        </p:nvCxnSpPr>
        <p:spPr>
          <a:xfrm flipV="1">
            <a:off x="5925581" y="5416182"/>
            <a:ext cx="1216401" cy="783458"/>
          </a:xfrm>
          <a:prstGeom prst="straightConnector1">
            <a:avLst/>
          </a:prstGeom>
          <a:ln>
            <a:solidFill>
              <a:schemeClr val="tx1"/>
            </a:solidFill>
            <a:headEnd type="triangle" w="med" len="med"/>
            <a:tailEnd type="triangle" w="med" len="med"/>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072763"/>
      </p:ext>
    </p:extLst>
  </p:cSld>
  <p:clrMapOvr>
    <a:masterClrMapping/>
  </p:clrMapOvr>
  <p:transitio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69</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最短路径算法</a:t>
            </a:r>
          </a:p>
        </p:txBody>
      </p:sp>
      <mc:AlternateContent xmlns:mc="http://schemas.openxmlformats.org/markup-compatibility/2006">
        <mc:Choice xmlns:a14="http://schemas.microsoft.com/office/drawing/2010/main" Requires="a14">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14.37  </a:t>
                </a:r>
                <a:r>
                  <a:rPr lang="zh-CN" altLang="en-US" dirty="0">
                    <a:latin typeface="Times New Roman" panose="02020603050405020304" pitchFamily="18" charset="0"/>
                  </a:rPr>
                  <a:t>计算图上给定两点间距离最短的基本路径的算法称为</a:t>
                </a:r>
                <a:r>
                  <a:rPr lang="zh-CN" altLang="en-US" dirty="0">
                    <a:solidFill>
                      <a:srgbClr val="A50021"/>
                    </a:solidFill>
                    <a:latin typeface="Times New Roman" panose="02020603050405020304" pitchFamily="18" charset="0"/>
                  </a:rPr>
                  <a:t>点到点最短路算法</a:t>
                </a:r>
                <a:endParaRPr lang="en-US" altLang="zh-CN" dirty="0">
                  <a:solidFill>
                    <a:srgbClr val="A50021"/>
                  </a:solidFill>
                  <a:latin typeface="Times New Roman" panose="02020603050405020304" pitchFamily="18" charset="0"/>
                </a:endParaRPr>
              </a:p>
              <a:p>
                <a:pPr marL="0" indent="0"/>
                <a:br>
                  <a:rPr lang="en-US" altLang="zh-CN" dirty="0">
                    <a:solidFill>
                      <a:srgbClr val="A50021"/>
                    </a:solidFill>
                    <a:latin typeface="Times New Roman" panose="02020603050405020304" pitchFamily="18" charset="0"/>
                  </a:rPr>
                </a:b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14.38  </a:t>
                </a:r>
                <a:r>
                  <a:rPr lang="zh-CN" altLang="en-US" dirty="0">
                    <a:latin typeface="Times New Roman" panose="02020603050405020304" pitchFamily="18" charset="0"/>
                  </a:rPr>
                  <a:t>计算图上从给定点出发到所有其它点距离最短的基本路径的算法称为</a:t>
                </a:r>
                <a:r>
                  <a:rPr lang="zh-CN" altLang="en-US" dirty="0">
                    <a:solidFill>
                      <a:srgbClr val="A50021"/>
                    </a:solidFill>
                    <a:latin typeface="Times New Roman" panose="02020603050405020304" pitchFamily="18" charset="0"/>
                  </a:rPr>
                  <a:t>单源最短路算法</a:t>
                </a:r>
                <a:endParaRPr lang="en-US" altLang="zh-CN" dirty="0">
                  <a:solidFill>
                    <a:srgbClr val="A50021"/>
                  </a:solidFill>
                  <a:latin typeface="Times New Roman" panose="02020603050405020304" pitchFamily="18" charset="0"/>
                </a:endParaRPr>
              </a:p>
              <a:p>
                <a:pPr marL="0" indent="0"/>
                <a:br>
                  <a:rPr lang="en-US" altLang="zh-CN" dirty="0">
                    <a:solidFill>
                      <a:srgbClr val="A50021"/>
                    </a:solidFill>
                    <a:latin typeface="Times New Roman" panose="02020603050405020304" pitchFamily="18" charset="0"/>
                  </a:rPr>
                </a:br>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14.39  </a:t>
                </a:r>
                <a:r>
                  <a:rPr lang="zh-CN" altLang="en-US" dirty="0">
                    <a:latin typeface="Times New Roman" panose="02020603050405020304" pitchFamily="18" charset="0"/>
                  </a:rPr>
                  <a:t>计算图上从任意点出发到所有其它点距离最短的基本路径的算法称为</a:t>
                </a:r>
                <a:r>
                  <a:rPr lang="zh-CN" altLang="en-US" dirty="0">
                    <a:solidFill>
                      <a:srgbClr val="A50021"/>
                    </a:solidFill>
                    <a:latin typeface="Times New Roman" panose="02020603050405020304" pitchFamily="18" charset="0"/>
                  </a:rPr>
                  <a:t>全源最短路算法</a:t>
                </a:r>
                <a:endParaRPr lang="en-US" altLang="zh-CN" dirty="0">
                  <a:solidFill>
                    <a:srgbClr val="A50021"/>
                  </a:solidFill>
                  <a:latin typeface="Times New Roman" panose="02020603050405020304" pitchFamily="18" charset="0"/>
                </a:endParaRPr>
              </a:p>
              <a:p>
                <a:pPr marL="0" indent="0"/>
                <a14:m>
                  <m:oMathPara xmlns:m="http://schemas.openxmlformats.org/officeDocument/2006/math">
                    <m:oMathParaPr>
                      <m:jc m:val="centerGroup"/>
                    </m:oMathParaPr>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lim>
                          </m:limLow>
                        </m:fName>
                        <m:e>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𝒊𝒌</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𝒌𝒋</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e>
                      </m:func>
                    </m:oMath>
                  </m:oMathPara>
                </a14:m>
                <a:endParaRPr lang="en-US" altLang="zh-CN" dirty="0">
                  <a:latin typeface="Times New Roman" panose="02020603050405020304" pitchFamily="18" charset="0"/>
                </a:endParaRPr>
              </a:p>
              <a:p>
                <a:pPr marL="0" indent="0"/>
                <a:endParaRPr lang="en-US" altLang="zh-CN" dirty="0">
                  <a:latin typeface="Times New Roman" panose="02020603050405020304" pitchFamily="18" charset="0"/>
                </a:endParaRPr>
              </a:p>
            </p:txBody>
          </p:sp>
        </mc:Choice>
        <mc:Fallback>
          <p:sp>
            <p:nvSpPr>
              <p:cNvPr id="344072" name="Rectangle 8"/>
              <p:cNvSpPr>
                <a:spLocks noGrp="1" noRot="1" noChangeAspect="1" noMove="1" noResize="1" noEditPoints="1" noAdjustHandles="1" noChangeArrowheads="1" noChangeShapeType="1" noTextEdit="1"/>
              </p:cNvSpPr>
              <p:nvPr>
                <p:ph type="body" idx="1"/>
              </p:nvPr>
            </p:nvSpPr>
            <p:spPr>
              <a:xfrm>
                <a:off x="539750" y="1125538"/>
                <a:ext cx="8229600" cy="5039766"/>
              </a:xfrm>
              <a:blipFill>
                <a:blip r:embed="rId3"/>
                <a:stretch>
                  <a:fillRect l="-1185" t="-1332"/>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B74D9DB0-68F7-495C-AB43-74D18BE2FF86}"/>
              </a:ext>
            </a:extLst>
          </p:cNvPr>
          <p:cNvSpPr txBox="1"/>
          <p:nvPr/>
        </p:nvSpPr>
        <p:spPr>
          <a:xfrm>
            <a:off x="6156176" y="2668850"/>
            <a:ext cx="1944837" cy="400110"/>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见附加</a:t>
            </a:r>
            <a:r>
              <a:rPr lang="en-US" altLang="zh-CN" sz="2000" dirty="0">
                <a:solidFill>
                  <a:srgbClr val="FF9900"/>
                </a:solidFill>
                <a:latin typeface="Times New Roman" panose="02020603050405020304" pitchFamily="18" charset="0"/>
              </a:rPr>
              <a:t>PPT</a:t>
            </a:r>
          </a:p>
        </p:txBody>
      </p:sp>
      <p:sp>
        <p:nvSpPr>
          <p:cNvPr id="58" name="文本框 57">
            <a:extLst>
              <a:ext uri="{FF2B5EF4-FFF2-40B4-BE49-F238E27FC236}">
                <a16:creationId xmlns:a16="http://schemas.microsoft.com/office/drawing/2014/main" id="{EACFCF3A-23D7-4465-B802-CA6018DEB518}"/>
              </a:ext>
            </a:extLst>
          </p:cNvPr>
          <p:cNvSpPr txBox="1"/>
          <p:nvPr/>
        </p:nvSpPr>
        <p:spPr>
          <a:xfrm>
            <a:off x="2428697" y="4869160"/>
            <a:ext cx="1800201" cy="70788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回忆传递闭包对照矩阵乘法</a:t>
            </a:r>
            <a:endParaRPr lang="en-US" altLang="zh-CN" sz="2000" dirty="0">
              <a:solidFill>
                <a:srgbClr val="FF9900"/>
              </a:solidFill>
              <a:latin typeface="Times New Roman" panose="02020603050405020304" pitchFamily="18" charset="0"/>
            </a:endParaRPr>
          </a:p>
        </p:txBody>
      </p:sp>
      <p:sp>
        <p:nvSpPr>
          <p:cNvPr id="60" name="文本框 59">
            <a:extLst>
              <a:ext uri="{FF2B5EF4-FFF2-40B4-BE49-F238E27FC236}">
                <a16:creationId xmlns:a16="http://schemas.microsoft.com/office/drawing/2014/main" id="{51AF783A-14AC-485C-BD04-3BE5F0602AB2}"/>
              </a:ext>
            </a:extLst>
          </p:cNvPr>
          <p:cNvSpPr txBox="1"/>
          <p:nvPr/>
        </p:nvSpPr>
        <p:spPr>
          <a:xfrm>
            <a:off x="6444208" y="4325034"/>
            <a:ext cx="2699792" cy="400110"/>
          </a:xfrm>
          <a:prstGeom prst="rect">
            <a:avLst/>
          </a:prstGeom>
          <a:noFill/>
        </p:spPr>
        <p:txBody>
          <a:bodyPr wrap="square" rtlCol="0" anchor="b">
            <a:spAutoFit/>
          </a:bodyPr>
          <a:lstStyle/>
          <a:p>
            <a:pPr algn="r"/>
            <a:r>
              <a:rPr lang="en-US" altLang="zh-CN" sz="2000" i="1" dirty="0">
                <a:solidFill>
                  <a:srgbClr val="FF9900"/>
                </a:solidFill>
                <a:latin typeface="Times New Roman" panose="02020603050405020304" pitchFamily="18" charset="0"/>
              </a:rPr>
              <a:t>k</a:t>
            </a:r>
            <a:r>
              <a:rPr lang="en-US" altLang="zh-CN" sz="2000" dirty="0">
                <a:solidFill>
                  <a:srgbClr val="FF9900"/>
                </a:solidFill>
                <a:latin typeface="Times New Roman" panose="02020603050405020304" pitchFamily="18" charset="0"/>
              </a:rPr>
              <a:t>=</a:t>
            </a:r>
            <a:r>
              <a:rPr lang="en-US" altLang="zh-CN" sz="2000" i="1"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表示不经过中间点</a:t>
            </a:r>
            <a:endParaRPr lang="en-US" altLang="zh-CN" sz="2000" dirty="0">
              <a:solidFill>
                <a:srgbClr val="FF9900"/>
              </a:solidFill>
              <a:latin typeface="Times New Roman" panose="02020603050405020304" pitchFamily="18" charset="0"/>
            </a:endParaRPr>
          </a:p>
        </p:txBody>
      </p:sp>
      <p:pic>
        <p:nvPicPr>
          <p:cNvPr id="61" name="图片 2">
            <a:extLst>
              <a:ext uri="{FF2B5EF4-FFF2-40B4-BE49-F238E27FC236}">
                <a16:creationId xmlns:a16="http://schemas.microsoft.com/office/drawing/2014/main" id="{6ADA78EA-7F3F-4C1C-A9E2-4C5C554A91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7" y="5094423"/>
            <a:ext cx="2732107" cy="17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2">
            <a:extLst>
              <a:ext uri="{FF2B5EF4-FFF2-40B4-BE49-F238E27FC236}">
                <a16:creationId xmlns:a16="http://schemas.microsoft.com/office/drawing/2014/main" id="{09479DEF-2DB5-44A7-AE19-8E530393F8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094423"/>
            <a:ext cx="2442676" cy="17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文本框 64">
            <a:extLst>
              <a:ext uri="{FF2B5EF4-FFF2-40B4-BE49-F238E27FC236}">
                <a16:creationId xmlns:a16="http://schemas.microsoft.com/office/drawing/2014/main" id="{B54A46A4-9267-41DA-8992-05F6CCB295D7}"/>
              </a:ext>
            </a:extLst>
          </p:cNvPr>
          <p:cNvSpPr txBox="1"/>
          <p:nvPr/>
        </p:nvSpPr>
        <p:spPr>
          <a:xfrm>
            <a:off x="2638087" y="6067880"/>
            <a:ext cx="2592289" cy="707886"/>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调用</a:t>
            </a:r>
            <a:r>
              <a:rPr lang="en-US" altLang="zh-CN" sz="2000" i="1" dirty="0">
                <a:solidFill>
                  <a:srgbClr val="FF9900"/>
                </a:solidFill>
                <a:latin typeface="Times New Roman" panose="02020603050405020304" pitchFamily="18" charset="0"/>
              </a:rPr>
              <a:t>n</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次才能得到任意两点间最短路长度</a:t>
            </a:r>
            <a:endParaRPr lang="en-US" altLang="zh-CN" sz="2000" dirty="0">
              <a:solidFill>
                <a:srgbClr val="FF9900"/>
              </a:solidFill>
              <a:latin typeface="Times New Roman" panose="02020603050405020304" pitchFamily="18" charset="0"/>
            </a:endParaRPr>
          </a:p>
        </p:txBody>
      </p:sp>
      <p:cxnSp>
        <p:nvCxnSpPr>
          <p:cNvPr id="3" name="直接箭头连接符 2">
            <a:extLst>
              <a:ext uri="{FF2B5EF4-FFF2-40B4-BE49-F238E27FC236}">
                <a16:creationId xmlns:a16="http://schemas.microsoft.com/office/drawing/2014/main" id="{A49EDC08-8126-4F05-97D1-EB00B0BA6682}"/>
              </a:ext>
            </a:extLst>
          </p:cNvPr>
          <p:cNvCxnSpPr>
            <a:cxnSpLocks/>
            <a:stCxn id="65" idx="0"/>
          </p:cNvCxnSpPr>
          <p:nvPr/>
        </p:nvCxnSpPr>
        <p:spPr>
          <a:xfrm flipV="1">
            <a:off x="3934232" y="5229200"/>
            <a:ext cx="1429855" cy="83868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4E1E43C-99D6-49B1-8407-4DD911AF29C6}"/>
              </a:ext>
            </a:extLst>
          </p:cNvPr>
          <p:cNvCxnSpPr>
            <a:cxnSpLocks/>
          </p:cNvCxnSpPr>
          <p:nvPr/>
        </p:nvCxnSpPr>
        <p:spPr>
          <a:xfrm flipH="1">
            <a:off x="2534892" y="5514843"/>
            <a:ext cx="956988" cy="241440"/>
          </a:xfrm>
          <a:prstGeom prst="straightConnector1">
            <a:avLst/>
          </a:prstGeom>
          <a:ln>
            <a:solidFill>
              <a:srgbClr val="FF99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637214"/>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fld id="{67B8A178-3641-4717-9D45-B0B07EF9429C}" type="slidenum">
              <a:rPr lang="en-US" altLang="zh-CN"/>
              <a:pPr/>
              <a:t>7</a:t>
            </a:fld>
            <a:endParaRPr lang="en-US" altLang="zh-CN"/>
          </a:p>
        </p:txBody>
      </p:sp>
      <p:sp>
        <p:nvSpPr>
          <p:cNvPr id="352265" name="Rectangle 9"/>
          <p:cNvSpPr>
            <a:spLocks noChangeArrowheads="1"/>
          </p:cNvSpPr>
          <p:nvPr/>
        </p:nvSpPr>
        <p:spPr bwMode="auto">
          <a:xfrm>
            <a:off x="250825" y="1123306"/>
            <a:ext cx="52245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r>
              <a:rPr lang="zh-CN" altLang="en-US" dirty="0">
                <a:latin typeface="华文中宋" panose="02010600040101010101" pitchFamily="2" charset="-122"/>
                <a:ea typeface="华文中宋" panose="02010600040101010101" pitchFamily="2" charset="-122"/>
                <a:cs typeface="Times New Roman" panose="02020603050405020304" pitchFamily="18" charset="0"/>
              </a:rPr>
              <a:t>有向图的关联矩阵（无自环有向图）</a:t>
            </a:r>
            <a:endParaRPr lang="zh-CN" altLang="en-US" dirty="0">
              <a:ea typeface="华文中宋" panose="02010600040101010101" pitchFamily="2" charset="-122"/>
              <a:cs typeface="Times New Roman" panose="02020603050405020304" pitchFamily="18" charset="0"/>
            </a:endParaRPr>
          </a:p>
        </p:txBody>
      </p:sp>
      <p:sp>
        <p:nvSpPr>
          <p:cNvPr id="352266" name="Rectangle 10"/>
          <p:cNvSpPr>
            <a:spLocks noChangeArrowheads="1"/>
          </p:cNvSpPr>
          <p:nvPr/>
        </p:nvSpPr>
        <p:spPr bwMode="auto">
          <a:xfrm>
            <a:off x="323850" y="1557338"/>
            <a:ext cx="781208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spAutoFit/>
          </a:bodyPr>
          <a:lstStyle>
            <a:lvl1pPr indent="1143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br>
              <a:rPr lang="en-US" altLang="zh-CN" sz="1000" dirty="0">
                <a:solidFill>
                  <a:srgbClr val="A50021"/>
                </a:solidFill>
                <a:latin typeface="Times New Roman" panose="02020603050405020304" pitchFamily="18" charset="0"/>
                <a:cs typeface="Times New Roman" panose="02020603050405020304" pitchFamily="18" charset="0"/>
              </a:rPr>
            </a:br>
            <a:r>
              <a:rPr lang="en-US" altLang="zh-CN" sz="1000"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solidFill>
                  <a:srgbClr val="A50021"/>
                </a:solidFill>
                <a:latin typeface="华文中宋" panose="02010600040101010101" pitchFamily="2" charset="-122"/>
                <a:ea typeface="华文中宋" panose="02010600040101010101" pitchFamily="2" charset="-122"/>
                <a:cs typeface="Times New Roman" panose="02020603050405020304" pitchFamily="18" charset="0"/>
              </a:rPr>
              <a:t>定义</a:t>
            </a:r>
            <a:r>
              <a:rPr lang="en-US" altLang="zh-CN" b="1" dirty="0">
                <a:solidFill>
                  <a:srgbClr val="A50021"/>
                </a:solidFill>
                <a:latin typeface="Times New Roman" panose="02020603050405020304" pitchFamily="18" charset="0"/>
                <a:ea typeface="华文中宋" panose="02010600040101010101" pitchFamily="2" charset="-122"/>
                <a:cs typeface="Times New Roman" panose="02020603050405020304" pitchFamily="18" charset="0"/>
              </a:rPr>
              <a:t>14.4</a:t>
            </a:r>
            <a:r>
              <a:rPr lang="en-US" altLang="zh-CN" dirty="0">
                <a:latin typeface="Times New Roman" panose="02020603050405020304" pitchFamily="18" charset="0"/>
                <a:ea typeface="华文中宋" panose="02010600040101010101" pitchFamily="2" charset="-122"/>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有向图</a:t>
            </a:r>
            <a:r>
              <a:rPr lang="en-US" altLang="zh-CN" b="1" i="1" dirty="0">
                <a:latin typeface="Times New Roman" panose="02020603050405020304" pitchFamily="18" charset="0"/>
                <a:cs typeface="Times New Roman" panose="02020603050405020304" pitchFamily="18" charset="0"/>
              </a:rPr>
              <a:t>D</a:t>
            </a:r>
            <a:r>
              <a:rPr lang="en-US" altLang="zh-CN" b="1" dirty="0">
                <a:latin typeface="Times New Roman" panose="02020603050405020304" pitchFamily="18" charset="0"/>
                <a:cs typeface="Times New Roman" panose="02020603050405020304" pitchFamily="18" charset="0"/>
              </a:rPr>
              <a:t>=&lt;</a:t>
            </a:r>
            <a:r>
              <a:rPr lang="en-US" altLang="zh-CN" b="1" i="1" dirty="0">
                <a:latin typeface="Times New Roman" panose="02020603050405020304" pitchFamily="18" charset="0"/>
                <a:cs typeface="Times New Roman" panose="02020603050405020304" pitchFamily="18" charset="0"/>
              </a:rPr>
              <a:t>V</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E</a:t>
            </a:r>
            <a:r>
              <a:rPr lang="en-US" altLang="zh-CN" b="1" dirty="0">
                <a:latin typeface="Times New Roman" panose="02020603050405020304" pitchFamily="18" charset="0"/>
                <a:cs typeface="Times New Roman" panose="02020603050405020304" pitchFamily="18" charset="0"/>
              </a:rPr>
              <a:t>&gt;</a:t>
            </a:r>
            <a:r>
              <a:rPr lang="zh-CN" altLang="en-US" b="1" dirty="0">
                <a:latin typeface="Times New Roman" panose="02020603050405020304" pitchFamily="18" charset="0"/>
                <a:cs typeface="Times New Roman" panose="02020603050405020304" pitchFamily="18" charset="0"/>
              </a:rPr>
              <a:t>，令</a:t>
            </a:r>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en-US" altLang="zh-CN" b="1" dirty="0">
              <a:latin typeface="Times New Roman" panose="02020603050405020304" pitchFamily="18" charset="0"/>
              <a:cs typeface="Times New Roman" panose="02020603050405020304" pitchFamily="18" charset="0"/>
            </a:endParaRPr>
          </a:p>
          <a:p>
            <a:endParaRPr lang="en-US" altLang="zh-CN" b="1" dirty="0">
              <a:latin typeface="Times New Roman" panose="02020603050405020304" pitchFamily="18" charset="0"/>
              <a:cs typeface="Times New Roman" panose="02020603050405020304" pitchFamily="18" charset="0"/>
            </a:endParaRPr>
          </a:p>
          <a:p>
            <a:br>
              <a:rPr lang="en-US" altLang="zh-CN" b="1" dirty="0">
                <a:latin typeface="Times New Roman" panose="02020603050405020304" pitchFamily="18" charset="0"/>
                <a:cs typeface="Times New Roman" panose="02020603050405020304" pitchFamily="18" charset="0"/>
              </a:rPr>
            </a:br>
            <a:endParaRPr lang="zh-CN" altLang="en-US" b="1" dirty="0">
              <a:latin typeface="Times New Roman" panose="02020603050405020304" pitchFamily="18" charset="0"/>
            </a:endParaRPr>
          </a:p>
          <a:p>
            <a:pPr eaLnBrk="0" hangingPunct="0"/>
            <a:r>
              <a:rPr lang="zh-CN" altLang="en-US" b="1" dirty="0">
                <a:latin typeface="Times New Roman" panose="02020603050405020304" pitchFamily="18" charset="0"/>
              </a:rPr>
              <a:t>则称 </a:t>
            </a:r>
            <a:r>
              <a:rPr lang="en-US" altLang="zh-CN" b="1" dirty="0">
                <a:latin typeface="Times New Roman" panose="02020603050405020304" pitchFamily="18" charset="0"/>
              </a:rPr>
              <a:t>(</a:t>
            </a:r>
            <a:r>
              <a:rPr lang="en-US" altLang="zh-CN" b="1" i="1" dirty="0" err="1">
                <a:latin typeface="Times New Roman" panose="02020603050405020304" pitchFamily="18" charset="0"/>
              </a:rPr>
              <a:t>m</a:t>
            </a:r>
            <a:r>
              <a:rPr lang="en-US" altLang="zh-CN" b="1" i="1" baseline="-30000" dirty="0" err="1">
                <a:latin typeface="Times New Roman" panose="02020603050405020304" pitchFamily="18" charset="0"/>
              </a:rPr>
              <a:t>ij</a:t>
            </a:r>
            <a:r>
              <a:rPr lang="en-US" altLang="zh-CN" b="1" dirty="0">
                <a:latin typeface="Times New Roman" panose="02020603050405020304" pitchFamily="18" charset="0"/>
              </a:rPr>
              <a:t>)</a:t>
            </a:r>
            <a:r>
              <a:rPr lang="en-US" altLang="zh-CN" b="1" i="1" baseline="-30000" dirty="0" err="1">
                <a:latin typeface="Times New Roman" panose="02020603050405020304" pitchFamily="18" charset="0"/>
              </a:rPr>
              <a:t>n</a:t>
            </a:r>
            <a:r>
              <a:rPr lang="en-US" altLang="zh-CN" b="1" baseline="-30000" dirty="0" err="1">
                <a:latin typeface="Times New Roman" panose="02020603050405020304" pitchFamily="18" charset="0"/>
                <a:sym typeface="Symbol" panose="05050102010706020507" pitchFamily="18" charset="2"/>
              </a:rPr>
              <a:t></a:t>
            </a:r>
            <a:r>
              <a:rPr lang="en-US" altLang="zh-CN" b="1" i="1" baseline="-30000" dirty="0" err="1">
                <a:latin typeface="Times New Roman" panose="02020603050405020304" pitchFamily="18" charset="0"/>
              </a:rPr>
              <a:t>m</a:t>
            </a:r>
            <a:r>
              <a:rPr lang="zh-CN" altLang="en-US" b="1" dirty="0">
                <a:latin typeface="Times New Roman" panose="02020603050405020304" pitchFamily="18" charset="0"/>
                <a:sym typeface="Symbol" panose="05050102010706020507" pitchFamily="18" charset="2"/>
              </a:rPr>
              <a:t>为</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的</a:t>
            </a:r>
            <a:r>
              <a:rPr lang="zh-CN" altLang="en-US" b="1" dirty="0">
                <a:solidFill>
                  <a:srgbClr val="A50021"/>
                </a:solidFill>
                <a:latin typeface="Times New Roman" panose="02020603050405020304" pitchFamily="18" charset="0"/>
                <a:sym typeface="Symbol" panose="05050102010706020507" pitchFamily="18" charset="2"/>
              </a:rPr>
              <a:t>关联矩阵</a:t>
            </a:r>
            <a:r>
              <a:rPr lang="zh-CN" altLang="en-US" b="1" dirty="0">
                <a:latin typeface="Times New Roman" panose="02020603050405020304" pitchFamily="18" charset="0"/>
                <a:sym typeface="Symbol" panose="05050102010706020507" pitchFamily="18" charset="2"/>
              </a:rPr>
              <a:t>，记为</a:t>
            </a:r>
            <a:r>
              <a:rPr lang="en-US" altLang="zh-CN" b="1" i="1" dirty="0">
                <a:latin typeface="Times New Roman" panose="02020603050405020304" pitchFamily="18" charset="0"/>
                <a:sym typeface="Symbol" panose="05050102010706020507" pitchFamily="18" charset="2"/>
              </a:rPr>
              <a:t>M</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endParaRPr lang="en-US" altLang="zh-CN" b="1" dirty="0">
              <a:solidFill>
                <a:srgbClr val="A50021"/>
              </a:solidFill>
              <a:latin typeface="Times New Roman" panose="02020603050405020304" pitchFamily="18" charset="0"/>
              <a:sym typeface="Symbol" panose="05050102010706020507" pitchFamily="18" charset="2"/>
            </a:endParaRPr>
          </a:p>
          <a:p>
            <a:pPr eaLnBrk="0" hangingPunct="0"/>
            <a:r>
              <a:rPr lang="en-US" altLang="zh-CN" b="1" baseline="-30000" dirty="0">
                <a:latin typeface="Times New Roman" panose="02020603050405020304" pitchFamily="18" charset="0"/>
                <a:sym typeface="Symbol" panose="05050102010706020507" pitchFamily="18" charset="2"/>
              </a:rPr>
              <a:t>   </a:t>
            </a:r>
          </a:p>
        </p:txBody>
      </p:sp>
      <p:sp>
        <p:nvSpPr>
          <p:cNvPr id="352269" name="Rectangle 13"/>
          <p:cNvSpPr>
            <a:spLocks noChangeArrowheads="1"/>
          </p:cNvSpPr>
          <p:nvPr/>
        </p:nvSpPr>
        <p:spPr bwMode="auto">
          <a:xfrm>
            <a:off x="1908175" y="200025"/>
            <a:ext cx="59769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114300">
              <a:tabLst>
                <a:tab pos="342900" algn="l"/>
              </a:tabLst>
              <a:defRPr>
                <a:solidFill>
                  <a:schemeClr val="tx1"/>
                </a:solidFill>
                <a:latin typeface="Arial" panose="020B0604020202020204" pitchFamily="34" charset="0"/>
                <a:ea typeface="宋体" panose="02010600030101010101" pitchFamily="2" charset="-122"/>
              </a:defRPr>
            </a:lvl1pPr>
            <a:lvl2pPr>
              <a:tabLst>
                <a:tab pos="342900" algn="l"/>
              </a:tabLst>
              <a:defRPr>
                <a:solidFill>
                  <a:schemeClr val="tx1"/>
                </a:solidFill>
                <a:latin typeface="Arial" panose="020B0604020202020204" pitchFamily="34" charset="0"/>
                <a:ea typeface="宋体" panose="02010600030101010101" pitchFamily="2" charset="-122"/>
              </a:defRPr>
            </a:lvl2pPr>
            <a:lvl3pPr>
              <a:tabLst>
                <a:tab pos="342900" algn="l"/>
              </a:tabLst>
              <a:defRPr>
                <a:solidFill>
                  <a:schemeClr val="tx1"/>
                </a:solidFill>
                <a:latin typeface="Arial" panose="020B0604020202020204" pitchFamily="34" charset="0"/>
                <a:ea typeface="宋体" panose="02010600030101010101" pitchFamily="2" charset="-122"/>
              </a:defRPr>
            </a:lvl3pPr>
            <a:lvl4pPr>
              <a:tabLst>
                <a:tab pos="342900" algn="l"/>
              </a:tabLst>
              <a:defRPr>
                <a:solidFill>
                  <a:schemeClr val="tx1"/>
                </a:solidFill>
                <a:latin typeface="Arial" panose="020B0604020202020204" pitchFamily="34" charset="0"/>
                <a:ea typeface="宋体" panose="02010600030101010101" pitchFamily="2" charset="-122"/>
              </a:defRPr>
            </a:lvl4pPr>
            <a:lvl5pPr>
              <a:tabLst>
                <a:tab pos="342900"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tabLst>
                <a:tab pos="342900" algn="l"/>
              </a:tabLst>
              <a:defRPr>
                <a:solidFill>
                  <a:schemeClr val="tx1"/>
                </a:solidFill>
                <a:latin typeface="Arial" panose="020B0604020202020204" pitchFamily="34" charset="0"/>
                <a:ea typeface="宋体" panose="02010600030101010101" pitchFamily="2" charset="-122"/>
              </a:defRPr>
            </a:lvl9pPr>
          </a:lstStyle>
          <a:p>
            <a:pPr algn="ctr"/>
            <a:r>
              <a:rPr lang="zh-CN" altLang="en-US" sz="3200">
                <a:latin typeface="华文中宋" panose="02010600040101010101" pitchFamily="2" charset="-122"/>
                <a:ea typeface="华文中宋" panose="02010600040101010101" pitchFamily="2" charset="-122"/>
                <a:cs typeface="Times New Roman" panose="02020603050405020304" pitchFamily="18" charset="0"/>
              </a:rPr>
              <a:t>有向图的关联矩阵</a:t>
            </a:r>
            <a:endParaRPr lang="zh-CN" altLang="en-US" sz="3200">
              <a:ea typeface="华文中宋" panose="02010600040101010101" pitchFamily="2" charset="-122"/>
              <a:cs typeface="Times New Roman" panose="02020603050405020304" pitchFamily="18" charset="0"/>
            </a:endParaRPr>
          </a:p>
        </p:txBody>
      </p:sp>
      <p:graphicFrame>
        <p:nvGraphicFramePr>
          <p:cNvPr id="352264" name="Object 8"/>
          <p:cNvGraphicFramePr>
            <a:graphicFrameLocks noChangeAspect="1"/>
          </p:cNvGraphicFramePr>
          <p:nvPr>
            <p:extLst>
              <p:ext uri="{D42A27DB-BD31-4B8C-83A1-F6EECF244321}">
                <p14:modId xmlns:p14="http://schemas.microsoft.com/office/powerpoint/2010/main" val="4184699040"/>
              </p:ext>
            </p:extLst>
          </p:nvPr>
        </p:nvGraphicFramePr>
        <p:xfrm>
          <a:off x="2267744" y="2327069"/>
          <a:ext cx="3425701" cy="1461971"/>
        </p:xfrm>
        <a:graphic>
          <a:graphicData uri="http://schemas.openxmlformats.org/presentationml/2006/ole">
            <mc:AlternateContent xmlns:mc="http://schemas.openxmlformats.org/markup-compatibility/2006">
              <mc:Choice xmlns:v="urn:schemas-microsoft-com:vml" Requires="v">
                <p:oleObj spid="_x0000_s442483" name="公式" r:id="rId4" imgW="1688760" imgH="736560" progId="Equation.3">
                  <p:embed/>
                </p:oleObj>
              </mc:Choice>
              <mc:Fallback>
                <p:oleObj name="公式" r:id="rId4" imgW="1688760" imgH="736560" progId="Equation.3">
                  <p:embed/>
                  <p:pic>
                    <p:nvPicPr>
                      <p:cNvPr id="35226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327069"/>
                        <a:ext cx="3425701" cy="1461971"/>
                      </a:xfrm>
                      <a:prstGeom prst="rect">
                        <a:avLst/>
                      </a:prstGeom>
                      <a:noFill/>
                      <a:extLst/>
                    </p:spPr>
                  </p:pic>
                </p:oleObj>
              </mc:Fallback>
            </mc:AlternateContent>
          </a:graphicData>
        </a:graphic>
      </p:graphicFrame>
      <p:sp>
        <p:nvSpPr>
          <p:cNvPr id="14" name="文本框 13">
            <a:extLst>
              <a:ext uri="{FF2B5EF4-FFF2-40B4-BE49-F238E27FC236}">
                <a16:creationId xmlns:a16="http://schemas.microsoft.com/office/drawing/2014/main" id="{FFB6AAFF-187C-4ADE-AEA1-77F5290830A8}"/>
              </a:ext>
            </a:extLst>
          </p:cNvPr>
          <p:cNvSpPr txBox="1"/>
          <p:nvPr/>
        </p:nvSpPr>
        <p:spPr>
          <a:xfrm>
            <a:off x="0" y="6449474"/>
            <a:ext cx="4860032"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如果有自环，应该标</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还是−</a:t>
            </a:r>
            <a:r>
              <a:rPr lang="en-US" altLang="zh-CN" sz="2000" dirty="0">
                <a:solidFill>
                  <a:srgbClr val="FF9900"/>
                </a:solidFill>
                <a:latin typeface="Times New Roman" panose="02020603050405020304" pitchFamily="18" charset="0"/>
              </a:rPr>
              <a:t>1</a:t>
            </a:r>
            <a:r>
              <a:rPr lang="zh-CN" altLang="en-US" sz="2000" dirty="0">
                <a:solidFill>
                  <a:srgbClr val="FF9900"/>
                </a:solidFill>
                <a:latin typeface="Times New Roman" panose="02020603050405020304" pitchFamily="18" charset="0"/>
              </a:rPr>
              <a:t>？</a:t>
            </a:r>
          </a:p>
        </p:txBody>
      </p:sp>
    </p:spTree>
    <p:extLst>
      <p:ext uri="{BB962C8B-B14F-4D97-AF65-F5344CB8AC3E}">
        <p14:creationId xmlns:p14="http://schemas.microsoft.com/office/powerpoint/2010/main" val="3786843549"/>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AF51F7-D19A-41FA-857A-3F52CC203327}"/>
              </a:ext>
            </a:extLst>
          </p:cNvPr>
          <p:cNvSpPr>
            <a:spLocks noGrp="1"/>
          </p:cNvSpPr>
          <p:nvPr>
            <p:ph type="ctrTitle"/>
          </p:nvPr>
        </p:nvSpPr>
        <p:spPr/>
        <p:txBody>
          <a:bodyPr/>
          <a:lstStyle/>
          <a:p>
            <a:r>
              <a:rPr lang="zh-CN" altLang="en-US" dirty="0"/>
              <a:t>离散数学</a:t>
            </a:r>
            <a:br>
              <a:rPr lang="en-US" altLang="zh-CN" dirty="0"/>
            </a:br>
            <a:r>
              <a:rPr lang="zh-CN" altLang="en-US" dirty="0"/>
              <a:t>（一）</a:t>
            </a:r>
          </a:p>
        </p:txBody>
      </p:sp>
      <p:sp>
        <p:nvSpPr>
          <p:cNvPr id="3" name="副标题 2">
            <a:extLst>
              <a:ext uri="{FF2B5EF4-FFF2-40B4-BE49-F238E27FC236}">
                <a16:creationId xmlns:a16="http://schemas.microsoft.com/office/drawing/2014/main" id="{928B8532-5482-4D56-A702-F2B8331D663B}"/>
              </a:ext>
            </a:extLst>
          </p:cNvPr>
          <p:cNvSpPr>
            <a:spLocks noGrp="1"/>
          </p:cNvSpPr>
          <p:nvPr>
            <p:ph type="subTitle" idx="1"/>
          </p:nvPr>
        </p:nvSpPr>
        <p:spPr/>
        <p:txBody>
          <a:bodyPr/>
          <a:lstStyle/>
          <a:p>
            <a:pPr lvl="0" eaLnBrk="1" fontAlgn="auto" hangingPunct="1">
              <a:spcBef>
                <a:spcPts val="0"/>
              </a:spcBef>
              <a:spcAft>
                <a:spcPts val="0"/>
              </a:spcAft>
              <a:buClrTx/>
              <a:defRPr/>
            </a:pPr>
            <a:r>
              <a:rPr lang="zh-CN" altLang="en-US" sz="3200" dirty="0">
                <a:solidFill>
                  <a:prstClr val="black"/>
                </a:solidFill>
                <a:latin typeface="Arial" panose="020B0604020202020204" pitchFamily="34" charset="0"/>
                <a:cs typeface="Arial" panose="020B0604020202020204" pitchFamily="34" charset="0"/>
              </a:rPr>
              <a:t>图论</a:t>
            </a:r>
            <a:endParaRPr lang="en-US" altLang="zh-CN" sz="3200" dirty="0">
              <a:solidFill>
                <a:prstClr val="black"/>
              </a:solidFill>
              <a:latin typeface="Arial" panose="020B0604020202020204" pitchFamily="34" charset="0"/>
              <a:cs typeface="Arial" panose="020B0604020202020204" pitchFamily="34" charset="0"/>
            </a:endParaRPr>
          </a:p>
        </p:txBody>
      </p:sp>
      <p:sp>
        <p:nvSpPr>
          <p:cNvPr id="4" name="灯片编号占位符 3">
            <a:extLst>
              <a:ext uri="{FF2B5EF4-FFF2-40B4-BE49-F238E27FC236}">
                <a16:creationId xmlns:a16="http://schemas.microsoft.com/office/drawing/2014/main" id="{5E9405E9-F2DE-453E-B27D-8B7005C422FE}"/>
              </a:ext>
            </a:extLst>
          </p:cNvPr>
          <p:cNvSpPr>
            <a:spLocks noGrp="1"/>
          </p:cNvSpPr>
          <p:nvPr>
            <p:ph type="sldNum" sz="quarter" idx="12"/>
          </p:nvPr>
        </p:nvSpPr>
        <p:spPr/>
        <p:txBody>
          <a:bodyPr/>
          <a:lstStyle/>
          <a:p>
            <a:pPr>
              <a:defRPr/>
            </a:pPr>
            <a:fld id="{E90EDAAC-C526-4682-8F44-C50DCF1348FF}" type="slidenum">
              <a:rPr lang="en-US" altLang="zh-CN" smtClean="0"/>
              <a:pPr>
                <a:defRPr/>
              </a:pPr>
              <a:t>70</a:t>
            </a:fld>
            <a:endParaRPr lang="en-US" altLang="zh-CN"/>
          </a:p>
        </p:txBody>
      </p:sp>
      <p:sp>
        <p:nvSpPr>
          <p:cNvPr id="5" name="矩形 4">
            <a:extLst>
              <a:ext uri="{FF2B5EF4-FFF2-40B4-BE49-F238E27FC236}">
                <a16:creationId xmlns:a16="http://schemas.microsoft.com/office/drawing/2014/main" id="{C309BF7C-FA41-4F09-9590-84A2DC62E8F5}"/>
              </a:ext>
            </a:extLst>
          </p:cNvPr>
          <p:cNvSpPr/>
          <p:nvPr/>
        </p:nvSpPr>
        <p:spPr>
          <a:xfrm>
            <a:off x="2439732" y="5599458"/>
            <a:ext cx="4269762" cy="707886"/>
          </a:xfrm>
          <a:prstGeom prst="rect">
            <a:avLst/>
          </a:prstGeom>
          <a:ln>
            <a:solidFill>
              <a:srgbClr val="FF0000"/>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课程</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QQ</a:t>
            </a: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群：</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694871331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微助教课程号：</a:t>
            </a:r>
            <a:r>
              <a:rPr kumimoji="0" lang="en-US" altLang="zh-CN"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MG158</a:t>
            </a:r>
            <a:endParaRPr kumimoji="0" lang="zh-CN" altLang="en-US" sz="20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6" name="矩形 5">
            <a:extLst>
              <a:ext uri="{FF2B5EF4-FFF2-40B4-BE49-F238E27FC236}">
                <a16:creationId xmlns:a16="http://schemas.microsoft.com/office/drawing/2014/main" id="{EB739C7E-5D3F-4265-B9A8-AD40E93BB56D}"/>
              </a:ext>
            </a:extLst>
          </p:cNvPr>
          <p:cNvSpPr/>
          <p:nvPr/>
        </p:nvSpPr>
        <p:spPr>
          <a:xfrm>
            <a:off x="2437119" y="6317397"/>
            <a:ext cx="4269762" cy="461665"/>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effectLst/>
                <a:uLnTx/>
                <a:uFillTx/>
                <a:latin typeface="Calibri"/>
                <a:ea typeface="宋体" panose="02010600030101010101" pitchFamily="2" charset="-122"/>
                <a:cs typeface="+mn-cs"/>
              </a:rPr>
              <a:t>2024-04-10</a:t>
            </a:r>
            <a:endParaRPr kumimoji="0" lang="zh-CN" altLang="en-US" sz="2400" b="1" i="0" u="none" strike="noStrike" kern="1200" cap="none" spc="0" normalizeH="0" baseline="0" noProof="0" dirty="0">
              <a:ln>
                <a:noFill/>
              </a:ln>
              <a:effectLst/>
              <a:uLnTx/>
              <a:uFillTx/>
              <a:latin typeface="Calibri"/>
              <a:ea typeface="宋体" panose="02010600030101010101" pitchFamily="2" charset="-122"/>
              <a:cs typeface="+mn-cs"/>
            </a:endParaRPr>
          </a:p>
        </p:txBody>
      </p:sp>
      <p:sp>
        <p:nvSpPr>
          <p:cNvPr id="7" name="Subtitle 2">
            <a:extLst>
              <a:ext uri="{FF2B5EF4-FFF2-40B4-BE49-F238E27FC236}">
                <a16:creationId xmlns:a16="http://schemas.microsoft.com/office/drawing/2014/main" id="{304CE866-0E13-4900-8A16-6DA0A098F8CC}"/>
              </a:ext>
            </a:extLst>
          </p:cNvPr>
          <p:cNvSpPr txBox="1">
            <a:spLocks/>
          </p:cNvSpPr>
          <p:nvPr/>
        </p:nvSpPr>
        <p:spPr>
          <a:xfrm>
            <a:off x="457200" y="4374232"/>
            <a:ext cx="8229600" cy="1143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Tx/>
              <a:buNone/>
              <a:tabLst/>
              <a:defRPr sz="3200" kern="1200">
                <a:solidFill>
                  <a:schemeClr val="tx1"/>
                </a:solidFill>
                <a:latin typeface="Arial" panose="020B0604020202020204" pitchFamily="34" charset="0"/>
                <a:ea typeface="+mn-ea"/>
                <a:cs typeface="Arial" panose="020B0604020202020204" pitchFamily="34" charset="0"/>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苏宙行</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华中科技大学 计算机学院 智能所 </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EDA</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团队</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Arial" panose="020B0604020202020204" pitchFamily="34" charset="0"/>
              </a:rPr>
              <a:t>suzhouxing@hust.edu.cn</a:t>
            </a:r>
            <a:endPar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矩形 7">
            <a:extLst>
              <a:ext uri="{FF2B5EF4-FFF2-40B4-BE49-F238E27FC236}">
                <a16:creationId xmlns:a16="http://schemas.microsoft.com/office/drawing/2014/main" id="{F43E8643-1D65-4C50-9DC3-D68E6A629989}"/>
              </a:ext>
            </a:extLst>
          </p:cNvPr>
          <p:cNvSpPr/>
          <p:nvPr/>
        </p:nvSpPr>
        <p:spPr>
          <a:xfrm>
            <a:off x="0" y="6611779"/>
            <a:ext cx="9144000" cy="246221"/>
          </a:xfrm>
          <a:prstGeom prst="rect">
            <a:avLst/>
          </a:prstGeom>
        </p:spPr>
        <p:txBody>
          <a:bodyPr wrap="square">
            <a:spAutoFit/>
          </a:bodyPr>
          <a:lstStyle/>
          <a:p>
            <a:pPr algn="dist"/>
            <a:r>
              <a:rPr lang="zh-CN" altLang="en-US" sz="1000" dirty="0">
                <a:solidFill>
                  <a:srgbClr val="808080"/>
                </a:solidFill>
                <a:latin typeface="微软雅黑" panose="020B0503020204020204" pitchFamily="34" charset="-122"/>
                <a:ea typeface="微软雅黑" panose="020B0503020204020204" pitchFamily="34" charset="-122"/>
              </a:rPr>
              <a:t>教学改进建议征集 </a:t>
            </a:r>
            <a:r>
              <a:rPr lang="en-US" altLang="zh-CN" sz="1000" dirty="0">
                <a:solidFill>
                  <a:srgbClr val="0C5E9C"/>
                </a:solidFill>
                <a:latin typeface="微软雅黑" panose="020B0503020204020204" pitchFamily="34" charset="-122"/>
                <a:ea typeface="微软雅黑" panose="020B0503020204020204" pitchFamily="34" charset="-122"/>
                <a:hlinkClick r:id="rId3"/>
              </a:rPr>
              <a:t>https://docs.qq.com/form/page/DZk5uZ2xFZlFVVWts</a:t>
            </a:r>
            <a:r>
              <a:rPr lang="en-US" altLang="zh-CN" sz="1000" dirty="0">
                <a:solidFill>
                  <a:srgbClr val="0C5E9C"/>
                </a:solidFill>
                <a:latin typeface="微软雅黑" panose="020B0503020204020204" pitchFamily="34" charset="-122"/>
                <a:ea typeface="微软雅黑" panose="020B0503020204020204" pitchFamily="34" charset="-122"/>
              </a:rPr>
              <a:t>             </a:t>
            </a:r>
            <a:r>
              <a:rPr lang="zh-CN" altLang="en-US" sz="1000" dirty="0">
                <a:solidFill>
                  <a:srgbClr val="808080"/>
                </a:solidFill>
                <a:latin typeface="微软雅黑" panose="020B0503020204020204" pitchFamily="34" charset="-122"/>
                <a:ea typeface="微软雅黑" panose="020B0503020204020204" pitchFamily="34" charset="-122"/>
              </a:rPr>
              <a:t>教学效果跟踪 </a:t>
            </a:r>
            <a:r>
              <a:rPr lang="en-US" altLang="zh-CN" sz="1000" dirty="0">
                <a:solidFill>
                  <a:srgbClr val="0C5E9C"/>
                </a:solidFill>
                <a:latin typeface="微软雅黑" panose="020B0503020204020204" pitchFamily="34" charset="-122"/>
                <a:ea typeface="微软雅黑" panose="020B0503020204020204" pitchFamily="34" charset="-122"/>
                <a:hlinkClick r:id="rId4"/>
              </a:rPr>
              <a:t>https://docs.qq.com/form/page/DZmFPY0tsbWtSeHd4</a:t>
            </a:r>
            <a:endParaRPr lang="zh-CN" altLang="en-US" sz="1000" dirty="0"/>
          </a:p>
        </p:txBody>
      </p:sp>
      <p:sp>
        <p:nvSpPr>
          <p:cNvPr id="9" name="矩形 8">
            <a:extLst>
              <a:ext uri="{FF2B5EF4-FFF2-40B4-BE49-F238E27FC236}">
                <a16:creationId xmlns:a16="http://schemas.microsoft.com/office/drawing/2014/main" id="{10FFDA66-1C2C-4A0A-887B-C1A203621811}"/>
              </a:ext>
            </a:extLst>
          </p:cNvPr>
          <p:cNvSpPr/>
          <p:nvPr/>
        </p:nvSpPr>
        <p:spPr>
          <a:xfrm>
            <a:off x="9175560" y="1124744"/>
            <a:ext cx="3029288" cy="4154984"/>
          </a:xfrm>
          <a:prstGeom prst="rect">
            <a:avLst/>
          </a:prstGeom>
        </p:spPr>
        <p:txBody>
          <a:bodyPr wrap="square">
            <a:spAutoFit/>
          </a:bodyPr>
          <a:lstStyle/>
          <a:p>
            <a:r>
              <a:rPr lang="zh-CN" altLang="en-US" dirty="0">
                <a:latin typeface="Times New Roman" panose="02020603050405020304" pitchFamily="18" charset="0"/>
              </a:rPr>
              <a:t>⋂⋃⊆⊂⊄⊇⊃⊅∈∉ℵØ</a:t>
            </a:r>
          </a:p>
          <a:p>
            <a:r>
              <a:rPr lang="zh-CN" altLang="en-US" dirty="0">
                <a:latin typeface="Times New Roman" panose="02020603050405020304" pitchFamily="18" charset="0"/>
              </a:rPr>
              <a:t>⊙⊖⊗⊕⇒⇔↔←→¬￢∧∨∀∃∄</a:t>
            </a:r>
          </a:p>
          <a:p>
            <a:r>
              <a:rPr lang="zh-CN" altLang="en-US" dirty="0">
                <a:latin typeface="Times New Roman" panose="02020603050405020304" pitchFamily="18" charset="0"/>
              </a:rPr>
              <a:t>≡=≠≈≅≥≤≮≯−±×÷−⌈⌉⌊⌋</a:t>
            </a:r>
          </a:p>
          <a:p>
            <a:r>
              <a:rPr lang="zh-CN" altLang="en-US" dirty="0">
                <a:latin typeface="Times New Roman" panose="02020603050405020304" pitchFamily="18" charset="0"/>
              </a:rPr>
              <a:t>∠∟°º⊥∥≅〜Δπ∝∞≪≫∑∏</a:t>
            </a:r>
          </a:p>
          <a:p>
            <a:r>
              <a:rPr lang="zh-CN" altLang="en-US" dirty="0">
                <a:latin typeface="Times New Roman" panose="02020603050405020304" pitchFamily="18" charset="0"/>
              </a:rPr>
              <a:t>Αα Ββ Γγ Δδ Εε  ζ Ηη Θθ Ιι Κκ Λλ Μμ  Ｎ Ξξ Οο Ππ Ρρ Σσ Ττ Υυ Φφ Χχ Ψψ Ωω</a:t>
            </a:r>
          </a:p>
        </p:txBody>
      </p:sp>
    </p:spTree>
    <p:extLst>
      <p:ext uri="{BB962C8B-B14F-4D97-AF65-F5344CB8AC3E}">
        <p14:creationId xmlns:p14="http://schemas.microsoft.com/office/powerpoint/2010/main" val="1940150632"/>
      </p:ext>
    </p:extLst>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F775E72A-DF8F-4D48-851D-A216C85124FF}" type="slidenum">
              <a:rPr lang="en-US" altLang="zh-CN" smtClean="0"/>
              <a:pPr/>
              <a:t>71</a:t>
            </a:fld>
            <a:endParaRPr lang="en-US" altLang="zh-CN" dirty="0"/>
          </a:p>
        </p:txBody>
      </p:sp>
      <p:sp>
        <p:nvSpPr>
          <p:cNvPr id="344071" name="Rectangle 7"/>
          <p:cNvSpPr>
            <a:spLocks noGrp="1" noChangeArrowheads="1"/>
          </p:cNvSpPr>
          <p:nvPr>
            <p:ph type="title"/>
          </p:nvPr>
        </p:nvSpPr>
        <p:spPr/>
        <p:txBody>
          <a:bodyPr/>
          <a:lstStyle/>
          <a:p>
            <a:pPr algn="ctr"/>
            <a:r>
              <a:rPr lang="zh-CN" altLang="en-US" dirty="0"/>
              <a:t>最短路径算法</a:t>
            </a:r>
          </a:p>
        </p:txBody>
      </p:sp>
      <mc:AlternateContent xmlns:mc="http://schemas.openxmlformats.org/markup-compatibility/2006">
        <mc:Choice xmlns:a14="http://schemas.microsoft.com/office/drawing/2010/main" Requires="a14">
          <p:sp>
            <p:nvSpPr>
              <p:cNvPr id="344072" name="Rectangle 8"/>
              <p:cNvSpPr>
                <a:spLocks noGrp="1" noChangeArrowheads="1"/>
              </p:cNvSpPr>
              <p:nvPr>
                <p:ph type="body" idx="1"/>
              </p:nvPr>
            </p:nvSpPr>
            <p:spPr>
              <a:xfrm>
                <a:off x="539750" y="1125538"/>
                <a:ext cx="8229600" cy="5039766"/>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14.39  </a:t>
                </a:r>
                <a:r>
                  <a:rPr lang="zh-CN" altLang="en-US" dirty="0">
                    <a:latin typeface="Times New Roman" panose="02020603050405020304" pitchFamily="18" charset="0"/>
                  </a:rPr>
                  <a:t>计算图上从任意点出发到所有其它点距离最短的基本路径的算法称为</a:t>
                </a:r>
                <a:r>
                  <a:rPr lang="zh-CN" altLang="en-US" dirty="0">
                    <a:solidFill>
                      <a:srgbClr val="A50021"/>
                    </a:solidFill>
                    <a:latin typeface="Times New Roman" panose="02020603050405020304" pitchFamily="18" charset="0"/>
                  </a:rPr>
                  <a:t>全源最短路算法</a:t>
                </a:r>
                <a:endParaRPr lang="en-US" altLang="zh-CN" dirty="0">
                  <a:solidFill>
                    <a:srgbClr val="A50021"/>
                  </a:solidFill>
                  <a:latin typeface="Times New Roman" panose="02020603050405020304" pitchFamily="18" charset="0"/>
                </a:endParaRPr>
              </a:p>
              <a:p>
                <a:pPr marL="0" indent="0"/>
                <a14:m>
                  <m:oMath xmlns:m="http://schemas.openxmlformats.org/officeDocument/2006/math">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𝒊𝒋</m:t>
                        </m:r>
                      </m:sub>
                      <m:sup>
                        <m:r>
                          <a:rPr lang="en-US" altLang="zh-CN" b="1" i="1" smtClean="0">
                            <a:latin typeface="Cambria Math" panose="02040503050406030204" pitchFamily="18" charset="0"/>
                          </a:rPr>
                          <m:t>(</m:t>
                        </m:r>
                        <m:r>
                          <a:rPr lang="en-US" altLang="zh-CN" b="1" i="1" smtClean="0">
                            <a:latin typeface="Cambria Math" panose="02040503050406030204" pitchFamily="18" charset="0"/>
                          </a:rPr>
                          <m:t>𝒎</m:t>
                        </m:r>
                        <m:r>
                          <a:rPr lang="en-US" altLang="zh-CN" b="1" i="1" smtClean="0">
                            <a:latin typeface="Cambria Math" panose="02040503050406030204" pitchFamily="18" charset="0"/>
                          </a:rPr>
                          <m:t>)</m:t>
                        </m:r>
                      </m:sup>
                    </m:sSubSup>
                    <m:r>
                      <a:rPr lang="en-US" altLang="zh-CN" b="1" i="1" smtClean="0">
                        <a:latin typeface="Cambria Math" panose="02040503050406030204" pitchFamily="18" charset="0"/>
                      </a:rPr>
                      <m:t>=</m:t>
                    </m:r>
                    <m:func>
                      <m:funcPr>
                        <m:ctrlPr>
                          <a:rPr lang="en-US" altLang="zh-CN" b="1" i="1" smtClean="0">
                            <a:latin typeface="Cambria Math" panose="02040503050406030204" pitchFamily="18" charset="0"/>
                          </a:rPr>
                        </m:ctrlPr>
                      </m:funcPr>
                      <m:fName>
                        <m:limLow>
                          <m:limLowPr>
                            <m:ctrlPr>
                              <a:rPr lang="en-US" altLang="zh-CN" b="1"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b="1" i="1" smtClean="0">
                                <a:latin typeface="Cambria Math" panose="02040503050406030204" pitchFamily="18" charset="0"/>
                              </a:rPr>
                              <m:t>𝒏</m:t>
                            </m:r>
                          </m:lim>
                        </m:limLow>
                      </m:fName>
                      <m:e>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𝒊𝒌</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𝒎</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b="1" i="1" smtClean="0">
                                <a:latin typeface="Cambria Math" panose="02040503050406030204" pitchFamily="18" charset="0"/>
                              </a:rPr>
                            </m:ctrlPr>
                          </m:sSubSupPr>
                          <m:e>
                            <m:r>
                              <a:rPr lang="en-US" altLang="zh-CN" b="1" i="1" smtClean="0">
                                <a:latin typeface="Cambria Math" panose="02040503050406030204" pitchFamily="18" charset="0"/>
                              </a:rPr>
                              <m:t>𝒅</m:t>
                            </m:r>
                          </m:e>
                          <m:sub>
                            <m:r>
                              <a:rPr lang="en-US" altLang="zh-CN" b="1" i="1" smtClean="0">
                                <a:latin typeface="Cambria Math" panose="02040503050406030204" pitchFamily="18" charset="0"/>
                              </a:rPr>
                              <m:t>𝒌𝒋</m:t>
                            </m:r>
                          </m:sub>
                          <m: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e>
                            </m:d>
                          </m:sup>
                        </m:sSubSup>
                        <m:r>
                          <a:rPr lang="en-US" altLang="zh-CN" b="1" i="1" smtClean="0">
                            <a:latin typeface="Cambria Math" panose="02040503050406030204" pitchFamily="18" charset="0"/>
                          </a:rPr>
                          <m:t>}</m:t>
                        </m:r>
                      </m:e>
                    </m:func>
                  </m:oMath>
                </a14:m>
                <a:r>
                  <a:rPr lang="en-US" altLang="zh-CN" dirty="0">
                    <a:latin typeface="Times New Roman" panose="02020603050405020304" pitchFamily="18" charset="0"/>
                  </a:rPr>
                  <a:t> </a:t>
                </a:r>
              </a:p>
              <a:p>
                <a:pPr marL="0" indent="0"/>
                <a:endParaRPr lang="en-US" altLang="zh-CN" dirty="0">
                  <a:latin typeface="Times New Roman" panose="02020603050405020304" pitchFamily="18" charset="0"/>
                </a:endParaRPr>
              </a:p>
              <a:p>
                <a:pPr marL="0" indent="0"/>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𝒊𝒋</m:t>
                        </m:r>
                      </m:sub>
                      <m:sup>
                        <m:r>
                          <a:rPr lang="en-US" altLang="zh-CN" i="1">
                            <a:latin typeface="Cambria Math" panose="02040503050406030204" pitchFamily="18" charset="0"/>
                          </a:rPr>
                          <m:t>(</m:t>
                        </m:r>
                        <m:r>
                          <a:rPr lang="en-US" altLang="zh-CN" b="1" i="1" smtClean="0">
                            <a:latin typeface="Cambria Math" panose="02040503050406030204" pitchFamily="18" charset="0"/>
                          </a:rPr>
                          <m:t>𝒌</m:t>
                        </m:r>
                        <m:r>
                          <a:rPr lang="en-US" altLang="zh-CN" i="1">
                            <a:latin typeface="Cambria Math" panose="02040503050406030204" pitchFamily="18" charset="0"/>
                          </a:rPr>
                          <m:t>)</m:t>
                        </m:r>
                      </m:sup>
                    </m:sSubSup>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b="0">
                                <a:latin typeface="Cambria Math" panose="02040503050406030204" pitchFamily="18" charset="0"/>
                              </a:rPr>
                              <m:t>min</m:t>
                            </m:r>
                          </m:e>
                          <m:lim>
                            <m:r>
                              <a:rPr lang="en-US" altLang="zh-CN" b="1" i="1" smtClean="0">
                                <a:latin typeface="Cambria Math" panose="02040503050406030204" pitchFamily="18" charset="0"/>
                              </a:rPr>
                              <m:t> </m:t>
                            </m:r>
                          </m:lim>
                        </m:limLow>
                      </m:fName>
                      <m:e>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m:t>
                            </m:r>
                            <m:r>
                              <a:rPr lang="en-US" altLang="zh-CN" b="1" i="1" smtClean="0">
                                <a:latin typeface="Cambria Math" panose="02040503050406030204" pitchFamily="18" charset="0"/>
                              </a:rPr>
                              <m:t>𝒋</m:t>
                            </m:r>
                          </m:sub>
                          <m:sup>
                            <m:d>
                              <m:dPr>
                                <m:ctrlPr>
                                  <a:rPr lang="en-US" altLang="zh-CN" i="1">
                                    <a:latin typeface="Cambria Math" panose="02040503050406030204" pitchFamily="18" charset="0"/>
                                  </a:rPr>
                                </m:ctrlPr>
                              </m:dPr>
                              <m:e>
                                <m:r>
                                  <a:rPr lang="en-US" altLang="zh-CN" i="1">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bSup>
                        <m:r>
                          <a:rPr lang="en-US" altLang="zh-CN" b="1" i="1" smtClean="0">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𝒊𝒌</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𝒌</m:t>
                                </m:r>
                                <m:r>
                                  <a:rPr lang="en-US" altLang="zh-CN" i="1">
                                    <a:latin typeface="Cambria Math" panose="02040503050406030204" pitchFamily="18" charset="0"/>
                                  </a:rPr>
                                  <m:t>−</m:t>
                                </m:r>
                                <m:r>
                                  <a:rPr lang="en-US" altLang="zh-CN" i="1">
                                    <a:latin typeface="Cambria Math" panose="02040503050406030204" pitchFamily="18" charset="0"/>
                                  </a:rPr>
                                  <m:t>𝟏</m:t>
                                </m:r>
                              </m:e>
                            </m:d>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𝒅</m:t>
                            </m:r>
                          </m:e>
                          <m:sub>
                            <m:r>
                              <a:rPr lang="en-US" altLang="zh-CN" i="1">
                                <a:latin typeface="Cambria Math" panose="02040503050406030204" pitchFamily="18" charset="0"/>
                              </a:rPr>
                              <m:t>𝒌𝒋</m:t>
                            </m:r>
                          </m:sub>
                          <m:sup>
                            <m:d>
                              <m:dPr>
                                <m:ctrlPr>
                                  <a:rPr lang="en-US" altLang="zh-CN" i="1">
                                    <a:latin typeface="Cambria Math" panose="02040503050406030204" pitchFamily="18" charset="0"/>
                                  </a:rPr>
                                </m:ctrlPr>
                              </m:dPr>
                              <m:e>
                                <m:r>
                                  <a:rPr lang="en-US" altLang="zh-CN" b="1" i="1" smtClean="0">
                                    <a:latin typeface="Cambria Math" panose="02040503050406030204" pitchFamily="18" charset="0"/>
                                  </a:rPr>
                                  <m:t>𝒌</m:t>
                                </m:r>
                                <m:r>
                                  <a:rPr lang="en-US" altLang="zh-CN" b="1" i="1" smtClean="0">
                                    <a:latin typeface="Cambria Math" panose="02040503050406030204" pitchFamily="18" charset="0"/>
                                  </a:rPr>
                                  <m:t>−</m:t>
                                </m:r>
                                <m:r>
                                  <a:rPr lang="en-US" altLang="zh-CN" i="1">
                                    <a:latin typeface="Cambria Math" panose="02040503050406030204" pitchFamily="18" charset="0"/>
                                  </a:rPr>
                                  <m:t>𝟏</m:t>
                                </m:r>
                              </m:e>
                            </m:d>
                          </m:sup>
                        </m:sSubSup>
                        <m:r>
                          <a:rPr lang="en-US" altLang="zh-CN" i="1">
                            <a:latin typeface="Cambria Math" panose="02040503050406030204" pitchFamily="18" charset="0"/>
                          </a:rPr>
                          <m:t>}</m:t>
                        </m:r>
                      </m:e>
                    </m:func>
                  </m:oMath>
                </a14:m>
                <a:r>
                  <a:rPr lang="en-US" altLang="zh-CN" dirty="0">
                    <a:latin typeface="Times New Roman" panose="02020603050405020304" pitchFamily="18" charset="0"/>
                  </a:rPr>
                  <a:t> </a:t>
                </a:r>
              </a:p>
              <a:p>
                <a:pPr marL="0" indent="0"/>
                <a:endParaRPr lang="en-US" altLang="zh-CN" dirty="0">
                  <a:latin typeface="Times New Roman" panose="02020603050405020304" pitchFamily="18" charset="0"/>
                </a:endParaRPr>
              </a:p>
            </p:txBody>
          </p:sp>
        </mc:Choice>
        <mc:Fallback>
          <p:sp>
            <p:nvSpPr>
              <p:cNvPr id="344072" name="Rectangle 8"/>
              <p:cNvSpPr>
                <a:spLocks noGrp="1" noRot="1" noChangeAspect="1" noMove="1" noResize="1" noEditPoints="1" noAdjustHandles="1" noChangeArrowheads="1" noChangeShapeType="1" noTextEdit="1"/>
              </p:cNvSpPr>
              <p:nvPr>
                <p:ph type="body" idx="1"/>
              </p:nvPr>
            </p:nvSpPr>
            <p:spPr>
              <a:xfrm>
                <a:off x="539750" y="1125538"/>
                <a:ext cx="8229600" cy="5039766"/>
              </a:xfrm>
              <a:blipFill>
                <a:blip r:embed="rId3"/>
                <a:stretch>
                  <a:fillRect l="-1185" t="-1332"/>
                </a:stretch>
              </a:blipFill>
            </p:spPr>
            <p:txBody>
              <a:bodyPr/>
              <a:lstStyle/>
              <a:p>
                <a:r>
                  <a:rPr lang="zh-CN" altLang="en-US">
                    <a:noFill/>
                  </a:rPr>
                  <a:t> </a:t>
                </a:r>
              </a:p>
            </p:txBody>
          </p:sp>
        </mc:Fallback>
      </mc:AlternateContent>
      <p:pic>
        <p:nvPicPr>
          <p:cNvPr id="64" name="图片 2">
            <a:extLst>
              <a:ext uri="{FF2B5EF4-FFF2-40B4-BE49-F238E27FC236}">
                <a16:creationId xmlns:a16="http://schemas.microsoft.com/office/drawing/2014/main" id="{4CE2416B-7D1F-44FA-8388-F2F4DCB06A9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3789040"/>
            <a:ext cx="5493871" cy="2780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FEFCF92F-8433-4E88-8F7D-EFAAD14DC2DD}"/>
              </a:ext>
            </a:extLst>
          </p:cNvPr>
          <p:cNvSpPr txBox="1"/>
          <p:nvPr/>
        </p:nvSpPr>
        <p:spPr>
          <a:xfrm>
            <a:off x="3635896" y="3525976"/>
            <a:ext cx="5436097" cy="1631216"/>
          </a:xfrm>
          <a:prstGeom prst="rect">
            <a:avLst/>
          </a:prstGeom>
          <a:noFill/>
        </p:spPr>
        <p:txBody>
          <a:bodyPr wrap="square" rtlCol="0" anchor="b">
            <a:spAutoFit/>
          </a:bodyPr>
          <a:lstStyle/>
          <a:p>
            <a:r>
              <a:rPr lang="zh-CN" altLang="en-US" sz="2000" dirty="0">
                <a:solidFill>
                  <a:srgbClr val="FF9900"/>
                </a:solidFill>
                <a:latin typeface="Times New Roman" panose="02020603050405020304" pitchFamily="18" charset="0"/>
              </a:rPr>
              <a:t>如何取出最短路径？</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方案一：记录中间点，然后递归取前半段和后半段子路径</a:t>
            </a:r>
            <a:endParaRPr lang="en-US" altLang="zh-CN" sz="2000" dirty="0">
              <a:solidFill>
                <a:srgbClr val="FF9900"/>
              </a:solidFill>
              <a:latin typeface="Times New Roman" panose="02020603050405020304" pitchFamily="18" charset="0"/>
            </a:endParaRPr>
          </a:p>
          <a:p>
            <a:r>
              <a:rPr lang="zh-CN" altLang="en-US" sz="2000" dirty="0">
                <a:solidFill>
                  <a:srgbClr val="FF9900"/>
                </a:solidFill>
                <a:latin typeface="Times New Roman" panose="02020603050405020304" pitchFamily="18" charset="0"/>
              </a:rPr>
              <a:t>方案二：记录</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的子路径上</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的下一跳节点（经过</a:t>
            </a:r>
            <a:r>
              <a:rPr lang="en-US" altLang="zh-CN" sz="2000"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时，等于</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的子路径上</a:t>
            </a:r>
            <a:r>
              <a:rPr lang="en-US" altLang="zh-CN" sz="2000"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的下一跳节点）</a:t>
            </a:r>
            <a:endParaRPr lang="en-US" altLang="zh-CN" sz="2000" dirty="0">
              <a:solidFill>
                <a:srgbClr val="FF9900"/>
              </a:solidFill>
              <a:latin typeface="Times New Roman" panose="02020603050405020304" pitchFamily="18" charset="0"/>
            </a:endParaRPr>
          </a:p>
        </p:txBody>
      </p:sp>
      <p:sp>
        <p:nvSpPr>
          <p:cNvPr id="13" name="文本框 12">
            <a:extLst>
              <a:ext uri="{FF2B5EF4-FFF2-40B4-BE49-F238E27FC236}">
                <a16:creationId xmlns:a16="http://schemas.microsoft.com/office/drawing/2014/main" id="{F5B7D2F7-DFEC-4EAF-A20D-FAA4E3EBCFFF}"/>
              </a:ext>
            </a:extLst>
          </p:cNvPr>
          <p:cNvSpPr txBox="1"/>
          <p:nvPr/>
        </p:nvSpPr>
        <p:spPr>
          <a:xfrm>
            <a:off x="0" y="6457890"/>
            <a:ext cx="9144000" cy="400110"/>
          </a:xfrm>
          <a:prstGeom prst="rect">
            <a:avLst/>
          </a:prstGeom>
          <a:noFill/>
        </p:spPr>
        <p:txBody>
          <a:bodyPr wrap="square" rtlCol="0" anchor="b">
            <a:spAutoFit/>
          </a:bodyPr>
          <a:lstStyle/>
          <a:p>
            <a:pPr algn="r"/>
            <a:r>
              <a:rPr lang="zh-CN" altLang="en-US" sz="2000" dirty="0">
                <a:solidFill>
                  <a:srgbClr val="FF9900"/>
                </a:solidFill>
                <a:latin typeface="Times New Roman" panose="02020603050405020304" pitchFamily="18" charset="0"/>
              </a:rPr>
              <a:t>引理：若</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j</a:t>
            </a:r>
            <a:r>
              <a:rPr lang="zh-CN" altLang="en-US" sz="2000" dirty="0">
                <a:solidFill>
                  <a:srgbClr val="FF9900"/>
                </a:solidFill>
                <a:latin typeface="Times New Roman" panose="02020603050405020304" pitchFamily="18" charset="0"/>
              </a:rPr>
              <a:t>的最短路</a:t>
            </a:r>
            <a:r>
              <a:rPr lang="en-US" altLang="zh-CN" sz="2000" i="1" dirty="0">
                <a:solidFill>
                  <a:srgbClr val="FF9900"/>
                </a:solidFill>
                <a:latin typeface="Times New Roman" panose="02020603050405020304" pitchFamily="18" charset="0"/>
              </a:rPr>
              <a:t>P</a:t>
            </a:r>
            <a:r>
              <a:rPr lang="zh-CN" altLang="en-US" sz="2000" dirty="0">
                <a:solidFill>
                  <a:srgbClr val="FF9900"/>
                </a:solidFill>
                <a:latin typeface="Times New Roman" panose="02020603050405020304" pitchFamily="18" charset="0"/>
              </a:rPr>
              <a:t>经过</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，则</a:t>
            </a:r>
            <a:r>
              <a:rPr lang="en-US" altLang="zh-CN" sz="2000" i="1" dirty="0">
                <a:solidFill>
                  <a:srgbClr val="FF9900"/>
                </a:solidFill>
                <a:latin typeface="Times New Roman" panose="02020603050405020304" pitchFamily="18" charset="0"/>
              </a:rPr>
              <a:t>P</a:t>
            </a:r>
            <a:r>
              <a:rPr lang="zh-CN" altLang="en-US" sz="2000" dirty="0">
                <a:solidFill>
                  <a:srgbClr val="FF9900"/>
                </a:solidFill>
                <a:latin typeface="Times New Roman" panose="02020603050405020304" pitchFamily="18" charset="0"/>
              </a:rPr>
              <a:t>上</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段子路径也是</a:t>
            </a:r>
            <a:r>
              <a:rPr lang="en-US" altLang="zh-CN" sz="2000" i="1" dirty="0" err="1">
                <a:solidFill>
                  <a:srgbClr val="FF9900"/>
                </a:solidFill>
                <a:latin typeface="Times New Roman" panose="02020603050405020304" pitchFamily="18" charset="0"/>
              </a:rPr>
              <a:t>i</a:t>
            </a:r>
            <a:r>
              <a:rPr lang="zh-CN" altLang="en-US" sz="2000" dirty="0">
                <a:solidFill>
                  <a:srgbClr val="FF9900"/>
                </a:solidFill>
                <a:latin typeface="Times New Roman" panose="02020603050405020304" pitchFamily="18" charset="0"/>
              </a:rPr>
              <a:t>到</a:t>
            </a:r>
            <a:r>
              <a:rPr lang="en-US" altLang="zh-CN" sz="2000" i="1" dirty="0">
                <a:solidFill>
                  <a:srgbClr val="FF9900"/>
                </a:solidFill>
                <a:latin typeface="Times New Roman" panose="02020603050405020304" pitchFamily="18" charset="0"/>
              </a:rPr>
              <a:t>k</a:t>
            </a:r>
            <a:r>
              <a:rPr lang="zh-CN" altLang="en-US" sz="2000" dirty="0">
                <a:solidFill>
                  <a:srgbClr val="FF9900"/>
                </a:solidFill>
                <a:latin typeface="Times New Roman" panose="02020603050405020304" pitchFamily="18" charset="0"/>
              </a:rPr>
              <a:t>的最短路</a:t>
            </a:r>
          </a:p>
        </p:txBody>
      </p:sp>
      <p:pic>
        <p:nvPicPr>
          <p:cNvPr id="3" name="图片 2">
            <a:extLst>
              <a:ext uri="{FF2B5EF4-FFF2-40B4-BE49-F238E27FC236}">
                <a16:creationId xmlns:a16="http://schemas.microsoft.com/office/drawing/2014/main" id="{88692D7C-512B-47E2-8B75-EB6D7592D0C3}"/>
              </a:ext>
            </a:extLst>
          </p:cNvPr>
          <p:cNvPicPr>
            <a:picLocks noChangeAspect="1"/>
          </p:cNvPicPr>
          <p:nvPr/>
        </p:nvPicPr>
        <p:blipFill>
          <a:blip r:embed="rId5"/>
          <a:stretch>
            <a:fillRect/>
          </a:stretch>
        </p:blipFill>
        <p:spPr>
          <a:xfrm>
            <a:off x="5673383" y="1599301"/>
            <a:ext cx="3365364" cy="1948072"/>
          </a:xfrm>
          <a:prstGeom prst="rect">
            <a:avLst/>
          </a:prstGeom>
        </p:spPr>
      </p:pic>
    </p:spTree>
    <p:extLst>
      <p:ext uri="{BB962C8B-B14F-4D97-AF65-F5344CB8AC3E}">
        <p14:creationId xmlns:p14="http://schemas.microsoft.com/office/powerpoint/2010/main" val="1320926490"/>
      </p:ext>
    </p:extLst>
  </p:cSld>
  <p:clrMapOvr>
    <a:masterClrMapping/>
  </p:clrMapOvr>
  <p:transition spd="slow">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6752281-B687-4FAE-8AE6-C4F9F69698DF}" type="slidenum">
              <a:rPr lang="en-US" altLang="zh-CN"/>
              <a:pPr/>
              <a:t>72</a:t>
            </a:fld>
            <a:endParaRPr lang="en-US" altLang="zh-CN"/>
          </a:p>
        </p:txBody>
      </p:sp>
      <p:sp>
        <p:nvSpPr>
          <p:cNvPr id="364547" name="Rectangle 3"/>
          <p:cNvSpPr>
            <a:spLocks noGrp="1" noChangeArrowheads="1"/>
          </p:cNvSpPr>
          <p:nvPr>
            <p:ph type="title"/>
          </p:nvPr>
        </p:nvSpPr>
        <p:spPr/>
        <p:txBody>
          <a:bodyPr/>
          <a:lstStyle/>
          <a:p>
            <a:pPr algn="ctr"/>
            <a:r>
              <a:rPr lang="zh-CN" altLang="en-US">
                <a:solidFill>
                  <a:schemeClr val="tx1"/>
                </a:solidFill>
                <a:latin typeface="华文中宋" panose="02010600040101010101" pitchFamily="2" charset="-122"/>
              </a:rPr>
              <a:t>第十四章</a:t>
            </a:r>
            <a:r>
              <a:rPr lang="zh-CN" altLang="en-US">
                <a:solidFill>
                  <a:schemeClr val="tx1"/>
                </a:solidFill>
                <a:latin typeface="Times New Roman" panose="02020603050405020304" pitchFamily="18" charset="0"/>
              </a:rPr>
              <a:t> </a:t>
            </a:r>
            <a:r>
              <a:rPr lang="zh-CN" altLang="en-US">
                <a:solidFill>
                  <a:schemeClr val="tx1"/>
                </a:solidFill>
                <a:latin typeface="华文中宋" panose="02010600040101010101" pitchFamily="2" charset="-122"/>
              </a:rPr>
              <a:t>习题课</a:t>
            </a:r>
          </a:p>
        </p:txBody>
      </p:sp>
      <p:sp>
        <p:nvSpPr>
          <p:cNvPr id="364558" name="Rectangle 14"/>
          <p:cNvSpPr>
            <a:spLocks noGrp="1" noChangeArrowheads="1"/>
          </p:cNvSpPr>
          <p:nvPr>
            <p:ph type="body" idx="1"/>
          </p:nvPr>
        </p:nvSpPr>
        <p:spPr>
          <a:xfrm>
            <a:off x="395288" y="1341438"/>
            <a:ext cx="8229600" cy="4525962"/>
          </a:xfrm>
        </p:spPr>
        <p:txBody>
          <a:bodyPr/>
          <a:lstStyle/>
          <a:p>
            <a:r>
              <a:rPr lang="zh-CN" altLang="en-US"/>
              <a:t>主要内容</a:t>
            </a:r>
          </a:p>
          <a:p>
            <a:pPr>
              <a:buClr>
                <a:srgbClr val="FF9900"/>
              </a:buClr>
              <a:buFont typeface="Wingdings" panose="05000000000000000000" pitchFamily="2" charset="2"/>
              <a:buChar char="l"/>
            </a:pPr>
            <a:r>
              <a:rPr lang="zh-CN" altLang="en-US"/>
              <a:t>无向图、有向图、关联与相邻、简单图、完全图、正则图、子图、补图；握手定理与推论；图的同构</a:t>
            </a:r>
          </a:p>
          <a:p>
            <a:pPr>
              <a:buClr>
                <a:srgbClr val="FF9900"/>
              </a:buClr>
              <a:buFont typeface="Wingdings" panose="05000000000000000000" pitchFamily="2" charset="2"/>
              <a:buChar char="l"/>
            </a:pPr>
            <a:r>
              <a:rPr lang="zh-CN" altLang="en-US"/>
              <a:t>通路与回路及其分类</a:t>
            </a:r>
          </a:p>
          <a:p>
            <a:pPr>
              <a:buClr>
                <a:srgbClr val="FF9900"/>
              </a:buClr>
              <a:buFont typeface="Wingdings" panose="05000000000000000000" pitchFamily="2" charset="2"/>
              <a:buChar char="l"/>
            </a:pPr>
            <a:r>
              <a:rPr lang="zh-CN" altLang="en-US"/>
              <a:t>无向图的连通性与连通度</a:t>
            </a:r>
          </a:p>
          <a:p>
            <a:pPr>
              <a:buClr>
                <a:srgbClr val="FF9900"/>
              </a:buClr>
              <a:buFont typeface="Wingdings" panose="05000000000000000000" pitchFamily="2" charset="2"/>
              <a:buChar char="l"/>
            </a:pPr>
            <a:r>
              <a:rPr lang="zh-CN" altLang="en-US"/>
              <a:t>有向图的连通性及其分类</a:t>
            </a:r>
          </a:p>
          <a:p>
            <a:pPr>
              <a:buClr>
                <a:srgbClr val="FF9900"/>
              </a:buClr>
              <a:buFont typeface="Wingdings" panose="05000000000000000000" pitchFamily="2" charset="2"/>
              <a:buChar char="l"/>
            </a:pPr>
            <a:r>
              <a:rPr lang="zh-CN" altLang="en-US"/>
              <a:t>图的矩阵表示</a:t>
            </a:r>
          </a:p>
          <a:p>
            <a:pPr>
              <a:buClr>
                <a:srgbClr val="FF9900"/>
              </a:buClr>
            </a:pPr>
            <a:endParaRPr lang="en-US" altLang="zh-CN"/>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64547"/>
                                        </p:tgtEl>
                                        <p:attrNameLst>
                                          <p:attrName>style.visibility</p:attrName>
                                        </p:attrNameLst>
                                      </p:cBhvr>
                                      <p:to>
                                        <p:strVal val="visible"/>
                                      </p:to>
                                    </p:set>
                                    <p:anim calcmode="lin" valueType="num">
                                      <p:cBhvr additive="base">
                                        <p:cTn id="7" dur="1000" fill="hold"/>
                                        <p:tgtEl>
                                          <p:spTgt spid="364547"/>
                                        </p:tgtEl>
                                        <p:attrNameLst>
                                          <p:attrName>ppt_x</p:attrName>
                                        </p:attrNameLst>
                                      </p:cBhvr>
                                      <p:tavLst>
                                        <p:tav tm="0">
                                          <p:val>
                                            <p:strVal val="0-#ppt_w/2"/>
                                          </p:val>
                                        </p:tav>
                                        <p:tav tm="100000">
                                          <p:val>
                                            <p:strVal val="#ppt_x"/>
                                          </p:val>
                                        </p:tav>
                                      </p:tavLst>
                                    </p:anim>
                                    <p:anim calcmode="lin" valueType="num">
                                      <p:cBhvr additive="base">
                                        <p:cTn id="8" dur="1000" fill="hold"/>
                                        <p:tgtEl>
                                          <p:spTgt spid="3645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DEBC168-ADEF-4B90-B261-EF0D049D5FC0}" type="slidenum">
              <a:rPr lang="en-US" altLang="zh-CN"/>
              <a:pPr/>
              <a:t>73</a:t>
            </a:fld>
            <a:endParaRPr lang="en-US" altLang="zh-CN"/>
          </a:p>
        </p:txBody>
      </p:sp>
      <p:sp>
        <p:nvSpPr>
          <p:cNvPr id="437250" name="Rectangle 2"/>
          <p:cNvSpPr>
            <a:spLocks noGrp="1" noChangeArrowheads="1"/>
          </p:cNvSpPr>
          <p:nvPr>
            <p:ph type="title"/>
          </p:nvPr>
        </p:nvSpPr>
        <p:spPr/>
        <p:txBody>
          <a:bodyPr/>
          <a:lstStyle/>
          <a:p>
            <a:pPr algn="ctr"/>
            <a:r>
              <a:rPr lang="zh-CN" altLang="en-US"/>
              <a:t>基本要求</a:t>
            </a:r>
          </a:p>
        </p:txBody>
      </p:sp>
      <p:sp>
        <p:nvSpPr>
          <p:cNvPr id="437251" name="Rectangle 3"/>
          <p:cNvSpPr>
            <a:spLocks noGrp="1" noChangeArrowheads="1"/>
          </p:cNvSpPr>
          <p:nvPr>
            <p:ph type="body" idx="1"/>
          </p:nvPr>
        </p:nvSpPr>
        <p:spPr>
          <a:xfrm>
            <a:off x="395288" y="1341438"/>
            <a:ext cx="8229600" cy="4525962"/>
          </a:xfrm>
        </p:spPr>
        <p:txBody>
          <a:bodyPr/>
          <a:lstStyle/>
          <a:p>
            <a:pPr>
              <a:buClr>
                <a:srgbClr val="FF9900"/>
              </a:buClr>
              <a:buFont typeface="Wingdings" panose="05000000000000000000" pitchFamily="2" charset="2"/>
              <a:buChar char="l"/>
            </a:pPr>
            <a:r>
              <a:rPr lang="zh-CN" altLang="en-US" dirty="0"/>
              <a:t>深刻理解握手定理及推论的内容并能灵活地应用它们</a:t>
            </a:r>
          </a:p>
          <a:p>
            <a:pPr>
              <a:buClr>
                <a:srgbClr val="FF9900"/>
              </a:buClr>
              <a:buFont typeface="Wingdings" panose="05000000000000000000" pitchFamily="2" charset="2"/>
              <a:buChar char="l"/>
            </a:pPr>
            <a:r>
              <a:rPr lang="zh-CN" altLang="en-US" dirty="0"/>
              <a:t>深刻理解图同构、简单图、完全图、正则图、子图、补图、二部图的概念以及它们的性质及相互之间的关系</a:t>
            </a:r>
          </a:p>
          <a:p>
            <a:pPr>
              <a:buClr>
                <a:srgbClr val="FF9900"/>
              </a:buClr>
              <a:buFont typeface="Wingdings" panose="05000000000000000000" pitchFamily="2" charset="2"/>
              <a:buChar char="l"/>
            </a:pPr>
            <a:r>
              <a:rPr lang="zh-CN" altLang="en-US" dirty="0"/>
              <a:t>记住通路与回路的定义、分类及表示法</a:t>
            </a:r>
          </a:p>
          <a:p>
            <a:pPr>
              <a:buClr>
                <a:srgbClr val="FF9900"/>
              </a:buClr>
              <a:buFont typeface="Wingdings" panose="05000000000000000000" pitchFamily="2" charset="2"/>
              <a:buChar char="l"/>
            </a:pPr>
            <a:r>
              <a:rPr lang="zh-CN" altLang="en-US" dirty="0"/>
              <a:t>深刻理解与无向图连通性、连通度有关的诸多概念</a:t>
            </a:r>
          </a:p>
          <a:p>
            <a:pPr>
              <a:buClr>
                <a:srgbClr val="FF9900"/>
              </a:buClr>
              <a:buFont typeface="Wingdings" panose="05000000000000000000" pitchFamily="2" charset="2"/>
              <a:buChar char="l"/>
            </a:pPr>
            <a:r>
              <a:rPr lang="zh-CN" altLang="en-US" dirty="0"/>
              <a:t>会判别有向图连通性的类型</a:t>
            </a:r>
          </a:p>
          <a:p>
            <a:pPr>
              <a:buClr>
                <a:srgbClr val="FF9900"/>
              </a:buClr>
              <a:buFont typeface="Wingdings" panose="05000000000000000000" pitchFamily="2" charset="2"/>
              <a:buChar char="l"/>
            </a:pPr>
            <a:r>
              <a:rPr lang="zh-CN" altLang="en-US" dirty="0"/>
              <a:t>熟练掌握用邻接矩阵及其幂求有向图中通路与回路数的方法，会求可达矩阵 </a:t>
            </a: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2B24BAAC-A4DC-45DD-87FB-5BF5DBF8085A}" type="slidenum">
              <a:rPr lang="en-US" altLang="zh-CN"/>
              <a:pPr/>
              <a:t>74</a:t>
            </a:fld>
            <a:endParaRPr lang="en-US" altLang="zh-CN"/>
          </a:p>
        </p:txBody>
      </p:sp>
      <p:sp>
        <p:nvSpPr>
          <p:cNvPr id="370697" name="Rectangle 9"/>
          <p:cNvSpPr>
            <a:spLocks noChangeArrowheads="1"/>
          </p:cNvSpPr>
          <p:nvPr/>
        </p:nvSpPr>
        <p:spPr bwMode="auto">
          <a:xfrm>
            <a:off x="468313" y="1123950"/>
            <a:ext cx="7561262"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en-US" altLang="zh-CN" b="1">
                <a:latin typeface="Times New Roman" panose="02020603050405020304" pitchFamily="18" charset="0"/>
              </a:rPr>
              <a:t>1</a:t>
            </a:r>
            <a:r>
              <a:rPr lang="zh-CN" altLang="en-US" b="1">
                <a:latin typeface="Times New Roman" panose="02020603050405020304" pitchFamily="18" charset="0"/>
              </a:rPr>
              <a:t>．</a:t>
            </a:r>
            <a:r>
              <a:rPr lang="en-US" altLang="zh-CN" b="1">
                <a:latin typeface="Times New Roman" panose="02020603050405020304" pitchFamily="18" charset="0"/>
              </a:rPr>
              <a:t>9</a:t>
            </a:r>
            <a:r>
              <a:rPr lang="zh-CN" altLang="en-US" b="1">
                <a:latin typeface="Times New Roman" panose="02020603050405020304" pitchFamily="18" charset="0"/>
              </a:rPr>
              <a:t>阶无向图</a:t>
            </a:r>
            <a:r>
              <a:rPr lang="en-US" altLang="zh-CN" b="1" i="1">
                <a:latin typeface="Times New Roman" panose="02020603050405020304" pitchFamily="18" charset="0"/>
              </a:rPr>
              <a:t>G</a:t>
            </a:r>
            <a:r>
              <a:rPr lang="zh-CN" altLang="en-US" b="1">
                <a:latin typeface="Times New Roman" panose="02020603050405020304" pitchFamily="18" charset="0"/>
              </a:rPr>
              <a:t>中，每个顶点的度数不是</a:t>
            </a:r>
            <a:r>
              <a:rPr lang="en-US" altLang="zh-CN" b="1">
                <a:latin typeface="Times New Roman" panose="02020603050405020304" pitchFamily="18" charset="0"/>
              </a:rPr>
              <a:t>5</a:t>
            </a:r>
            <a:r>
              <a:rPr lang="zh-CN" altLang="en-US" b="1">
                <a:latin typeface="Times New Roman" panose="02020603050405020304" pitchFamily="18" charset="0"/>
              </a:rPr>
              <a:t>就是</a:t>
            </a:r>
            <a:r>
              <a:rPr lang="en-US" altLang="zh-CN" b="1">
                <a:latin typeface="Times New Roman" panose="02020603050405020304" pitchFamily="18" charset="0"/>
              </a:rPr>
              <a:t>6. </a:t>
            </a:r>
            <a:r>
              <a:rPr lang="zh-CN" altLang="en-US" b="1">
                <a:latin typeface="Times New Roman" panose="02020603050405020304" pitchFamily="18" charset="0"/>
              </a:rPr>
              <a:t>证明</a:t>
            </a:r>
            <a:r>
              <a:rPr lang="en-US" altLang="zh-CN" b="1" i="1">
                <a:latin typeface="Times New Roman" panose="02020603050405020304" pitchFamily="18" charset="0"/>
              </a:rPr>
              <a:t>G</a:t>
            </a:r>
            <a:r>
              <a:rPr lang="zh-CN" altLang="en-US" b="1">
                <a:latin typeface="Times New Roman" panose="02020603050405020304" pitchFamily="18" charset="0"/>
              </a:rPr>
              <a:t>中至少有</a:t>
            </a:r>
            <a:r>
              <a:rPr lang="en-US" altLang="zh-CN" b="1">
                <a:latin typeface="Times New Roman" panose="02020603050405020304" pitchFamily="18" charset="0"/>
              </a:rPr>
              <a:t>5</a:t>
            </a:r>
            <a:r>
              <a:rPr lang="zh-CN" altLang="en-US" b="1">
                <a:latin typeface="Times New Roman" panose="02020603050405020304" pitchFamily="18" charset="0"/>
              </a:rPr>
              <a:t>个</a:t>
            </a:r>
            <a:r>
              <a:rPr lang="en-US" altLang="zh-CN" b="1">
                <a:latin typeface="Times New Roman" panose="02020603050405020304" pitchFamily="18" charset="0"/>
              </a:rPr>
              <a:t>6</a:t>
            </a:r>
            <a:r>
              <a:rPr lang="zh-CN" altLang="en-US" b="1">
                <a:latin typeface="Times New Roman" panose="02020603050405020304" pitchFamily="18" charset="0"/>
              </a:rPr>
              <a:t>度顶点或至少有</a:t>
            </a:r>
            <a:r>
              <a:rPr lang="en-US" altLang="zh-CN" b="1">
                <a:latin typeface="Times New Roman" panose="02020603050405020304" pitchFamily="18" charset="0"/>
              </a:rPr>
              <a:t>6</a:t>
            </a:r>
            <a:r>
              <a:rPr lang="zh-CN" altLang="en-US" b="1">
                <a:latin typeface="Times New Roman" panose="02020603050405020304" pitchFamily="18" charset="0"/>
              </a:rPr>
              <a:t>个</a:t>
            </a:r>
            <a:r>
              <a:rPr lang="en-US" altLang="zh-CN" b="1">
                <a:latin typeface="Times New Roman" panose="02020603050405020304" pitchFamily="18" charset="0"/>
              </a:rPr>
              <a:t>5</a:t>
            </a:r>
            <a:r>
              <a:rPr lang="zh-CN" altLang="en-US" b="1">
                <a:latin typeface="Times New Roman" panose="02020603050405020304" pitchFamily="18" charset="0"/>
              </a:rPr>
              <a:t>度顶点</a:t>
            </a:r>
            <a:r>
              <a:rPr lang="en-US" altLang="zh-CN" b="1">
                <a:latin typeface="Times New Roman" panose="02020603050405020304" pitchFamily="18" charset="0"/>
              </a:rPr>
              <a:t>. </a:t>
            </a:r>
          </a:p>
        </p:txBody>
      </p:sp>
      <p:sp>
        <p:nvSpPr>
          <p:cNvPr id="370699" name="Rectangle 11"/>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1</a:t>
            </a:r>
          </a:p>
        </p:txBody>
      </p:sp>
      <p:sp>
        <p:nvSpPr>
          <p:cNvPr id="370700" name="Rectangle 12"/>
          <p:cNvSpPr>
            <a:spLocks noChangeArrowheads="1"/>
          </p:cNvSpPr>
          <p:nvPr/>
        </p:nvSpPr>
        <p:spPr bwMode="auto">
          <a:xfrm>
            <a:off x="468313" y="2205038"/>
            <a:ext cx="7848600"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a:latin typeface="Times New Roman" panose="02020603050405020304" pitchFamily="18" charset="0"/>
              </a:rPr>
              <a:t>证   关键是利用握手定理的推论</a:t>
            </a:r>
            <a:r>
              <a:rPr lang="en-US" altLang="zh-CN" b="1">
                <a:latin typeface="Times New Roman" panose="02020603050405020304" pitchFamily="18" charset="0"/>
              </a:rPr>
              <a:t>. </a:t>
            </a:r>
          </a:p>
          <a:p>
            <a:pPr>
              <a:lnSpc>
                <a:spcPct val="120000"/>
              </a:lnSpc>
              <a:spcBef>
                <a:spcPct val="50000"/>
              </a:spcBef>
            </a:pPr>
            <a:r>
              <a:rPr lang="zh-CN" altLang="en-US" b="1">
                <a:latin typeface="Times New Roman" panose="02020603050405020304" pitchFamily="18" charset="0"/>
              </a:rPr>
              <a:t>方法一：穷举法</a:t>
            </a:r>
          </a:p>
          <a:p>
            <a:pPr>
              <a:lnSpc>
                <a:spcPct val="120000"/>
              </a:lnSpc>
            </a:pPr>
            <a:r>
              <a:rPr lang="zh-CN" altLang="en-US" b="1">
                <a:latin typeface="Times New Roman" panose="02020603050405020304" pitchFamily="18" charset="0"/>
              </a:rPr>
              <a:t>设</a:t>
            </a:r>
            <a:r>
              <a:rPr lang="en-US" altLang="zh-CN" b="1" i="1">
                <a:latin typeface="Times New Roman" panose="02020603050405020304" pitchFamily="18" charset="0"/>
              </a:rPr>
              <a:t>G</a:t>
            </a:r>
            <a:r>
              <a:rPr lang="zh-CN" altLang="en-US" b="1">
                <a:latin typeface="Times New Roman" panose="02020603050405020304" pitchFamily="18" charset="0"/>
              </a:rPr>
              <a:t>中有</a:t>
            </a:r>
            <a:r>
              <a:rPr lang="en-US" altLang="zh-CN" b="1" i="1">
                <a:latin typeface="Times New Roman" panose="02020603050405020304" pitchFamily="18" charset="0"/>
              </a:rPr>
              <a:t>x</a:t>
            </a:r>
            <a:r>
              <a:rPr lang="zh-CN" altLang="en-US" b="1">
                <a:latin typeface="Times New Roman" panose="02020603050405020304" pitchFamily="18" charset="0"/>
              </a:rPr>
              <a:t>个</a:t>
            </a:r>
            <a:r>
              <a:rPr lang="en-US" altLang="zh-CN" b="1">
                <a:latin typeface="Times New Roman" panose="02020603050405020304" pitchFamily="18" charset="0"/>
              </a:rPr>
              <a:t>5</a:t>
            </a:r>
            <a:r>
              <a:rPr lang="zh-CN" altLang="en-US" b="1">
                <a:latin typeface="Times New Roman" panose="02020603050405020304" pitchFamily="18" charset="0"/>
              </a:rPr>
              <a:t>度顶点，则必有</a:t>
            </a:r>
            <a:r>
              <a:rPr lang="en-US" altLang="zh-CN" b="1">
                <a:latin typeface="Times New Roman" panose="02020603050405020304" pitchFamily="18" charset="0"/>
              </a:rPr>
              <a:t>(9</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rPr>
              <a:t>x</a:t>
            </a:r>
            <a:r>
              <a:rPr lang="en-US" altLang="zh-CN"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6</a:t>
            </a:r>
            <a:r>
              <a:rPr lang="zh-CN" altLang="en-US" b="1">
                <a:latin typeface="Times New Roman" panose="02020603050405020304" pitchFamily="18" charset="0"/>
                <a:sym typeface="Symbol" panose="05050102010706020507" pitchFamily="18" charset="2"/>
              </a:rPr>
              <a:t>度顶点，由握手定理推论可知，</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x</a:t>
            </a:r>
            <a:r>
              <a:rPr lang="en-US" altLang="zh-CN" b="1">
                <a:latin typeface="Times New Roman" panose="02020603050405020304" pitchFamily="18" charset="0"/>
                <a:sym typeface="Symbol" panose="05050102010706020507" pitchFamily="18" charset="2"/>
              </a:rPr>
              <a:t>,9</a:t>
            </a:r>
            <a:r>
              <a:rPr lang="en-US" altLang="zh-CN" b="1" i="1">
                <a:latin typeface="Times New Roman" panose="02020603050405020304" pitchFamily="18" charset="0"/>
              </a:rPr>
              <a:t>x</a:t>
            </a:r>
            <a:r>
              <a:rPr lang="en-US" altLang="zh-CN"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sym typeface="Symbol" panose="05050102010706020507" pitchFamily="18" charset="2"/>
              </a:rPr>
              <a:t>只有</a:t>
            </a:r>
            <a:r>
              <a:rPr lang="en-US" altLang="zh-CN" b="1">
                <a:latin typeface="Times New Roman" panose="02020603050405020304" pitchFamily="18" charset="0"/>
                <a:sym typeface="Symbol" panose="05050102010706020507" pitchFamily="18" charset="2"/>
              </a:rPr>
              <a:t>5</a:t>
            </a:r>
            <a:r>
              <a:rPr lang="zh-CN" altLang="en-US" b="1">
                <a:latin typeface="Times New Roman" panose="02020603050405020304" pitchFamily="18" charset="0"/>
                <a:sym typeface="Symbol" panose="05050102010706020507" pitchFamily="18" charset="2"/>
              </a:rPr>
              <a:t>种可能：</a:t>
            </a:r>
            <a:r>
              <a:rPr lang="en-US" altLang="zh-CN" b="1">
                <a:latin typeface="Times New Roman" panose="02020603050405020304" pitchFamily="18" charset="0"/>
                <a:sym typeface="Symbol" panose="05050102010706020507" pitchFamily="18" charset="2"/>
              </a:rPr>
              <a:t>(0,9), (2,7), (4,5), (6,3), (8,1</a:t>
            </a:r>
            <a:r>
              <a:rPr lang="zh-CN" altLang="en-US" b="1">
                <a:latin typeface="Times New Roman" panose="02020603050405020304" pitchFamily="18" charset="0"/>
                <a:sym typeface="Symbol" panose="05050102010706020507" pitchFamily="18" charset="2"/>
              </a:rPr>
              <a:t>）它们都满足要求</a:t>
            </a:r>
            <a:r>
              <a:rPr lang="en-US" altLang="zh-CN" b="1">
                <a:latin typeface="Times New Roman" panose="02020603050405020304" pitchFamily="18" charset="0"/>
                <a:sym typeface="Symbol" panose="05050102010706020507" pitchFamily="18" charset="2"/>
              </a:rPr>
              <a:t>. </a:t>
            </a:r>
          </a:p>
          <a:p>
            <a:pPr>
              <a:lnSpc>
                <a:spcPct val="120000"/>
              </a:lnSpc>
              <a:spcBef>
                <a:spcPct val="50000"/>
              </a:spcBef>
            </a:pPr>
            <a:r>
              <a:rPr lang="zh-CN" altLang="en-US" b="1">
                <a:latin typeface="Times New Roman" panose="02020603050405020304" pitchFamily="18" charset="0"/>
                <a:sym typeface="Symbol" panose="05050102010706020507" pitchFamily="18" charset="2"/>
              </a:rPr>
              <a:t>方法二：反证法</a:t>
            </a:r>
          </a:p>
          <a:p>
            <a:pPr>
              <a:lnSpc>
                <a:spcPct val="120000"/>
              </a:lnSpc>
            </a:pPr>
            <a:r>
              <a:rPr lang="zh-CN" altLang="en-US" b="1">
                <a:latin typeface="Times New Roman" panose="02020603050405020304" pitchFamily="18" charset="0"/>
                <a:sym typeface="Symbol" panose="05050102010706020507" pitchFamily="18" charset="2"/>
              </a:rPr>
              <a:t>否则，由握手定理推论可知，“</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至多有</a:t>
            </a:r>
            <a:r>
              <a:rPr lang="en-US" altLang="zh-CN" b="1">
                <a:latin typeface="Times New Roman" panose="02020603050405020304" pitchFamily="18" charset="0"/>
                <a:sym typeface="Symbol" panose="05050102010706020507" pitchFamily="18" charset="2"/>
              </a:rPr>
              <a:t>4</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5</a:t>
            </a:r>
            <a:r>
              <a:rPr lang="zh-CN" altLang="en-US" b="1">
                <a:latin typeface="Times New Roman" panose="02020603050405020304" pitchFamily="18" charset="0"/>
                <a:sym typeface="Symbol" panose="05050102010706020507" pitchFamily="18" charset="2"/>
              </a:rPr>
              <a:t>度顶点并且至多有</a:t>
            </a:r>
            <a:r>
              <a:rPr lang="en-US" altLang="zh-CN" b="1">
                <a:latin typeface="Times New Roman" panose="02020603050405020304" pitchFamily="18" charset="0"/>
                <a:sym typeface="Symbol" panose="05050102010706020507" pitchFamily="18" charset="2"/>
              </a:rPr>
              <a:t>4</a:t>
            </a:r>
            <a:r>
              <a:rPr lang="zh-CN" altLang="en-US" b="1">
                <a:latin typeface="Times New Roman" panose="02020603050405020304" pitchFamily="18" charset="0"/>
                <a:sym typeface="Symbol" panose="05050102010706020507" pitchFamily="18" charset="2"/>
              </a:rPr>
              <a:t>个</a:t>
            </a:r>
            <a:r>
              <a:rPr lang="en-US" altLang="zh-CN" b="1">
                <a:latin typeface="Times New Roman" panose="02020603050405020304" pitchFamily="18" charset="0"/>
                <a:sym typeface="Symbol" panose="05050102010706020507" pitchFamily="18" charset="2"/>
              </a:rPr>
              <a:t>6</a:t>
            </a:r>
            <a:r>
              <a:rPr lang="zh-CN" altLang="en-US" b="1">
                <a:latin typeface="Times New Roman" panose="02020603050405020304" pitchFamily="18" charset="0"/>
                <a:sym typeface="Symbol" panose="05050102010706020507" pitchFamily="18" charset="2"/>
              </a:rPr>
              <a:t>度顶点”，这与</a:t>
            </a:r>
            <a:r>
              <a:rPr lang="en-US" altLang="zh-CN" b="1" i="1">
                <a:latin typeface="Times New Roman" panose="02020603050405020304" pitchFamily="18" charset="0"/>
                <a:sym typeface="Symbol" panose="05050102010706020507" pitchFamily="18" charset="2"/>
              </a:rPr>
              <a:t>G</a:t>
            </a:r>
            <a:r>
              <a:rPr lang="zh-CN" altLang="en-US" b="1">
                <a:latin typeface="Times New Roman" panose="02020603050405020304" pitchFamily="18" charset="0"/>
                <a:sym typeface="Symbol" panose="05050102010706020507" pitchFamily="18" charset="2"/>
              </a:rPr>
              <a:t>是 </a:t>
            </a:r>
            <a:r>
              <a:rPr lang="en-US" altLang="zh-CN" b="1">
                <a:latin typeface="Times New Roman" panose="02020603050405020304" pitchFamily="18" charset="0"/>
                <a:sym typeface="Symbol" panose="05050102010706020507" pitchFamily="18" charset="2"/>
              </a:rPr>
              <a:t>9 </a:t>
            </a:r>
            <a:r>
              <a:rPr lang="zh-CN" altLang="en-US" b="1">
                <a:latin typeface="Times New Roman" panose="02020603050405020304" pitchFamily="18" charset="0"/>
                <a:sym typeface="Symbol" panose="05050102010706020507" pitchFamily="18" charset="2"/>
              </a:rPr>
              <a:t>阶图矛盾</a:t>
            </a:r>
            <a:r>
              <a:rPr lang="en-US" altLang="zh-CN" b="1">
                <a:latin typeface="Times New Roman" panose="02020603050405020304" pitchFamily="18" charset="0"/>
                <a:sym typeface="Symbol" panose="05050102010706020507" pitchFamily="18" charset="2"/>
              </a:rPr>
              <a:t>. </a:t>
            </a:r>
          </a:p>
        </p:txBody>
      </p:sp>
    </p:spTree>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p:cNvSpPr>
            <a:spLocks noGrp="1"/>
          </p:cNvSpPr>
          <p:nvPr>
            <p:ph type="sldNum" sz="quarter" idx="12"/>
          </p:nvPr>
        </p:nvSpPr>
        <p:spPr/>
        <p:txBody>
          <a:bodyPr/>
          <a:lstStyle/>
          <a:p>
            <a:fld id="{62706613-46AD-4D3D-80B7-37D53E052233}" type="slidenum">
              <a:rPr lang="en-US" altLang="zh-CN"/>
              <a:pPr/>
              <a:t>75</a:t>
            </a:fld>
            <a:endParaRPr lang="en-US" altLang="zh-CN"/>
          </a:p>
        </p:txBody>
      </p:sp>
      <p:sp>
        <p:nvSpPr>
          <p:cNvPr id="372746" name="Rectangle 10"/>
          <p:cNvSpPr>
            <a:spLocks noChangeArrowheads="1"/>
          </p:cNvSpPr>
          <p:nvPr/>
        </p:nvSpPr>
        <p:spPr bwMode="auto">
          <a:xfrm>
            <a:off x="539750" y="1123950"/>
            <a:ext cx="8208963"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20000"/>
              </a:lnSpc>
            </a:pPr>
            <a:r>
              <a:rPr lang="en-US" altLang="zh-CN" b="1">
                <a:latin typeface="Times New Roman" panose="02020603050405020304" pitchFamily="18" charset="0"/>
              </a:rPr>
              <a:t>2</a:t>
            </a:r>
            <a:r>
              <a:rPr lang="zh-CN" altLang="en-US" b="1">
                <a:latin typeface="Times New Roman" panose="02020603050405020304" pitchFamily="18" charset="0"/>
              </a:rPr>
              <a:t>．数组</a:t>
            </a:r>
            <a:r>
              <a:rPr lang="en-US" altLang="zh-CN" b="1">
                <a:latin typeface="Times New Roman" panose="02020603050405020304" pitchFamily="18" charset="0"/>
              </a:rPr>
              <a:t>2, 2, 2, 2, 3, 3</a:t>
            </a:r>
            <a:r>
              <a:rPr lang="zh-CN" altLang="en-US" b="1">
                <a:latin typeface="Times New Roman" panose="02020603050405020304" pitchFamily="18" charset="0"/>
              </a:rPr>
              <a:t>能简单图化吗？若能，画出尽可能多的非同构的图来</a:t>
            </a:r>
            <a:r>
              <a:rPr lang="en-US" altLang="zh-CN" b="1">
                <a:latin typeface="Times New Roman" panose="02020603050405020304" pitchFamily="18" charset="0"/>
              </a:rPr>
              <a:t>. </a:t>
            </a:r>
          </a:p>
        </p:txBody>
      </p:sp>
      <p:sp>
        <p:nvSpPr>
          <p:cNvPr id="372748" name="Rectangle 1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2</a:t>
            </a:r>
          </a:p>
        </p:txBody>
      </p:sp>
      <p:pic>
        <p:nvPicPr>
          <p:cNvPr id="372749" name="Picture 13" descr="14-11"/>
          <p:cNvPicPr>
            <a:picLocks noChangeAspect="1" noChangeArrowheads="1"/>
          </p:cNvPicPr>
          <p:nvPr/>
        </p:nvPicPr>
        <p:blipFill>
          <a:blip r:embed="rId3">
            <a:extLst>
              <a:ext uri="{28A0092B-C50C-407E-A947-70E740481C1C}">
                <a14:useLocalDpi xmlns:a14="http://schemas.microsoft.com/office/drawing/2010/main" val="0"/>
              </a:ext>
            </a:extLst>
          </a:blip>
          <a:srcRect b="9364"/>
          <a:stretch>
            <a:fillRect/>
          </a:stretch>
        </p:blipFill>
        <p:spPr bwMode="auto">
          <a:xfrm>
            <a:off x="827088" y="3500438"/>
            <a:ext cx="7345362"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750" name="Rectangle 14"/>
          <p:cNvSpPr>
            <a:spLocks noChangeArrowheads="1"/>
          </p:cNvSpPr>
          <p:nvPr/>
        </p:nvSpPr>
        <p:spPr bwMode="auto">
          <a:xfrm>
            <a:off x="468313" y="2276475"/>
            <a:ext cx="8207375" cy="140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b="1">
                <a:latin typeface="Times New Roman" panose="02020603050405020304" pitchFamily="18" charset="0"/>
              </a:rPr>
              <a:t>只要能画出</a:t>
            </a:r>
            <a:r>
              <a:rPr lang="en-US" altLang="zh-CN" b="1">
                <a:latin typeface="Times New Roman" panose="02020603050405020304" pitchFamily="18" charset="0"/>
              </a:rPr>
              <a:t>6 </a:t>
            </a:r>
            <a:r>
              <a:rPr lang="zh-CN" altLang="en-US" b="1">
                <a:latin typeface="Times New Roman" panose="02020603050405020304" pitchFamily="18" charset="0"/>
              </a:rPr>
              <a:t>阶无向简单图，就说明它可简单图化</a:t>
            </a:r>
            <a:r>
              <a:rPr lang="en-US" altLang="zh-CN" b="1">
                <a:latin typeface="Times New Roman" panose="02020603050405020304" pitchFamily="18" charset="0"/>
              </a:rPr>
              <a:t>. </a:t>
            </a:r>
            <a:r>
              <a:rPr lang="zh-CN" altLang="en-US" b="1">
                <a:latin typeface="Times New Roman" panose="02020603050405020304" pitchFamily="18" charset="0"/>
              </a:rPr>
              <a:t>下图的</a:t>
            </a:r>
            <a:r>
              <a:rPr lang="en-US" altLang="zh-CN" b="1">
                <a:latin typeface="Times New Roman" panose="02020603050405020304" pitchFamily="18" charset="0"/>
              </a:rPr>
              <a:t>4</a:t>
            </a:r>
            <a:r>
              <a:rPr lang="zh-CN" altLang="en-US" b="1">
                <a:latin typeface="Times New Roman" panose="02020603050405020304" pitchFamily="18" charset="0"/>
              </a:rPr>
              <a:t>个图都以此数列为度数列，请证明它们彼此不同构，都是</a:t>
            </a:r>
            <a:r>
              <a:rPr lang="en-US" altLang="zh-CN" b="1" i="1">
                <a:latin typeface="Times New Roman" panose="02020603050405020304" pitchFamily="18" charset="0"/>
              </a:rPr>
              <a:t>K</a:t>
            </a:r>
            <a:r>
              <a:rPr lang="en-US" altLang="zh-CN" b="1" baseline="-25000">
                <a:latin typeface="Times New Roman" panose="02020603050405020304" pitchFamily="18" charset="0"/>
              </a:rPr>
              <a:t>6</a:t>
            </a:r>
            <a:r>
              <a:rPr lang="zh-CN" altLang="en-US" b="1">
                <a:latin typeface="Times New Roman" panose="02020603050405020304" pitchFamily="18" charset="0"/>
              </a:rPr>
              <a:t>的子图</a:t>
            </a:r>
            <a:r>
              <a:rPr lang="en-US" altLang="zh-CN" b="1">
                <a:latin typeface="Times New Roman" panose="02020603050405020304" pitchFamily="18" charset="0"/>
              </a:rPr>
              <a:t>.</a:t>
            </a:r>
          </a:p>
        </p:txBody>
      </p:sp>
    </p:spTree>
  </p:cSld>
  <p:clrMapOvr>
    <a:masterClrMapping/>
  </p:clrMapOvr>
  <p:transition spd="slow">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3"/>
          <p:cNvSpPr>
            <a:spLocks noGrp="1"/>
          </p:cNvSpPr>
          <p:nvPr>
            <p:ph type="sldNum" sz="quarter" idx="12"/>
          </p:nvPr>
        </p:nvSpPr>
        <p:spPr/>
        <p:txBody>
          <a:bodyPr/>
          <a:lstStyle/>
          <a:p>
            <a:fld id="{1FAFED95-8DD1-4EBF-A4DA-A4960B673667}" type="slidenum">
              <a:rPr lang="en-US" altLang="zh-CN"/>
              <a:pPr/>
              <a:t>76</a:t>
            </a:fld>
            <a:endParaRPr lang="en-US" altLang="zh-CN"/>
          </a:p>
        </p:txBody>
      </p:sp>
      <p:sp>
        <p:nvSpPr>
          <p:cNvPr id="374833" name="Rectangle 49"/>
          <p:cNvSpPr>
            <a:spLocks noChangeArrowheads="1"/>
          </p:cNvSpPr>
          <p:nvPr/>
        </p:nvSpPr>
        <p:spPr bwMode="auto">
          <a:xfrm>
            <a:off x="395288" y="2163763"/>
            <a:ext cx="849788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latin typeface="Times New Roman" panose="02020603050405020304" pitchFamily="18" charset="0"/>
              </a:rPr>
              <a:t>用扩大路径法证明</a:t>
            </a:r>
            <a:r>
              <a:rPr lang="en-US" altLang="zh-CN" b="1" dirty="0">
                <a:latin typeface="Times New Roman" panose="02020603050405020304" pitchFamily="18" charset="0"/>
              </a:rPr>
              <a:t>.</a:t>
            </a:r>
          </a:p>
          <a:p>
            <a:r>
              <a:rPr lang="zh-CN" altLang="en-US" b="1" dirty="0">
                <a:latin typeface="Times New Roman" panose="02020603050405020304" pitchFamily="18" charset="0"/>
              </a:rPr>
              <a:t>情况一：</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sym typeface="Symbol" panose="05050102010706020507" pitchFamily="18" charset="2"/>
              </a:rPr>
              <a:t>证明</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中存在长度 </a:t>
            </a:r>
            <a:r>
              <a:rPr lang="zh-CN" altLang="en-US" b="1" dirty="0">
                <a:latin typeface="Times New Roman" panose="02020603050405020304" pitchFamily="18" charset="0"/>
              </a:rPr>
              <a:t> </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sym typeface="Symbol" panose="05050102010706020507" pitchFamily="18" charset="2"/>
              </a:rPr>
              <a:t>的圈</a:t>
            </a:r>
            <a:r>
              <a:rPr lang="en-US" altLang="zh-CN" b="1" dirty="0">
                <a:latin typeface="Times New Roman" panose="02020603050405020304" pitchFamily="18" charset="0"/>
                <a:sym typeface="Symbol" panose="05050102010706020507" pitchFamily="18" charset="2"/>
              </a:rPr>
              <a:t>. </a:t>
            </a:r>
          </a:p>
          <a:p>
            <a:r>
              <a:rPr lang="zh-CN" altLang="en-US" b="1" dirty="0">
                <a:latin typeface="Times New Roman" panose="02020603050405020304" pitchFamily="18" charset="0"/>
                <a:sym typeface="Symbol" panose="05050102010706020507" pitchFamily="18" charset="2"/>
              </a:rPr>
              <a:t>设 </a:t>
            </a:r>
            <a:r>
              <a:rPr lang="zh-CN" altLang="en-US" b="1" i="1" dirty="0">
                <a:latin typeface="Times New Roman" panose="02020603050405020304" pitchFamily="18" charset="0"/>
                <a:sym typeface="Symbol" panose="05050102010706020507" pitchFamily="18" charset="2"/>
              </a:rPr>
              <a:t></a:t>
            </a:r>
            <a:r>
              <a:rPr lang="zh-CN" altLang="en-US" b="1" i="1" dirty="0">
                <a:latin typeface="Times New Roman" panose="02020603050405020304" pitchFamily="18" charset="0"/>
              </a:rPr>
              <a:t> </a:t>
            </a:r>
            <a:r>
              <a:rPr lang="en-US" altLang="zh-CN" b="1" dirty="0">
                <a:latin typeface="Times New Roman" panose="02020603050405020304" pitchFamily="18" charset="0"/>
              </a:rPr>
              <a:t>= </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0</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1</a:t>
            </a:r>
            <a:r>
              <a:rPr lang="en-US" altLang="zh-CN" b="1" dirty="0">
                <a:latin typeface="Times New Roman" panose="02020603050405020304" pitchFamily="18" charset="0"/>
                <a:sym typeface="Symbol" panose="05050102010706020507" pitchFamily="18" charset="2"/>
              </a:rPr>
              <a:t>…</a:t>
            </a:r>
            <a:r>
              <a:rPr lang="en-US" altLang="zh-CN" b="1" i="1" dirty="0" err="1">
                <a:latin typeface="Times New Roman" panose="02020603050405020304" pitchFamily="18" charset="0"/>
                <a:sym typeface="Symbol" panose="05050102010706020507" pitchFamily="18" charset="2"/>
              </a:rPr>
              <a:t>v</a:t>
            </a:r>
            <a:r>
              <a:rPr lang="en-US" altLang="zh-CN" b="1" i="1" baseline="-25000" dirty="0" err="1">
                <a:latin typeface="Times New Roman" panose="02020603050405020304" pitchFamily="18" charset="0"/>
                <a:sym typeface="Symbol" panose="05050102010706020507" pitchFamily="18" charset="2"/>
              </a:rPr>
              <a:t>l</a:t>
            </a:r>
            <a:r>
              <a:rPr lang="zh-CN" altLang="en-US" b="1" dirty="0">
                <a:latin typeface="Times New Roman" panose="02020603050405020304" pitchFamily="18" charset="0"/>
                <a:sym typeface="Symbol" panose="05050102010706020507" pitchFamily="18" charset="2"/>
              </a:rPr>
              <a:t>为极大路径，则</a:t>
            </a:r>
            <a:r>
              <a:rPr lang="en-US" altLang="zh-CN" b="1" i="1" dirty="0">
                <a:latin typeface="Times New Roman" panose="02020603050405020304" pitchFamily="18" charset="0"/>
                <a:sym typeface="Symbol" panose="05050102010706020507" pitchFamily="18" charset="2"/>
              </a:rPr>
              <a:t>l </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zh-CN" altLang="en-US" b="1" dirty="0">
                <a:latin typeface="Times New Roman" panose="02020603050405020304" pitchFamily="18" charset="0"/>
              </a:rPr>
              <a:t>为什么</a:t>
            </a:r>
            <a:r>
              <a:rPr lang="en-US" altLang="zh-CN" b="1"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sym typeface="Symbol" panose="05050102010706020507" pitchFamily="18" charset="2"/>
              </a:rPr>
              <a:t>由于</a:t>
            </a:r>
            <a:r>
              <a:rPr lang="en-US" altLang="zh-CN" b="1" i="1" dirty="0">
                <a:latin typeface="Times New Roman" panose="02020603050405020304" pitchFamily="18" charset="0"/>
                <a:sym typeface="Symbol" panose="05050102010706020507" pitchFamily="18" charset="2"/>
              </a:rPr>
              <a:t>d</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v</a:t>
            </a:r>
            <a:r>
              <a:rPr lang="en-US" altLang="zh-CN" b="1" baseline="-25000" dirty="0">
                <a:latin typeface="Times New Roman" panose="02020603050405020304" pitchFamily="18" charset="0"/>
                <a:sym typeface="Symbol" panose="05050102010706020507" pitchFamily="18" charset="2"/>
              </a:rPr>
              <a:t>0</a:t>
            </a:r>
            <a:r>
              <a:rPr lang="en-US" altLang="zh-CN"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 </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zh-CN" altLang="en-US" b="1" dirty="0">
                <a:latin typeface="Times New Roman" panose="02020603050405020304" pitchFamily="18" charset="0"/>
              </a:rPr>
              <a:t>，所以在 </a:t>
            </a:r>
            <a:r>
              <a:rPr lang="zh-CN" altLang="en-US" b="1" i="1" dirty="0">
                <a:latin typeface="Times New Roman" panose="02020603050405020304" pitchFamily="18" charset="0"/>
                <a:sym typeface="Symbol" panose="05050102010706020507" pitchFamily="18" charset="2"/>
              </a:rPr>
              <a:t> </a:t>
            </a:r>
            <a:r>
              <a:rPr lang="zh-CN" altLang="en-US" b="1" dirty="0">
                <a:latin typeface="Times New Roman" panose="02020603050405020304" pitchFamily="18" charset="0"/>
              </a:rPr>
              <a:t>上存在</a:t>
            </a:r>
          </a:p>
        </p:txBody>
      </p:sp>
      <p:pic>
        <p:nvPicPr>
          <p:cNvPr id="374835" name="Picture 51" descr="14-12"/>
          <p:cNvPicPr>
            <a:picLocks noChangeAspect="1" noChangeArrowheads="1"/>
          </p:cNvPicPr>
          <p:nvPr/>
        </p:nvPicPr>
        <p:blipFill>
          <a:blip r:embed="rId5">
            <a:extLst>
              <a:ext uri="{28A0092B-C50C-407E-A947-70E740481C1C}">
                <a14:useLocalDpi xmlns:a14="http://schemas.microsoft.com/office/drawing/2010/main" val="0"/>
              </a:ext>
            </a:extLst>
          </a:blip>
          <a:srcRect t="55682"/>
          <a:stretch>
            <a:fillRect/>
          </a:stretch>
        </p:blipFill>
        <p:spPr bwMode="auto">
          <a:xfrm>
            <a:off x="1474788" y="4289425"/>
            <a:ext cx="6410325" cy="144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4793" name="Group 9"/>
          <p:cNvGrpSpPr>
            <a:grpSpLocks/>
          </p:cNvGrpSpPr>
          <p:nvPr/>
        </p:nvGrpSpPr>
        <p:grpSpPr bwMode="auto">
          <a:xfrm>
            <a:off x="1633538" y="5392738"/>
            <a:ext cx="288925" cy="0"/>
            <a:chOff x="1066" y="4110"/>
            <a:chExt cx="182" cy="0"/>
          </a:xfrm>
        </p:grpSpPr>
        <p:sp>
          <p:nvSpPr>
            <p:cNvPr id="374794" name="Line 10"/>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5" name="Line 11"/>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796" name="Group 12"/>
          <p:cNvGrpSpPr>
            <a:grpSpLocks/>
          </p:cNvGrpSpPr>
          <p:nvPr/>
        </p:nvGrpSpPr>
        <p:grpSpPr bwMode="auto">
          <a:xfrm>
            <a:off x="2068513" y="5392738"/>
            <a:ext cx="360362" cy="69850"/>
            <a:chOff x="1066" y="4110"/>
            <a:chExt cx="182" cy="0"/>
          </a:xfrm>
        </p:grpSpPr>
        <p:sp>
          <p:nvSpPr>
            <p:cNvPr id="374797" name="Line 13"/>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798" name="Line 14"/>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799" name="Group 15"/>
          <p:cNvGrpSpPr>
            <a:grpSpLocks/>
          </p:cNvGrpSpPr>
          <p:nvPr/>
        </p:nvGrpSpPr>
        <p:grpSpPr bwMode="auto">
          <a:xfrm>
            <a:off x="3059113" y="5384800"/>
            <a:ext cx="288925" cy="0"/>
            <a:chOff x="1066" y="4110"/>
            <a:chExt cx="182" cy="0"/>
          </a:xfrm>
        </p:grpSpPr>
        <p:sp>
          <p:nvSpPr>
            <p:cNvPr id="374800" name="Line 16"/>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1" name="Line 17"/>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2" name="Group 18"/>
          <p:cNvGrpSpPr>
            <a:grpSpLocks/>
          </p:cNvGrpSpPr>
          <p:nvPr/>
        </p:nvGrpSpPr>
        <p:grpSpPr bwMode="auto">
          <a:xfrm>
            <a:off x="3505200" y="5381625"/>
            <a:ext cx="288925" cy="84138"/>
            <a:chOff x="1066" y="4110"/>
            <a:chExt cx="182" cy="0"/>
          </a:xfrm>
        </p:grpSpPr>
        <p:sp>
          <p:nvSpPr>
            <p:cNvPr id="374803" name="Line 19"/>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4" name="Line 20"/>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5" name="Group 21"/>
          <p:cNvGrpSpPr>
            <a:grpSpLocks/>
          </p:cNvGrpSpPr>
          <p:nvPr/>
        </p:nvGrpSpPr>
        <p:grpSpPr bwMode="auto">
          <a:xfrm>
            <a:off x="3943350" y="5381625"/>
            <a:ext cx="323850" cy="87313"/>
            <a:chOff x="1066" y="4110"/>
            <a:chExt cx="182" cy="0"/>
          </a:xfrm>
        </p:grpSpPr>
        <p:sp>
          <p:nvSpPr>
            <p:cNvPr id="374806" name="Line 22"/>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07" name="Line 23"/>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08" name="Group 24"/>
          <p:cNvGrpSpPr>
            <a:grpSpLocks/>
          </p:cNvGrpSpPr>
          <p:nvPr/>
        </p:nvGrpSpPr>
        <p:grpSpPr bwMode="auto">
          <a:xfrm>
            <a:off x="4394200" y="5381625"/>
            <a:ext cx="352425" cy="77788"/>
            <a:chOff x="1066" y="4110"/>
            <a:chExt cx="182" cy="0"/>
          </a:xfrm>
        </p:grpSpPr>
        <p:sp>
          <p:nvSpPr>
            <p:cNvPr id="374809" name="Line 25"/>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0" name="Line 26"/>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11" name="Group 27"/>
          <p:cNvGrpSpPr>
            <a:grpSpLocks/>
          </p:cNvGrpSpPr>
          <p:nvPr/>
        </p:nvGrpSpPr>
        <p:grpSpPr bwMode="auto">
          <a:xfrm>
            <a:off x="5386388" y="5381625"/>
            <a:ext cx="395287" cy="73025"/>
            <a:chOff x="1066" y="4110"/>
            <a:chExt cx="182" cy="0"/>
          </a:xfrm>
        </p:grpSpPr>
        <p:sp>
          <p:nvSpPr>
            <p:cNvPr id="374812" name="Line 28"/>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3" name="Line 29"/>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4814" name="Group 30"/>
          <p:cNvGrpSpPr>
            <a:grpSpLocks/>
          </p:cNvGrpSpPr>
          <p:nvPr/>
        </p:nvGrpSpPr>
        <p:grpSpPr bwMode="auto">
          <a:xfrm>
            <a:off x="5959475" y="5381625"/>
            <a:ext cx="323850" cy="77788"/>
            <a:chOff x="1066" y="4110"/>
            <a:chExt cx="182" cy="0"/>
          </a:xfrm>
        </p:grpSpPr>
        <p:sp>
          <p:nvSpPr>
            <p:cNvPr id="374815" name="Line 31"/>
            <p:cNvSpPr>
              <a:spLocks noChangeShapeType="1"/>
            </p:cNvSpPr>
            <p:nvPr/>
          </p:nvSpPr>
          <p:spPr bwMode="auto">
            <a:xfrm>
              <a:off x="1066" y="4110"/>
              <a:ext cx="136"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6" name="Line 32"/>
            <p:cNvSpPr>
              <a:spLocks noChangeShapeType="1"/>
            </p:cNvSpPr>
            <p:nvPr/>
          </p:nvSpPr>
          <p:spPr bwMode="auto">
            <a:xfrm>
              <a:off x="1066" y="4110"/>
              <a:ext cx="182" cy="0"/>
            </a:xfrm>
            <a:prstGeom prst="line">
              <a:avLst/>
            </a:prstGeom>
            <a:noFill/>
            <a:ln w="381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4817" name="Line 33"/>
          <p:cNvSpPr>
            <a:spLocks noChangeShapeType="1"/>
          </p:cNvSpPr>
          <p:nvPr/>
        </p:nvSpPr>
        <p:spPr bwMode="auto">
          <a:xfrm flipV="1">
            <a:off x="2576513" y="5381625"/>
            <a:ext cx="34290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8" name="Line 34"/>
          <p:cNvSpPr>
            <a:spLocks noChangeShapeType="1"/>
          </p:cNvSpPr>
          <p:nvPr/>
        </p:nvSpPr>
        <p:spPr bwMode="auto">
          <a:xfrm>
            <a:off x="4918075" y="5381625"/>
            <a:ext cx="374650" cy="3175"/>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4819" name="Freeform 35"/>
          <p:cNvSpPr>
            <a:spLocks/>
          </p:cNvSpPr>
          <p:nvPr/>
        </p:nvSpPr>
        <p:spPr bwMode="auto">
          <a:xfrm>
            <a:off x="3841750" y="4470400"/>
            <a:ext cx="2482850" cy="825500"/>
          </a:xfrm>
          <a:custGeom>
            <a:avLst/>
            <a:gdLst>
              <a:gd name="T0" fmla="*/ 1564 w 1564"/>
              <a:gd name="T1" fmla="*/ 520 h 520"/>
              <a:gd name="T2" fmla="*/ 1543 w 1564"/>
              <a:gd name="T3" fmla="*/ 484 h 520"/>
              <a:gd name="T4" fmla="*/ 1504 w 1564"/>
              <a:gd name="T5" fmla="*/ 418 h 520"/>
              <a:gd name="T6" fmla="*/ 1429 w 1564"/>
              <a:gd name="T7" fmla="*/ 349 h 520"/>
              <a:gd name="T8" fmla="*/ 1297 w 1564"/>
              <a:gd name="T9" fmla="*/ 259 h 520"/>
              <a:gd name="T10" fmla="*/ 1186 w 1564"/>
              <a:gd name="T11" fmla="*/ 207 h 520"/>
              <a:gd name="T12" fmla="*/ 972 w 1564"/>
              <a:gd name="T13" fmla="*/ 128 h 520"/>
              <a:gd name="T14" fmla="*/ 764 w 1564"/>
              <a:gd name="T15" fmla="*/ 76 h 520"/>
              <a:gd name="T16" fmla="*/ 622 w 1564"/>
              <a:gd name="T17" fmla="*/ 49 h 520"/>
              <a:gd name="T18" fmla="*/ 463 w 1564"/>
              <a:gd name="T19" fmla="*/ 25 h 520"/>
              <a:gd name="T20" fmla="*/ 262 w 1564"/>
              <a:gd name="T21" fmla="*/ 7 h 520"/>
              <a:gd name="T22" fmla="*/ 0 w 1564"/>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4" h="520">
                <a:moveTo>
                  <a:pt x="1564" y="520"/>
                </a:moveTo>
                <a:cubicBezTo>
                  <a:pt x="1561" y="514"/>
                  <a:pt x="1553" y="501"/>
                  <a:pt x="1543" y="484"/>
                </a:cubicBezTo>
                <a:cubicBezTo>
                  <a:pt x="1533" y="467"/>
                  <a:pt x="1523" y="440"/>
                  <a:pt x="1504" y="418"/>
                </a:cubicBezTo>
                <a:cubicBezTo>
                  <a:pt x="1485" y="396"/>
                  <a:pt x="1463" y="375"/>
                  <a:pt x="1429" y="349"/>
                </a:cubicBezTo>
                <a:cubicBezTo>
                  <a:pt x="1395" y="323"/>
                  <a:pt x="1337" y="283"/>
                  <a:pt x="1297" y="259"/>
                </a:cubicBezTo>
                <a:cubicBezTo>
                  <a:pt x="1257" y="235"/>
                  <a:pt x="1240" y="229"/>
                  <a:pt x="1186" y="207"/>
                </a:cubicBezTo>
                <a:cubicBezTo>
                  <a:pt x="1132" y="185"/>
                  <a:pt x="1042" y="150"/>
                  <a:pt x="972" y="128"/>
                </a:cubicBezTo>
                <a:cubicBezTo>
                  <a:pt x="902" y="106"/>
                  <a:pt x="822" y="89"/>
                  <a:pt x="764" y="76"/>
                </a:cubicBezTo>
                <a:cubicBezTo>
                  <a:pt x="706" y="63"/>
                  <a:pt x="672" y="57"/>
                  <a:pt x="622" y="49"/>
                </a:cubicBezTo>
                <a:cubicBezTo>
                  <a:pt x="572" y="41"/>
                  <a:pt x="523" y="32"/>
                  <a:pt x="463" y="25"/>
                </a:cubicBezTo>
                <a:cubicBezTo>
                  <a:pt x="403" y="18"/>
                  <a:pt x="339" y="11"/>
                  <a:pt x="262" y="7"/>
                </a:cubicBezTo>
                <a:cubicBezTo>
                  <a:pt x="185" y="3"/>
                  <a:pt x="55" y="2"/>
                  <a:pt x="0" y="0"/>
                </a:cubicBezTo>
              </a:path>
            </a:pathLst>
          </a:custGeom>
          <a:noFill/>
          <a:ln w="44450" cmpd="sng">
            <a:solidFill>
              <a:srgbClr val="FF0066"/>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374820" name="AutoShape 36"/>
          <p:cNvCxnSpPr>
            <a:cxnSpLocks noChangeShapeType="1"/>
          </p:cNvCxnSpPr>
          <p:nvPr/>
        </p:nvCxnSpPr>
        <p:spPr bwMode="auto">
          <a:xfrm>
            <a:off x="4498975" y="2428875"/>
            <a:ext cx="0"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4821" name="Freeform 37"/>
          <p:cNvSpPr>
            <a:spLocks/>
          </p:cNvSpPr>
          <p:nvPr/>
        </p:nvSpPr>
        <p:spPr bwMode="auto">
          <a:xfrm>
            <a:off x="1598613" y="4476750"/>
            <a:ext cx="2325687" cy="827088"/>
          </a:xfrm>
          <a:custGeom>
            <a:avLst/>
            <a:gdLst>
              <a:gd name="T0" fmla="*/ 1465 w 1465"/>
              <a:gd name="T1" fmla="*/ 0 h 521"/>
              <a:gd name="T2" fmla="*/ 1044 w 1465"/>
              <a:gd name="T3" fmla="*/ 27 h 521"/>
              <a:gd name="T4" fmla="*/ 804 w 1465"/>
              <a:gd name="T5" fmla="*/ 69 h 521"/>
              <a:gd name="T6" fmla="*/ 696 w 1465"/>
              <a:gd name="T7" fmla="*/ 96 h 521"/>
              <a:gd name="T8" fmla="*/ 609 w 1465"/>
              <a:gd name="T9" fmla="*/ 120 h 521"/>
              <a:gd name="T10" fmla="*/ 558 w 1465"/>
              <a:gd name="T11" fmla="*/ 135 h 521"/>
              <a:gd name="T12" fmla="*/ 498 w 1465"/>
              <a:gd name="T13" fmla="*/ 159 h 521"/>
              <a:gd name="T14" fmla="*/ 414 w 1465"/>
              <a:gd name="T15" fmla="*/ 192 h 521"/>
              <a:gd name="T16" fmla="*/ 240 w 1465"/>
              <a:gd name="T17" fmla="*/ 279 h 521"/>
              <a:gd name="T18" fmla="*/ 87 w 1465"/>
              <a:gd name="T19" fmla="*/ 393 h 521"/>
              <a:gd name="T20" fmla="*/ 0 w 1465"/>
              <a:gd name="T21"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5" h="521">
                <a:moveTo>
                  <a:pt x="1465" y="0"/>
                </a:moveTo>
                <a:cubicBezTo>
                  <a:pt x="1395" y="4"/>
                  <a:pt x="1154" y="16"/>
                  <a:pt x="1044" y="27"/>
                </a:cubicBezTo>
                <a:cubicBezTo>
                  <a:pt x="934" y="38"/>
                  <a:pt x="862" y="58"/>
                  <a:pt x="804" y="69"/>
                </a:cubicBezTo>
                <a:cubicBezTo>
                  <a:pt x="746" y="80"/>
                  <a:pt x="728" y="88"/>
                  <a:pt x="696" y="96"/>
                </a:cubicBezTo>
                <a:cubicBezTo>
                  <a:pt x="664" y="104"/>
                  <a:pt x="632" y="114"/>
                  <a:pt x="609" y="120"/>
                </a:cubicBezTo>
                <a:cubicBezTo>
                  <a:pt x="586" y="126"/>
                  <a:pt x="576" y="129"/>
                  <a:pt x="558" y="135"/>
                </a:cubicBezTo>
                <a:cubicBezTo>
                  <a:pt x="540" y="141"/>
                  <a:pt x="522" y="150"/>
                  <a:pt x="498" y="159"/>
                </a:cubicBezTo>
                <a:cubicBezTo>
                  <a:pt x="474" y="168"/>
                  <a:pt x="457" y="172"/>
                  <a:pt x="414" y="192"/>
                </a:cubicBezTo>
                <a:cubicBezTo>
                  <a:pt x="371" y="212"/>
                  <a:pt x="295" y="245"/>
                  <a:pt x="240" y="279"/>
                </a:cubicBezTo>
                <a:cubicBezTo>
                  <a:pt x="185" y="313"/>
                  <a:pt x="127" y="353"/>
                  <a:pt x="87" y="393"/>
                </a:cubicBezTo>
                <a:cubicBezTo>
                  <a:pt x="47" y="433"/>
                  <a:pt x="18" y="494"/>
                  <a:pt x="0" y="521"/>
                </a:cubicBezTo>
              </a:path>
            </a:pathLst>
          </a:custGeom>
          <a:noFill/>
          <a:ln w="44450" cmpd="sng">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374822" name="Picture 38" descr="小猫"/>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450" y="4941888"/>
            <a:ext cx="576263" cy="576262"/>
          </a:xfrm>
          <a:prstGeom prst="rect">
            <a:avLst/>
          </a:prstGeom>
          <a:noFill/>
          <a:extLst>
            <a:ext uri="{909E8E84-426E-40DD-AFC4-6F175D3DCCD1}">
              <a14:hiddenFill xmlns:a14="http://schemas.microsoft.com/office/drawing/2010/main">
                <a:solidFill>
                  <a:srgbClr val="FFFFFF"/>
                </a:solidFill>
              </a14:hiddenFill>
            </a:ext>
          </a:extLst>
        </p:spPr>
      </p:pic>
      <p:pic>
        <p:nvPicPr>
          <p:cNvPr id="374824" name="Picture 40" descr="Ellip07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488" y="5929313"/>
            <a:ext cx="1008062" cy="379412"/>
          </a:xfrm>
          <a:prstGeom prst="rect">
            <a:avLst/>
          </a:prstGeom>
          <a:noFill/>
          <a:extLst>
            <a:ext uri="{909E8E84-426E-40DD-AFC4-6F175D3DCCD1}">
              <a14:hiddenFill xmlns:a14="http://schemas.microsoft.com/office/drawing/2010/main">
                <a:solidFill>
                  <a:srgbClr val="FFFFFF"/>
                </a:solidFill>
              </a14:hiddenFill>
            </a:ext>
          </a:extLst>
        </p:spPr>
      </p:pic>
      <p:sp>
        <p:nvSpPr>
          <p:cNvPr id="374825" name="Text Box 41"/>
          <p:cNvSpPr txBox="1">
            <a:spLocks noChangeArrowheads="1"/>
          </p:cNvSpPr>
          <p:nvPr/>
        </p:nvSpPr>
        <p:spPr bwMode="auto">
          <a:xfrm>
            <a:off x="7043738" y="5900738"/>
            <a:ext cx="984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600" dirty="0">
                <a:solidFill>
                  <a:srgbClr val="CC0066"/>
                </a:solidFill>
                <a:latin typeface="BankGothic Md BT" panose="020B0807020203060204" pitchFamily="34" charset="0"/>
                <a:ea typeface="黑体" panose="02010609060101010101" pitchFamily="49" charset="-122"/>
              </a:rPr>
              <a:t>PLAY</a:t>
            </a:r>
          </a:p>
        </p:txBody>
      </p:sp>
      <p:graphicFrame>
        <p:nvGraphicFramePr>
          <p:cNvPr id="374828" name="Object 44"/>
          <p:cNvGraphicFramePr>
            <a:graphicFrameLocks noChangeAspect="1"/>
          </p:cNvGraphicFramePr>
          <p:nvPr/>
        </p:nvGraphicFramePr>
        <p:xfrm>
          <a:off x="2752725" y="3248025"/>
          <a:ext cx="1603375" cy="541338"/>
        </p:xfrm>
        <a:graphic>
          <a:graphicData uri="http://schemas.openxmlformats.org/presentationml/2006/ole">
            <mc:AlternateContent xmlns:mc="http://schemas.openxmlformats.org/markup-compatibility/2006">
              <mc:Choice xmlns:v="urn:schemas-microsoft-com:vml" Requires="v">
                <p:oleObj spid="_x0000_s375033" name="Microsoft 公式 3.0" r:id="rId8" imgW="787058" imgH="266584" progId="Equation.3">
                  <p:embed/>
                </p:oleObj>
              </mc:Choice>
              <mc:Fallback>
                <p:oleObj name="Microsoft 公式 3.0" r:id="rId8" imgW="787058" imgH="266584" progId="Equation.3">
                  <p:embed/>
                  <p:pic>
                    <p:nvPicPr>
                      <p:cNvPr id="0" name="Object 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2725" y="3248025"/>
                        <a:ext cx="1603375" cy="54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827" name="Object 43"/>
          <p:cNvGraphicFramePr>
            <a:graphicFrameLocks noChangeAspect="1"/>
          </p:cNvGraphicFramePr>
          <p:nvPr/>
        </p:nvGraphicFramePr>
        <p:xfrm>
          <a:off x="6443663" y="3281363"/>
          <a:ext cx="2303462" cy="434975"/>
        </p:xfrm>
        <a:graphic>
          <a:graphicData uri="http://schemas.openxmlformats.org/presentationml/2006/ole">
            <mc:AlternateContent xmlns:mc="http://schemas.openxmlformats.org/markup-compatibility/2006">
              <mc:Choice xmlns:v="urn:schemas-microsoft-com:vml" Requires="v">
                <p:oleObj spid="_x0000_s375034" name="Microsoft 公式 3.0" r:id="rId10" imgW="1206500" imgH="228600" progId="Equation.3">
                  <p:embed/>
                </p:oleObj>
              </mc:Choice>
              <mc:Fallback>
                <p:oleObj name="Microsoft 公式 3.0" r:id="rId10" imgW="1206500" imgH="228600" progId="Equation.3">
                  <p:embed/>
                  <p:pic>
                    <p:nvPicPr>
                      <p:cNvPr id="0"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43663" y="3281363"/>
                        <a:ext cx="2303462"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4830" name="Rectangle 46"/>
          <p:cNvSpPr>
            <a:spLocks noChangeArrowheads="1"/>
          </p:cNvSpPr>
          <p:nvPr/>
        </p:nvSpPr>
        <p:spPr bwMode="auto">
          <a:xfrm>
            <a:off x="4284663" y="3259138"/>
            <a:ext cx="2249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a:latin typeface="华文中宋" panose="02010600040101010101" pitchFamily="2" charset="-122"/>
                <a:ea typeface="华文中宋" panose="02010600040101010101" pitchFamily="2" charset="-122"/>
                <a:cs typeface="Times New Roman" panose="02020603050405020304" pitchFamily="18" charset="0"/>
              </a:rPr>
              <a:t>邻接到</a:t>
            </a:r>
            <a:r>
              <a:rPr lang="en-US" altLang="zh-CN" i="1">
                <a:latin typeface="Times New Roman" panose="02020603050405020304" pitchFamily="18" charset="0"/>
                <a:ea typeface="华文中宋" panose="02010600040101010101" pitchFamily="2" charset="-122"/>
                <a:cs typeface="Times New Roman" panose="02020603050405020304" pitchFamily="18" charset="0"/>
              </a:rPr>
              <a:t>v</a:t>
            </a:r>
            <a:r>
              <a:rPr lang="en-US" altLang="zh-CN" baseline="-30000">
                <a:latin typeface="Times New Roman" panose="02020603050405020304" pitchFamily="18" charset="0"/>
                <a:ea typeface="华文中宋" panose="02010600040101010101" pitchFamily="2" charset="-122"/>
                <a:cs typeface="Times New Roman" panose="02020603050405020304" pitchFamily="18" charset="0"/>
              </a:rPr>
              <a:t>0</a:t>
            </a:r>
            <a:r>
              <a:rPr lang="zh-CN" altLang="en-US">
                <a:latin typeface="华文中宋" panose="02010600040101010101" pitchFamily="2" charset="-122"/>
                <a:ea typeface="华文中宋" panose="02010600040101010101" pitchFamily="2" charset="-122"/>
                <a:cs typeface="Times New Roman" panose="02020603050405020304" pitchFamily="18" charset="0"/>
              </a:rPr>
              <a:t>，于是</a:t>
            </a:r>
            <a:endParaRPr lang="zh-CN" altLang="en-US">
              <a:ea typeface="华文中宋" panose="02010600040101010101" pitchFamily="2" charset="-122"/>
              <a:cs typeface="Times New Roman" panose="02020603050405020304" pitchFamily="18" charset="0"/>
            </a:endParaRPr>
          </a:p>
        </p:txBody>
      </p:sp>
      <p:sp>
        <p:nvSpPr>
          <p:cNvPr id="374831" name="Rectangle 47"/>
          <p:cNvSpPr>
            <a:spLocks noChangeArrowheads="1"/>
          </p:cNvSpPr>
          <p:nvPr/>
        </p:nvSpPr>
        <p:spPr bwMode="auto">
          <a:xfrm>
            <a:off x="395288" y="5843588"/>
            <a:ext cx="806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286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zh-CN" altLang="en-US" b="1">
                <a:latin typeface="Times New Roman" panose="02020603050405020304" pitchFamily="18" charset="0"/>
                <a:sym typeface="Symbol" panose="05050102010706020507" pitchFamily="18" charset="2"/>
              </a:rPr>
              <a:t>情况二：</a:t>
            </a:r>
            <a:r>
              <a:rPr lang="en-US" altLang="zh-CN" b="1" baseline="30000">
                <a:latin typeface="Times New Roman" panose="02020603050405020304" pitchFamily="18" charset="0"/>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baseline="30000">
                <a:latin typeface="Times New Roman" panose="02020603050405020304" pitchFamily="18" charset="0"/>
                <a:sym typeface="Symbol" panose="05050102010706020507" pitchFamily="18" charset="2"/>
              </a:rPr>
              <a:t></a:t>
            </a:r>
            <a:r>
              <a:rPr lang="zh-CN" altLang="en-US" b="1">
                <a:latin typeface="Times New Roman" panose="02020603050405020304" pitchFamily="18" charset="0"/>
              </a:rPr>
              <a:t>，只需注意</a:t>
            </a:r>
            <a:r>
              <a:rPr lang="en-US" altLang="zh-CN" b="1" i="1">
                <a:latin typeface="Times New Roman" panose="02020603050405020304" pitchFamily="18" charset="0"/>
                <a:sym typeface="Symbol" panose="05050102010706020507" pitchFamily="18" charset="2"/>
              </a:rPr>
              <a:t>d</a:t>
            </a:r>
            <a:r>
              <a:rPr lang="en-US" altLang="zh-CN" b="1" baseline="30000">
                <a:latin typeface="Times New Roman" panose="02020603050405020304" pitchFamily="18" charset="0"/>
                <a:sym typeface="Symbol" panose="05050102010706020507" pitchFamily="18" charset="2"/>
              </a:rPr>
              <a:t>+</a:t>
            </a:r>
            <a:r>
              <a:rPr lang="en-US" altLang="zh-CN" b="1">
                <a:latin typeface="Times New Roman" panose="02020603050405020304" pitchFamily="18" charset="0"/>
                <a:sym typeface="Symbol" panose="05050102010706020507" pitchFamily="18" charset="2"/>
              </a:rPr>
              <a:t>(</a:t>
            </a:r>
            <a:r>
              <a:rPr lang="en-US" altLang="zh-CN" b="1" i="1">
                <a:latin typeface="Times New Roman" panose="02020603050405020304" pitchFamily="18" charset="0"/>
                <a:sym typeface="Symbol" panose="05050102010706020507" pitchFamily="18" charset="2"/>
              </a:rPr>
              <a:t>v</a:t>
            </a:r>
            <a:r>
              <a:rPr lang="en-US" altLang="zh-CN" b="1" i="1" baseline="-25000">
                <a:latin typeface="Times New Roman" panose="02020603050405020304" pitchFamily="18" charset="0"/>
                <a:sym typeface="Symbol" panose="05050102010706020507" pitchFamily="18" charset="2"/>
              </a:rPr>
              <a:t>l</a:t>
            </a:r>
            <a:r>
              <a:rPr lang="en-US" altLang="zh-CN" b="1">
                <a:latin typeface="Times New Roman" panose="02020603050405020304" pitchFamily="18" charset="0"/>
                <a:sym typeface="Symbol" panose="05050102010706020507" pitchFamily="18" charset="2"/>
              </a:rPr>
              <a:t>) </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 </a:t>
            </a:r>
            <a:r>
              <a:rPr lang="en-US" altLang="zh-CN" b="1" baseline="30000">
                <a:latin typeface="Times New Roman" panose="02020603050405020304" pitchFamily="18" charset="0"/>
              </a:rPr>
              <a:t>+</a:t>
            </a:r>
            <a:r>
              <a:rPr lang="en-US" altLang="zh-CN" b="1">
                <a:latin typeface="Times New Roman" panose="02020603050405020304" pitchFamily="18" charset="0"/>
              </a:rPr>
              <a:t> </a:t>
            </a:r>
            <a:r>
              <a:rPr lang="en-US" altLang="zh-CN" b="1">
                <a:latin typeface="Times New Roman" panose="02020603050405020304" pitchFamily="18" charset="0"/>
                <a:sym typeface="Symbol" panose="05050102010706020507" pitchFamily="18" charset="2"/>
              </a:rPr>
              <a:t>.</a:t>
            </a:r>
          </a:p>
        </p:txBody>
      </p:sp>
      <p:sp>
        <p:nvSpPr>
          <p:cNvPr id="374832" name="Rectangle 48"/>
          <p:cNvSpPr>
            <a:spLocks noChangeArrowheads="1"/>
          </p:cNvSpPr>
          <p:nvPr/>
        </p:nvSpPr>
        <p:spPr bwMode="auto">
          <a:xfrm>
            <a:off x="395288" y="981075"/>
            <a:ext cx="7921625"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b="1" dirty="0">
                <a:latin typeface="Times New Roman" panose="02020603050405020304" pitchFamily="18" charset="0"/>
              </a:rPr>
              <a:t>3</a:t>
            </a:r>
            <a:r>
              <a:rPr lang="zh-CN" altLang="en-US" b="1" dirty="0">
                <a:latin typeface="Times New Roman" panose="02020603050405020304" pitchFamily="18" charset="0"/>
              </a:rPr>
              <a:t>．设</a:t>
            </a:r>
            <a:r>
              <a:rPr lang="en-US" altLang="zh-CN" b="1" i="1" dirty="0">
                <a:latin typeface="Times New Roman" panose="02020603050405020304" pitchFamily="18" charset="0"/>
              </a:rPr>
              <a:t>D</a:t>
            </a:r>
            <a:r>
              <a:rPr lang="en-US" altLang="zh-CN" b="1" dirty="0">
                <a:latin typeface="Times New Roman" panose="02020603050405020304" pitchFamily="18" charset="0"/>
              </a:rPr>
              <a:t>=&lt;</a:t>
            </a:r>
            <a:r>
              <a:rPr lang="en-US" altLang="zh-CN" b="1" i="1" dirty="0">
                <a:latin typeface="Times New Roman" panose="02020603050405020304" pitchFamily="18" charset="0"/>
              </a:rPr>
              <a:t>V</a:t>
            </a:r>
            <a:r>
              <a:rPr lang="en-US" altLang="zh-CN" b="1" dirty="0">
                <a:latin typeface="Times New Roman" panose="02020603050405020304" pitchFamily="18" charset="0"/>
              </a:rPr>
              <a:t>,</a:t>
            </a:r>
            <a:r>
              <a:rPr lang="en-US" altLang="zh-CN" b="1" i="1" dirty="0">
                <a:latin typeface="Times New Roman" panose="02020603050405020304" pitchFamily="18" charset="0"/>
              </a:rPr>
              <a:t>E</a:t>
            </a:r>
            <a:r>
              <a:rPr lang="en-US" altLang="zh-CN" b="1" dirty="0">
                <a:latin typeface="Times New Roman" panose="02020603050405020304" pitchFamily="18" charset="0"/>
              </a:rPr>
              <a:t>&gt;</a:t>
            </a:r>
            <a:r>
              <a:rPr lang="zh-CN" altLang="en-US" b="1" dirty="0">
                <a:latin typeface="Times New Roman" panose="02020603050405020304" pitchFamily="18" charset="0"/>
              </a:rPr>
              <a:t>为有向简单图，已知 </a:t>
            </a:r>
            <a:r>
              <a:rPr lang="zh-CN" altLang="en-US" b="1"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 </a:t>
            </a:r>
            <a:r>
              <a:rPr lang="en-US" altLang="zh-CN" b="1" dirty="0">
                <a:latin typeface="Times New Roman" panose="02020603050405020304" pitchFamily="18" charset="0"/>
              </a:rPr>
              <a:t> 2</a:t>
            </a:r>
            <a:r>
              <a:rPr lang="zh-CN" altLang="en-US"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)&gt;0</a:t>
            </a:r>
            <a:r>
              <a:rPr lang="zh-CN" altLang="en-US" b="1" dirty="0">
                <a:latin typeface="Times New Roman" panose="02020603050405020304" pitchFamily="18" charset="0"/>
                <a:sym typeface="Symbol" panose="05050102010706020507" pitchFamily="18" charset="2"/>
              </a:rPr>
              <a:t>，</a:t>
            </a:r>
            <a:r>
              <a:rPr lang="zh-CN" altLang="en-US"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a:t>
            </a:r>
            <a:r>
              <a:rPr lang="en-US" altLang="zh-CN" b="1" i="1" dirty="0">
                <a:latin typeface="Times New Roman" panose="02020603050405020304" pitchFamily="18" charset="0"/>
                <a:sym typeface="Symbol" panose="05050102010706020507" pitchFamily="18" charset="2"/>
              </a:rPr>
              <a:t>D</a:t>
            </a:r>
            <a:r>
              <a:rPr lang="en-US" altLang="zh-CN" b="1" dirty="0">
                <a:latin typeface="Times New Roman" panose="02020603050405020304" pitchFamily="18" charset="0"/>
                <a:sym typeface="Symbol" panose="05050102010706020507" pitchFamily="18" charset="2"/>
              </a:rPr>
              <a:t>)&gt;0</a:t>
            </a:r>
            <a:r>
              <a:rPr lang="zh-CN" altLang="en-US" b="1" dirty="0">
                <a:latin typeface="Times New Roman" panose="02020603050405020304" pitchFamily="18" charset="0"/>
                <a:sym typeface="Symbol" panose="05050102010706020507" pitchFamily="18" charset="2"/>
              </a:rPr>
              <a:t>，证明</a:t>
            </a:r>
            <a:r>
              <a:rPr lang="en-US" altLang="zh-CN" b="1" i="1" dirty="0">
                <a:latin typeface="Times New Roman" panose="02020603050405020304" pitchFamily="18" charset="0"/>
                <a:sym typeface="Symbol" panose="05050102010706020507" pitchFamily="18" charset="2"/>
              </a:rPr>
              <a:t>D</a:t>
            </a:r>
            <a:r>
              <a:rPr lang="zh-CN" altLang="en-US" b="1" dirty="0">
                <a:latin typeface="Times New Roman" panose="02020603050405020304" pitchFamily="18" charset="0"/>
                <a:sym typeface="Symbol" panose="05050102010706020507" pitchFamily="18" charset="2"/>
              </a:rPr>
              <a:t>中存在长度 </a:t>
            </a:r>
            <a:r>
              <a:rPr lang="zh-CN" altLang="en-US" b="1" dirty="0">
                <a:latin typeface="Times New Roman" panose="02020603050405020304" pitchFamily="18" charset="0"/>
              </a:rPr>
              <a:t> </a:t>
            </a:r>
            <a:r>
              <a:rPr lang="en-US" altLang="zh-CN" b="1" dirty="0">
                <a:latin typeface="Times New Roman" panose="02020603050405020304" pitchFamily="18" charset="0"/>
              </a:rPr>
              <a:t>max{</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rPr>
              <a:t>+</a:t>
            </a:r>
            <a:r>
              <a:rPr lang="en-US" altLang="zh-CN" b="1" dirty="0">
                <a:latin typeface="Times New Roman" panose="02020603050405020304" pitchFamily="18" charset="0"/>
                <a:sym typeface="Symbol" panose="05050102010706020507" pitchFamily="18" charset="2"/>
              </a:rPr>
              <a:t>,</a:t>
            </a:r>
            <a:r>
              <a:rPr lang="en-US" altLang="zh-CN" b="1" baseline="30000" dirty="0">
                <a:latin typeface="Times New Roman" panose="02020603050405020304" pitchFamily="18" charset="0"/>
                <a:sym typeface="Symbol" panose="05050102010706020507" pitchFamily="18" charset="2"/>
              </a:rPr>
              <a:t></a:t>
            </a:r>
            <a:r>
              <a:rPr lang="en-US" altLang="zh-CN" b="1" dirty="0">
                <a:latin typeface="Times New Roman" panose="02020603050405020304" pitchFamily="18" charset="0"/>
              </a:rPr>
              <a:t>}+1</a:t>
            </a:r>
            <a:r>
              <a:rPr lang="zh-CN" altLang="en-US" b="1" dirty="0">
                <a:latin typeface="Times New Roman" panose="02020603050405020304" pitchFamily="18" charset="0"/>
                <a:sym typeface="Symbol" panose="05050102010706020507" pitchFamily="18" charset="2"/>
              </a:rPr>
              <a:t>的圈</a:t>
            </a:r>
            <a:r>
              <a:rPr lang="en-US" altLang="zh-CN" b="1" dirty="0">
                <a:latin typeface="Times New Roman" panose="02020603050405020304" pitchFamily="18" charset="0"/>
                <a:sym typeface="Symbol" panose="05050102010706020507" pitchFamily="18" charset="2"/>
              </a:rPr>
              <a:t>.</a:t>
            </a:r>
            <a:endParaRPr lang="en-US" altLang="zh-CN" b="1" baseline="30000" dirty="0">
              <a:latin typeface="Times New Roman" panose="02020603050405020304" pitchFamily="18" charset="0"/>
              <a:cs typeface="Times New Roman" panose="02020603050405020304" pitchFamily="18" charset="0"/>
              <a:sym typeface="Symbol" panose="05050102010706020507" pitchFamily="18" charset="2"/>
            </a:endParaRPr>
          </a:p>
        </p:txBody>
      </p:sp>
      <p:sp>
        <p:nvSpPr>
          <p:cNvPr id="374834" name="Rectangle 50"/>
          <p:cNvSpPr>
            <a:spLocks noChangeArrowheads="1"/>
          </p:cNvSpPr>
          <p:nvPr/>
        </p:nvSpPr>
        <p:spPr bwMode="auto">
          <a:xfrm>
            <a:off x="395288" y="3763963"/>
            <a:ext cx="376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latin typeface="Times New Roman" panose="02020603050405020304" pitchFamily="18" charset="0"/>
              </a:rPr>
              <a:t>为</a:t>
            </a:r>
            <a:r>
              <a:rPr lang="en-US" altLang="zh-CN" b="1" i="1">
                <a:latin typeface="Times New Roman" panose="02020603050405020304" pitchFamily="18" charset="0"/>
              </a:rPr>
              <a:t>D</a:t>
            </a:r>
            <a:r>
              <a:rPr lang="zh-CN" altLang="en-US" b="1">
                <a:latin typeface="Times New Roman" panose="02020603050405020304" pitchFamily="18" charset="0"/>
              </a:rPr>
              <a:t>中长度 </a:t>
            </a:r>
            <a:r>
              <a:rPr lang="zh-CN" altLang="en-US" b="1">
                <a:latin typeface="Times New Roman" panose="02020603050405020304" pitchFamily="18" charset="0"/>
                <a:sym typeface="Symbol" panose="05050102010706020507" pitchFamily="18" charset="2"/>
              </a:rPr>
              <a:t></a:t>
            </a:r>
            <a:r>
              <a:rPr lang="zh-CN" altLang="en-US" b="1">
                <a:latin typeface="Times New Roman" panose="02020603050405020304" pitchFamily="18" charset="0"/>
              </a:rPr>
              <a:t> </a:t>
            </a:r>
            <a:r>
              <a:rPr lang="zh-CN" altLang="en-US" b="1">
                <a:latin typeface="Times New Roman" panose="02020603050405020304" pitchFamily="18" charset="0"/>
                <a:sym typeface="Symbol" panose="05050102010706020507" pitchFamily="18" charset="2"/>
              </a:rPr>
              <a:t></a:t>
            </a:r>
            <a:r>
              <a:rPr lang="zh-CN" altLang="en-US" b="1" baseline="30000">
                <a:latin typeface="Times New Roman" panose="02020603050405020304" pitchFamily="18" charset="0"/>
                <a:sym typeface="Symbol" panose="05050102010706020507" pitchFamily="18" charset="2"/>
              </a:rPr>
              <a:t></a:t>
            </a:r>
            <a:r>
              <a:rPr lang="en-US" altLang="zh-CN" b="1">
                <a:latin typeface="Times New Roman" panose="02020603050405020304" pitchFamily="18" charset="0"/>
              </a:rPr>
              <a:t>+1</a:t>
            </a:r>
            <a:r>
              <a:rPr lang="zh-CN" altLang="en-US" b="1">
                <a:latin typeface="Times New Roman" panose="02020603050405020304" pitchFamily="18" charset="0"/>
                <a:sym typeface="Symbol" panose="05050102010706020507" pitchFamily="18" charset="2"/>
              </a:rPr>
              <a:t>的有向圈</a:t>
            </a:r>
          </a:p>
        </p:txBody>
      </p:sp>
      <p:sp>
        <p:nvSpPr>
          <p:cNvPr id="374836" name="Rectangle 52"/>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练习</a:t>
            </a:r>
            <a:r>
              <a:rPr lang="en-US" altLang="zh-CN" b="0"/>
              <a:t>3</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9" presetClass="entr" presetSubtype="10" repeatCount="indefinite" nodeType="afterEffect">
                                  <p:stCondLst>
                                    <p:cond delay="0"/>
                                  </p:stCondLst>
                                  <p:childTnLst>
                                    <p:set>
                                      <p:cBhvr>
                                        <p:cTn id="6" dur="1" fill="hold">
                                          <p:stCondLst>
                                            <p:cond delay="0"/>
                                          </p:stCondLst>
                                        </p:cTn>
                                        <p:tgtEl>
                                          <p:spTgt spid="374824"/>
                                        </p:tgtEl>
                                        <p:attrNameLst>
                                          <p:attrName>style.visibility</p:attrName>
                                        </p:attrNameLst>
                                      </p:cBhvr>
                                      <p:to>
                                        <p:strVal val="visible"/>
                                      </p:to>
                                    </p:set>
                                    <p:anim calcmode="lin" valueType="num">
                                      <p:cBhvr>
                                        <p:cTn id="7" dur="3000" fill="hold"/>
                                        <p:tgtEl>
                                          <p:spTgt spid="374824"/>
                                        </p:tgtEl>
                                        <p:attrNameLst>
                                          <p:attrName>ppt_w</p:attrName>
                                        </p:attrNameLst>
                                      </p:cBhvr>
                                      <p:tavLst>
                                        <p:tav tm="0" fmla="#ppt_w*sin(2.5*pi*$)">
                                          <p:val>
                                            <p:fltVal val="0"/>
                                          </p:val>
                                        </p:tav>
                                        <p:tav tm="100000">
                                          <p:val>
                                            <p:fltVal val="1"/>
                                          </p:val>
                                        </p:tav>
                                      </p:tavLst>
                                    </p:anim>
                                    <p:anim calcmode="lin" valueType="num">
                                      <p:cBhvr>
                                        <p:cTn id="8" dur="3000" fill="hold"/>
                                        <p:tgtEl>
                                          <p:spTgt spid="374824"/>
                                        </p:tgtEl>
                                        <p:attrNameLst>
                                          <p:attrName>ppt_h</p:attrName>
                                        </p:attrNameLst>
                                      </p:cBhvr>
                                      <p:tavLst>
                                        <p:tav tm="0">
                                          <p:val>
                                            <p:strVal val="#ppt_h"/>
                                          </p:val>
                                        </p:tav>
                                        <p:tav tm="100000">
                                          <p:val>
                                            <p:strVal val="#ppt_h"/>
                                          </p:val>
                                        </p:tav>
                                      </p:tavLst>
                                    </p:anim>
                                  </p:childTnLst>
                                </p:cTn>
                              </p:par>
                              <p:par>
                                <p:cTn id="9" presetID="31" presetClass="entr" presetSubtype="0" fill="hold" grpId="1" nodeType="withEffect">
                                  <p:stCondLst>
                                    <p:cond delay="0"/>
                                  </p:stCondLst>
                                  <p:iterate type="lt">
                                    <p:tmPct val="5000"/>
                                  </p:iterate>
                                  <p:childTnLst>
                                    <p:set>
                                      <p:cBhvr>
                                        <p:cTn id="10" dur="1" fill="hold">
                                          <p:stCondLst>
                                            <p:cond delay="0"/>
                                          </p:stCondLst>
                                        </p:cTn>
                                        <p:tgtEl>
                                          <p:spTgt spid="374825"/>
                                        </p:tgtEl>
                                        <p:attrNameLst>
                                          <p:attrName>style.visibility</p:attrName>
                                        </p:attrNameLst>
                                      </p:cBhvr>
                                      <p:to>
                                        <p:strVal val="visible"/>
                                      </p:to>
                                    </p:set>
                                    <p:anim calcmode="lin" valueType="num">
                                      <p:cBhvr>
                                        <p:cTn id="11" dur="1000" fill="hold"/>
                                        <p:tgtEl>
                                          <p:spTgt spid="374825"/>
                                        </p:tgtEl>
                                        <p:attrNameLst>
                                          <p:attrName>ppt_w</p:attrName>
                                        </p:attrNameLst>
                                      </p:cBhvr>
                                      <p:tavLst>
                                        <p:tav tm="0">
                                          <p:val>
                                            <p:fltVal val="0"/>
                                          </p:val>
                                        </p:tav>
                                        <p:tav tm="100000">
                                          <p:val>
                                            <p:strVal val="#ppt_w"/>
                                          </p:val>
                                        </p:tav>
                                      </p:tavLst>
                                    </p:anim>
                                    <p:anim calcmode="lin" valueType="num">
                                      <p:cBhvr>
                                        <p:cTn id="12" dur="1000" fill="hold"/>
                                        <p:tgtEl>
                                          <p:spTgt spid="374825"/>
                                        </p:tgtEl>
                                        <p:attrNameLst>
                                          <p:attrName>ppt_h</p:attrName>
                                        </p:attrNameLst>
                                      </p:cBhvr>
                                      <p:tavLst>
                                        <p:tav tm="0">
                                          <p:val>
                                            <p:fltVal val="0"/>
                                          </p:val>
                                        </p:tav>
                                        <p:tav tm="100000">
                                          <p:val>
                                            <p:strVal val="#ppt_h"/>
                                          </p:val>
                                        </p:tav>
                                      </p:tavLst>
                                    </p:anim>
                                    <p:anim calcmode="lin" valueType="num">
                                      <p:cBhvr>
                                        <p:cTn id="13" dur="1000" fill="hold"/>
                                        <p:tgtEl>
                                          <p:spTgt spid="374825"/>
                                        </p:tgtEl>
                                        <p:attrNameLst>
                                          <p:attrName>style.rotation</p:attrName>
                                        </p:attrNameLst>
                                      </p:cBhvr>
                                      <p:tavLst>
                                        <p:tav tm="0">
                                          <p:val>
                                            <p:fltVal val="90"/>
                                          </p:val>
                                        </p:tav>
                                        <p:tav tm="100000">
                                          <p:val>
                                            <p:fltVal val="0"/>
                                          </p:val>
                                        </p:tav>
                                      </p:tavLst>
                                    </p:anim>
                                    <p:animEffect transition="in" filter="fade">
                                      <p:cBhvr>
                                        <p:cTn id="14" dur="1000"/>
                                        <p:tgtEl>
                                          <p:spTgt spid="37482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xit" presetSubtype="0" fill="hold" grpId="0" nodeType="clickEffect">
                                  <p:stCondLst>
                                    <p:cond delay="0"/>
                                  </p:stCondLst>
                                  <p:iterate type="lt">
                                    <p:tmPct val="0"/>
                                  </p:iterate>
                                  <p:childTnLst>
                                    <p:animEffect transition="out" filter="dissolve">
                                      <p:cBhvr>
                                        <p:cTn id="18" dur="500"/>
                                        <p:tgtEl>
                                          <p:spTgt spid="374825"/>
                                        </p:tgtEl>
                                      </p:cBhvr>
                                    </p:animEffect>
                                    <p:set>
                                      <p:cBhvr>
                                        <p:cTn id="19" dur="1" fill="hold">
                                          <p:stCondLst>
                                            <p:cond delay="499"/>
                                          </p:stCondLst>
                                        </p:cTn>
                                        <p:tgtEl>
                                          <p:spTgt spid="37482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374824"/>
                                        </p:tgtEl>
                                      </p:cBhvr>
                                    </p:animEffect>
                                    <p:set>
                                      <p:cBhvr>
                                        <p:cTn id="22" dur="1" fill="hold">
                                          <p:stCondLst>
                                            <p:cond delay="499"/>
                                          </p:stCondLst>
                                        </p:cTn>
                                        <p:tgtEl>
                                          <p:spTgt spid="374824"/>
                                        </p:tgtEl>
                                        <p:attrNameLst>
                                          <p:attrName>style.visibility</p:attrName>
                                        </p:attrNameLst>
                                      </p:cBhvr>
                                      <p:to>
                                        <p:strVal val="hidden"/>
                                      </p:to>
                                    </p:set>
                                  </p:childTnLst>
                                </p:cTn>
                              </p:par>
                            </p:childTnLst>
                          </p:cTn>
                        </p:par>
                        <p:par>
                          <p:cTn id="23" fill="hold" nodeType="afterGroup">
                            <p:stCondLst>
                              <p:cond delay="500"/>
                            </p:stCondLst>
                            <p:childTnLst>
                              <p:par>
                                <p:cTn id="24" presetID="9" presetClass="entr" presetSubtype="0" fill="hold" nodeType="afterEffect">
                                  <p:stCondLst>
                                    <p:cond delay="500"/>
                                  </p:stCondLst>
                                  <p:childTnLst>
                                    <p:set>
                                      <p:cBhvr>
                                        <p:cTn id="25" dur="1" fill="hold">
                                          <p:stCondLst>
                                            <p:cond delay="0"/>
                                          </p:stCondLst>
                                        </p:cTn>
                                        <p:tgtEl>
                                          <p:spTgt spid="374822"/>
                                        </p:tgtEl>
                                        <p:attrNameLst>
                                          <p:attrName>style.visibility</p:attrName>
                                        </p:attrNameLst>
                                      </p:cBhvr>
                                      <p:to>
                                        <p:strVal val="visible"/>
                                      </p:to>
                                    </p:set>
                                    <p:animEffect transition="in" filter="dissolve">
                                      <p:cBhvr>
                                        <p:cTn id="26" dur="500"/>
                                        <p:tgtEl>
                                          <p:spTgt spid="374822"/>
                                        </p:tgtEl>
                                      </p:cBhvr>
                                    </p:animEffect>
                                  </p:childTnLst>
                                  <p:subTnLst>
                                    <p:audio>
                                      <p:cMediaNode>
                                        <p:cTn display="0" masterRel="sameClick">
                                          <p:stCondLst>
                                            <p:cond evt="begin" delay="0">
                                              <p:tn val="24"/>
                                            </p:cond>
                                          </p:stCondLst>
                                          <p:endCondLst>
                                            <p:cond evt="onStopAudio" delay="0">
                                              <p:tgtEl>
                                                <p:sldTgt/>
                                              </p:tgtEl>
                                            </p:cond>
                                          </p:endCondLst>
                                        </p:cTn>
                                        <p:tgtEl>
                                          <p:sndTgt r:embed="rId4" name="py3.wav"/>
                                        </p:tgtEl>
                                      </p:cMediaNode>
                                    </p:audio>
                                  </p:subTnLst>
                                </p:cTn>
                              </p:par>
                            </p:childTnLst>
                          </p:cTn>
                        </p:par>
                        <p:par>
                          <p:cTn id="27" fill="hold" nodeType="afterGroup">
                            <p:stCondLst>
                              <p:cond delay="1500"/>
                            </p:stCondLst>
                            <p:childTnLst>
                              <p:par>
                                <p:cTn id="28" presetID="0" presetClass="path" presetSubtype="0" accel="50000" decel="50000" fill="hold" nodeType="afterEffect">
                                  <p:stCondLst>
                                    <p:cond delay="0"/>
                                  </p:stCondLst>
                                  <p:childTnLst>
                                    <p:animMotion origin="layout" path="M -0.00781 -2.22222E-6 L 0.05521 0.00023 " pathEditMode="relative" rAng="0" ptsTypes="AA">
                                      <p:cBhvr>
                                        <p:cTn id="29" dur="1000" fill="hold"/>
                                        <p:tgtEl>
                                          <p:spTgt spid="374822"/>
                                        </p:tgtEl>
                                        <p:attrNameLst>
                                          <p:attrName>ppt_x</p:attrName>
                                          <p:attrName>ppt_y</p:attrName>
                                        </p:attrNameLst>
                                      </p:cBhvr>
                                      <p:rCtr x="3142" y="0"/>
                                    </p:animMotion>
                                  </p:childTnLst>
                                </p:cTn>
                              </p:par>
                            </p:childTnLst>
                          </p:cTn>
                        </p:par>
                        <p:par>
                          <p:cTn id="30" fill="hold" nodeType="afterGroup">
                            <p:stCondLst>
                              <p:cond delay="2500"/>
                            </p:stCondLst>
                            <p:childTnLst>
                              <p:par>
                                <p:cTn id="31" presetID="22" presetClass="entr" presetSubtype="8" fill="hold" nodeType="afterEffect">
                                  <p:stCondLst>
                                    <p:cond delay="0"/>
                                  </p:stCondLst>
                                  <p:childTnLst>
                                    <p:set>
                                      <p:cBhvr>
                                        <p:cTn id="32" dur="1" fill="hold">
                                          <p:stCondLst>
                                            <p:cond delay="0"/>
                                          </p:stCondLst>
                                        </p:cTn>
                                        <p:tgtEl>
                                          <p:spTgt spid="374793"/>
                                        </p:tgtEl>
                                        <p:attrNameLst>
                                          <p:attrName>style.visibility</p:attrName>
                                        </p:attrNameLst>
                                      </p:cBhvr>
                                      <p:to>
                                        <p:strVal val="visible"/>
                                      </p:to>
                                    </p:set>
                                    <p:animEffect transition="in" filter="wipe(left)">
                                      <p:cBhvr>
                                        <p:cTn id="33" dur="500"/>
                                        <p:tgtEl>
                                          <p:spTgt spid="374793"/>
                                        </p:tgtEl>
                                      </p:cBhvr>
                                    </p:animEffect>
                                  </p:childTnLst>
                                </p:cTn>
                              </p:par>
                            </p:childTnLst>
                          </p:cTn>
                        </p:par>
                        <p:par>
                          <p:cTn id="34" fill="hold" nodeType="afterGroup">
                            <p:stCondLst>
                              <p:cond delay="3000"/>
                            </p:stCondLst>
                            <p:childTnLst>
                              <p:par>
                                <p:cTn id="35" presetID="0" presetClass="path" presetSubtype="0" accel="50000" decel="50000" fill="hold" nodeType="afterEffect">
                                  <p:stCondLst>
                                    <p:cond delay="0"/>
                                  </p:stCondLst>
                                  <p:childTnLst>
                                    <p:animMotion origin="layout" path="M 0.05521 0.00023 L 0.11823 0.00023 " pathEditMode="relative" rAng="0" ptsTypes="AA">
                                      <p:cBhvr>
                                        <p:cTn id="36" dur="1000" fill="hold"/>
                                        <p:tgtEl>
                                          <p:spTgt spid="374822"/>
                                        </p:tgtEl>
                                        <p:attrNameLst>
                                          <p:attrName>ppt_x</p:attrName>
                                          <p:attrName>ppt_y</p:attrName>
                                        </p:attrNameLst>
                                      </p:cBhvr>
                                      <p:rCtr x="3142" y="0"/>
                                    </p:animMotion>
                                  </p:childTnLst>
                                </p:cTn>
                              </p:par>
                            </p:childTnLst>
                          </p:cTn>
                        </p:par>
                        <p:par>
                          <p:cTn id="37" fill="hold" nodeType="afterGroup">
                            <p:stCondLst>
                              <p:cond delay="4000"/>
                            </p:stCondLst>
                            <p:childTnLst>
                              <p:par>
                                <p:cTn id="38" presetID="22" presetClass="entr" presetSubtype="8" fill="hold" nodeType="afterEffect">
                                  <p:stCondLst>
                                    <p:cond delay="0"/>
                                  </p:stCondLst>
                                  <p:childTnLst>
                                    <p:set>
                                      <p:cBhvr>
                                        <p:cTn id="39" dur="1" fill="hold">
                                          <p:stCondLst>
                                            <p:cond delay="0"/>
                                          </p:stCondLst>
                                        </p:cTn>
                                        <p:tgtEl>
                                          <p:spTgt spid="374796"/>
                                        </p:tgtEl>
                                        <p:attrNameLst>
                                          <p:attrName>style.visibility</p:attrName>
                                        </p:attrNameLst>
                                      </p:cBhvr>
                                      <p:to>
                                        <p:strVal val="visible"/>
                                      </p:to>
                                    </p:set>
                                    <p:animEffect transition="in" filter="wipe(left)">
                                      <p:cBhvr>
                                        <p:cTn id="40" dur="500"/>
                                        <p:tgtEl>
                                          <p:spTgt spid="374796"/>
                                        </p:tgtEl>
                                      </p:cBhvr>
                                    </p:animEffect>
                                  </p:childTnLst>
                                </p:cTn>
                              </p:par>
                            </p:childTnLst>
                          </p:cTn>
                        </p:par>
                        <p:par>
                          <p:cTn id="41" fill="hold" nodeType="afterGroup">
                            <p:stCondLst>
                              <p:cond delay="4500"/>
                            </p:stCondLst>
                            <p:childTnLst>
                              <p:par>
                                <p:cTn id="42" presetID="0" presetClass="path" presetSubtype="0" accel="50000" decel="50000" fill="hold" nodeType="afterEffect">
                                  <p:stCondLst>
                                    <p:cond delay="0"/>
                                  </p:stCondLst>
                                  <p:childTnLst>
                                    <p:animMotion origin="layout" path="M 0.11823 0.00023 L 0.17327 0.00023 " pathEditMode="relative" rAng="0" ptsTypes="AA">
                                      <p:cBhvr>
                                        <p:cTn id="43" dur="1000" fill="hold"/>
                                        <p:tgtEl>
                                          <p:spTgt spid="374822"/>
                                        </p:tgtEl>
                                        <p:attrNameLst>
                                          <p:attrName>ppt_x</p:attrName>
                                          <p:attrName>ppt_y</p:attrName>
                                        </p:attrNameLst>
                                      </p:cBhvr>
                                      <p:rCtr x="2743" y="0"/>
                                    </p:animMotion>
                                  </p:childTnLst>
                                </p:cTn>
                              </p:par>
                            </p:childTnLst>
                          </p:cTn>
                        </p:par>
                        <p:par>
                          <p:cTn id="44" fill="hold" nodeType="afterGroup">
                            <p:stCondLst>
                              <p:cond delay="5500"/>
                            </p:stCondLst>
                            <p:childTnLst>
                              <p:par>
                                <p:cTn id="45" presetID="22" presetClass="entr" presetSubtype="8" fill="hold" nodeType="afterEffect">
                                  <p:stCondLst>
                                    <p:cond delay="0"/>
                                  </p:stCondLst>
                                  <p:childTnLst>
                                    <p:set>
                                      <p:cBhvr>
                                        <p:cTn id="46" dur="1" fill="hold">
                                          <p:stCondLst>
                                            <p:cond delay="0"/>
                                          </p:stCondLst>
                                        </p:cTn>
                                        <p:tgtEl>
                                          <p:spTgt spid="374817"/>
                                        </p:tgtEl>
                                        <p:attrNameLst>
                                          <p:attrName>style.visibility</p:attrName>
                                        </p:attrNameLst>
                                      </p:cBhvr>
                                      <p:to>
                                        <p:strVal val="visible"/>
                                      </p:to>
                                    </p:set>
                                    <p:animEffect transition="in" filter="wipe(left)">
                                      <p:cBhvr>
                                        <p:cTn id="47" dur="500"/>
                                        <p:tgtEl>
                                          <p:spTgt spid="374817"/>
                                        </p:tgtEl>
                                      </p:cBhvr>
                                    </p:animEffect>
                                  </p:childTnLst>
                                </p:cTn>
                              </p:par>
                            </p:childTnLst>
                          </p:cTn>
                        </p:par>
                        <p:par>
                          <p:cTn id="48" fill="hold" nodeType="afterGroup">
                            <p:stCondLst>
                              <p:cond delay="6000"/>
                            </p:stCondLst>
                            <p:childTnLst>
                              <p:par>
                                <p:cTn id="49" presetID="0" presetClass="path" presetSubtype="0" accel="50000" decel="50000" fill="hold" nodeType="afterEffect">
                                  <p:stCondLst>
                                    <p:cond delay="0"/>
                                  </p:stCondLst>
                                  <p:childTnLst>
                                    <p:animMotion origin="layout" path="M 0.17327 0.00024 L 0.22049 0.00024 " pathEditMode="relative" ptsTypes="AA">
                                      <p:cBhvr>
                                        <p:cTn id="50" dur="1000" fill="hold"/>
                                        <p:tgtEl>
                                          <p:spTgt spid="374822"/>
                                        </p:tgtEl>
                                        <p:attrNameLst>
                                          <p:attrName>ppt_x</p:attrName>
                                          <p:attrName>ppt_y</p:attrName>
                                        </p:attrNameLst>
                                      </p:cBhvr>
                                    </p:animMotion>
                                  </p:childTnLst>
                                </p:cTn>
                              </p:par>
                            </p:childTnLst>
                          </p:cTn>
                        </p:par>
                        <p:par>
                          <p:cTn id="51" fill="hold" nodeType="afterGroup">
                            <p:stCondLst>
                              <p:cond delay="7000"/>
                            </p:stCondLst>
                            <p:childTnLst>
                              <p:par>
                                <p:cTn id="52" presetID="22" presetClass="entr" presetSubtype="8" fill="hold" nodeType="afterEffect">
                                  <p:stCondLst>
                                    <p:cond delay="0"/>
                                  </p:stCondLst>
                                  <p:childTnLst>
                                    <p:set>
                                      <p:cBhvr>
                                        <p:cTn id="53" dur="1" fill="hold">
                                          <p:stCondLst>
                                            <p:cond delay="0"/>
                                          </p:stCondLst>
                                        </p:cTn>
                                        <p:tgtEl>
                                          <p:spTgt spid="374799"/>
                                        </p:tgtEl>
                                        <p:attrNameLst>
                                          <p:attrName>style.visibility</p:attrName>
                                        </p:attrNameLst>
                                      </p:cBhvr>
                                      <p:to>
                                        <p:strVal val="visible"/>
                                      </p:to>
                                    </p:set>
                                    <p:animEffect transition="in" filter="wipe(left)">
                                      <p:cBhvr>
                                        <p:cTn id="54" dur="500"/>
                                        <p:tgtEl>
                                          <p:spTgt spid="374799"/>
                                        </p:tgtEl>
                                      </p:cBhvr>
                                    </p:animEffect>
                                  </p:childTnLst>
                                </p:cTn>
                              </p:par>
                            </p:childTnLst>
                          </p:cTn>
                        </p:par>
                        <p:par>
                          <p:cTn id="55" fill="hold" nodeType="afterGroup">
                            <p:stCondLst>
                              <p:cond delay="7500"/>
                            </p:stCondLst>
                            <p:childTnLst>
                              <p:par>
                                <p:cTn id="56" presetID="0" presetClass="path" presetSubtype="0" accel="50000" decel="50000" fill="hold" nodeType="afterEffect">
                                  <p:stCondLst>
                                    <p:cond delay="0"/>
                                  </p:stCondLst>
                                  <p:childTnLst>
                                    <p:animMotion origin="layout" path="M 0.22049 0.00024 L 0.2757 0.00024 " pathEditMode="relative" ptsTypes="AA">
                                      <p:cBhvr>
                                        <p:cTn id="57" dur="1000" fill="hold"/>
                                        <p:tgtEl>
                                          <p:spTgt spid="374822"/>
                                        </p:tgtEl>
                                        <p:attrNameLst>
                                          <p:attrName>ppt_x</p:attrName>
                                          <p:attrName>ppt_y</p:attrName>
                                        </p:attrNameLst>
                                      </p:cBhvr>
                                    </p:animMotion>
                                  </p:childTnLst>
                                </p:cTn>
                              </p:par>
                            </p:childTnLst>
                          </p:cTn>
                        </p:par>
                        <p:par>
                          <p:cTn id="58" fill="hold" nodeType="afterGroup">
                            <p:stCondLst>
                              <p:cond delay="8500"/>
                            </p:stCondLst>
                            <p:childTnLst>
                              <p:par>
                                <p:cTn id="59" presetID="22" presetClass="entr" presetSubtype="8" fill="hold" nodeType="afterEffect">
                                  <p:stCondLst>
                                    <p:cond delay="0"/>
                                  </p:stCondLst>
                                  <p:childTnLst>
                                    <p:set>
                                      <p:cBhvr>
                                        <p:cTn id="60" dur="1" fill="hold">
                                          <p:stCondLst>
                                            <p:cond delay="0"/>
                                          </p:stCondLst>
                                        </p:cTn>
                                        <p:tgtEl>
                                          <p:spTgt spid="374802"/>
                                        </p:tgtEl>
                                        <p:attrNameLst>
                                          <p:attrName>style.visibility</p:attrName>
                                        </p:attrNameLst>
                                      </p:cBhvr>
                                      <p:to>
                                        <p:strVal val="visible"/>
                                      </p:to>
                                    </p:set>
                                    <p:animEffect transition="in" filter="wipe(left)">
                                      <p:cBhvr>
                                        <p:cTn id="61" dur="500"/>
                                        <p:tgtEl>
                                          <p:spTgt spid="374802"/>
                                        </p:tgtEl>
                                      </p:cBhvr>
                                    </p:animEffect>
                                  </p:childTnLst>
                                </p:cTn>
                              </p:par>
                            </p:childTnLst>
                          </p:cTn>
                        </p:par>
                        <p:par>
                          <p:cTn id="62" fill="hold" nodeType="afterGroup">
                            <p:stCondLst>
                              <p:cond delay="9000"/>
                            </p:stCondLst>
                            <p:childTnLst>
                              <p:par>
                                <p:cTn id="63" presetID="0" presetClass="path" presetSubtype="0" accel="50000" decel="50000" fill="hold" nodeType="afterEffect">
                                  <p:stCondLst>
                                    <p:cond delay="0"/>
                                  </p:stCondLst>
                                  <p:childTnLst>
                                    <p:animMotion origin="layout" path="M 0.2757 0.00024 L 0.32292 0.00024 " pathEditMode="relative" ptsTypes="AA">
                                      <p:cBhvr>
                                        <p:cTn id="64" dur="1000" fill="hold"/>
                                        <p:tgtEl>
                                          <p:spTgt spid="374822"/>
                                        </p:tgtEl>
                                        <p:attrNameLst>
                                          <p:attrName>ppt_x</p:attrName>
                                          <p:attrName>ppt_y</p:attrName>
                                        </p:attrNameLst>
                                      </p:cBhvr>
                                    </p:animMotion>
                                  </p:childTnLst>
                                </p:cTn>
                              </p:par>
                            </p:childTnLst>
                          </p:cTn>
                        </p:par>
                        <p:par>
                          <p:cTn id="65" fill="hold" nodeType="afterGroup">
                            <p:stCondLst>
                              <p:cond delay="10000"/>
                            </p:stCondLst>
                            <p:childTnLst>
                              <p:par>
                                <p:cTn id="66" presetID="22" presetClass="entr" presetSubtype="8" fill="hold" nodeType="afterEffect">
                                  <p:stCondLst>
                                    <p:cond delay="0"/>
                                  </p:stCondLst>
                                  <p:childTnLst>
                                    <p:set>
                                      <p:cBhvr>
                                        <p:cTn id="67" dur="1" fill="hold">
                                          <p:stCondLst>
                                            <p:cond delay="0"/>
                                          </p:stCondLst>
                                        </p:cTn>
                                        <p:tgtEl>
                                          <p:spTgt spid="374805"/>
                                        </p:tgtEl>
                                        <p:attrNameLst>
                                          <p:attrName>style.visibility</p:attrName>
                                        </p:attrNameLst>
                                      </p:cBhvr>
                                      <p:to>
                                        <p:strVal val="visible"/>
                                      </p:to>
                                    </p:set>
                                    <p:animEffect transition="in" filter="wipe(left)">
                                      <p:cBhvr>
                                        <p:cTn id="68" dur="500"/>
                                        <p:tgtEl>
                                          <p:spTgt spid="374805"/>
                                        </p:tgtEl>
                                      </p:cBhvr>
                                    </p:animEffect>
                                  </p:childTnLst>
                                </p:cTn>
                              </p:par>
                            </p:childTnLst>
                          </p:cTn>
                        </p:par>
                        <p:par>
                          <p:cTn id="69" fill="hold" nodeType="afterGroup">
                            <p:stCondLst>
                              <p:cond delay="10500"/>
                            </p:stCondLst>
                            <p:childTnLst>
                              <p:par>
                                <p:cTn id="70" presetID="0" presetClass="path" presetSubtype="0" accel="50000" decel="50000" fill="hold" nodeType="afterEffect">
                                  <p:stCondLst>
                                    <p:cond delay="0"/>
                                  </p:stCondLst>
                                  <p:childTnLst>
                                    <p:animMotion origin="layout" path="M 0.32292 0.00024 L 0.37795 0.00024 " pathEditMode="relative" ptsTypes="AA">
                                      <p:cBhvr>
                                        <p:cTn id="71" dur="1000" fill="hold"/>
                                        <p:tgtEl>
                                          <p:spTgt spid="374822"/>
                                        </p:tgtEl>
                                        <p:attrNameLst>
                                          <p:attrName>ppt_x</p:attrName>
                                          <p:attrName>ppt_y</p:attrName>
                                        </p:attrNameLst>
                                      </p:cBhvr>
                                    </p:animMotion>
                                  </p:childTnLst>
                                </p:cTn>
                              </p:par>
                            </p:childTnLst>
                          </p:cTn>
                        </p:par>
                        <p:par>
                          <p:cTn id="72" fill="hold" nodeType="afterGroup">
                            <p:stCondLst>
                              <p:cond delay="11500"/>
                            </p:stCondLst>
                            <p:childTnLst>
                              <p:par>
                                <p:cTn id="73" presetID="22" presetClass="entr" presetSubtype="8" fill="hold" nodeType="afterEffect">
                                  <p:stCondLst>
                                    <p:cond delay="0"/>
                                  </p:stCondLst>
                                  <p:childTnLst>
                                    <p:set>
                                      <p:cBhvr>
                                        <p:cTn id="74" dur="1" fill="hold">
                                          <p:stCondLst>
                                            <p:cond delay="0"/>
                                          </p:stCondLst>
                                        </p:cTn>
                                        <p:tgtEl>
                                          <p:spTgt spid="374808"/>
                                        </p:tgtEl>
                                        <p:attrNameLst>
                                          <p:attrName>style.visibility</p:attrName>
                                        </p:attrNameLst>
                                      </p:cBhvr>
                                      <p:to>
                                        <p:strVal val="visible"/>
                                      </p:to>
                                    </p:set>
                                    <p:animEffect transition="in" filter="wipe(left)">
                                      <p:cBhvr>
                                        <p:cTn id="75" dur="500"/>
                                        <p:tgtEl>
                                          <p:spTgt spid="374808"/>
                                        </p:tgtEl>
                                      </p:cBhvr>
                                    </p:animEffect>
                                  </p:childTnLst>
                                </p:cTn>
                              </p:par>
                            </p:childTnLst>
                          </p:cTn>
                        </p:par>
                        <p:par>
                          <p:cTn id="76" fill="hold" nodeType="afterGroup">
                            <p:stCondLst>
                              <p:cond delay="12000"/>
                            </p:stCondLst>
                            <p:childTnLst>
                              <p:par>
                                <p:cTn id="77" presetID="0" presetClass="path" presetSubtype="0" accel="50000" decel="50000" fill="hold" nodeType="afterEffect">
                                  <p:stCondLst>
                                    <p:cond delay="0"/>
                                  </p:stCondLst>
                                  <p:childTnLst>
                                    <p:animMotion origin="layout" path="M 0.37795 0.00024 L 0.42535 0.00024 " pathEditMode="relative" ptsTypes="AA">
                                      <p:cBhvr>
                                        <p:cTn id="78" dur="1000" fill="hold"/>
                                        <p:tgtEl>
                                          <p:spTgt spid="374822"/>
                                        </p:tgtEl>
                                        <p:attrNameLst>
                                          <p:attrName>ppt_x</p:attrName>
                                          <p:attrName>ppt_y</p:attrName>
                                        </p:attrNameLst>
                                      </p:cBhvr>
                                    </p:animMotion>
                                  </p:childTnLst>
                                </p:cTn>
                              </p:par>
                            </p:childTnLst>
                          </p:cTn>
                        </p:par>
                        <p:par>
                          <p:cTn id="79" fill="hold" nodeType="afterGroup">
                            <p:stCondLst>
                              <p:cond delay="13000"/>
                            </p:stCondLst>
                            <p:childTnLst>
                              <p:par>
                                <p:cTn id="80" presetID="22" presetClass="entr" presetSubtype="8" fill="hold" nodeType="afterEffect">
                                  <p:stCondLst>
                                    <p:cond delay="0"/>
                                  </p:stCondLst>
                                  <p:childTnLst>
                                    <p:set>
                                      <p:cBhvr>
                                        <p:cTn id="81" dur="1" fill="hold">
                                          <p:stCondLst>
                                            <p:cond delay="0"/>
                                          </p:stCondLst>
                                        </p:cTn>
                                        <p:tgtEl>
                                          <p:spTgt spid="374818"/>
                                        </p:tgtEl>
                                        <p:attrNameLst>
                                          <p:attrName>style.visibility</p:attrName>
                                        </p:attrNameLst>
                                      </p:cBhvr>
                                      <p:to>
                                        <p:strVal val="visible"/>
                                      </p:to>
                                    </p:set>
                                    <p:animEffect transition="in" filter="wipe(left)">
                                      <p:cBhvr>
                                        <p:cTn id="82" dur="500"/>
                                        <p:tgtEl>
                                          <p:spTgt spid="374818"/>
                                        </p:tgtEl>
                                      </p:cBhvr>
                                    </p:animEffect>
                                  </p:childTnLst>
                                </p:cTn>
                              </p:par>
                            </p:childTnLst>
                          </p:cTn>
                        </p:par>
                        <p:par>
                          <p:cTn id="83" fill="hold" nodeType="afterGroup">
                            <p:stCondLst>
                              <p:cond delay="13500"/>
                            </p:stCondLst>
                            <p:childTnLst>
                              <p:par>
                                <p:cTn id="84" presetID="0" presetClass="path" presetSubtype="0" accel="50000" decel="50000" fill="hold" nodeType="afterEffect">
                                  <p:stCondLst>
                                    <p:cond delay="0"/>
                                  </p:stCondLst>
                                  <p:childTnLst>
                                    <p:animMotion origin="layout" path="M 0.42535 0.00023 L 0.4882 0.00023 " pathEditMode="relative" ptsTypes="AA">
                                      <p:cBhvr>
                                        <p:cTn id="85" dur="1000" fill="hold"/>
                                        <p:tgtEl>
                                          <p:spTgt spid="374822"/>
                                        </p:tgtEl>
                                        <p:attrNameLst>
                                          <p:attrName>ppt_x</p:attrName>
                                          <p:attrName>ppt_y</p:attrName>
                                        </p:attrNameLst>
                                      </p:cBhvr>
                                    </p:animMotion>
                                  </p:childTnLst>
                                </p:cTn>
                              </p:par>
                            </p:childTnLst>
                          </p:cTn>
                        </p:par>
                        <p:par>
                          <p:cTn id="86" fill="hold" nodeType="afterGroup">
                            <p:stCondLst>
                              <p:cond delay="14500"/>
                            </p:stCondLst>
                            <p:childTnLst>
                              <p:par>
                                <p:cTn id="87" presetID="22" presetClass="entr" presetSubtype="8" fill="hold" nodeType="afterEffect">
                                  <p:stCondLst>
                                    <p:cond delay="0"/>
                                  </p:stCondLst>
                                  <p:childTnLst>
                                    <p:set>
                                      <p:cBhvr>
                                        <p:cTn id="88" dur="1" fill="hold">
                                          <p:stCondLst>
                                            <p:cond delay="0"/>
                                          </p:stCondLst>
                                        </p:cTn>
                                        <p:tgtEl>
                                          <p:spTgt spid="374811"/>
                                        </p:tgtEl>
                                        <p:attrNameLst>
                                          <p:attrName>style.visibility</p:attrName>
                                        </p:attrNameLst>
                                      </p:cBhvr>
                                      <p:to>
                                        <p:strVal val="visible"/>
                                      </p:to>
                                    </p:set>
                                    <p:animEffect transition="in" filter="wipe(left)">
                                      <p:cBhvr>
                                        <p:cTn id="89" dur="500"/>
                                        <p:tgtEl>
                                          <p:spTgt spid="374811"/>
                                        </p:tgtEl>
                                      </p:cBhvr>
                                    </p:animEffect>
                                  </p:childTnLst>
                                </p:cTn>
                              </p:par>
                            </p:childTnLst>
                          </p:cTn>
                        </p:par>
                        <p:par>
                          <p:cTn id="90" fill="hold" nodeType="afterGroup">
                            <p:stCondLst>
                              <p:cond delay="15000"/>
                            </p:stCondLst>
                            <p:childTnLst>
                              <p:par>
                                <p:cTn id="91" presetID="0" presetClass="path" presetSubtype="0" accel="50000" decel="50000" fill="hold" nodeType="afterEffect">
                                  <p:stCondLst>
                                    <p:cond delay="0"/>
                                  </p:stCondLst>
                                  <p:childTnLst>
                                    <p:animMotion origin="layout" path="M 0.4882 0.00023 L 0.54341 0.00023 " pathEditMode="relative" ptsTypes="AA">
                                      <p:cBhvr>
                                        <p:cTn id="92" dur="1000" fill="hold"/>
                                        <p:tgtEl>
                                          <p:spTgt spid="374822"/>
                                        </p:tgtEl>
                                        <p:attrNameLst>
                                          <p:attrName>ppt_x</p:attrName>
                                          <p:attrName>ppt_y</p:attrName>
                                        </p:attrNameLst>
                                      </p:cBhvr>
                                    </p:animMotion>
                                  </p:childTnLst>
                                </p:cTn>
                              </p:par>
                            </p:childTnLst>
                          </p:cTn>
                        </p:par>
                        <p:par>
                          <p:cTn id="93" fill="hold" nodeType="afterGroup">
                            <p:stCondLst>
                              <p:cond delay="16000"/>
                            </p:stCondLst>
                            <p:childTnLst>
                              <p:par>
                                <p:cTn id="94" presetID="22" presetClass="entr" presetSubtype="8" fill="hold" nodeType="afterEffect">
                                  <p:stCondLst>
                                    <p:cond delay="0"/>
                                  </p:stCondLst>
                                  <p:childTnLst>
                                    <p:set>
                                      <p:cBhvr>
                                        <p:cTn id="95" dur="1" fill="hold">
                                          <p:stCondLst>
                                            <p:cond delay="0"/>
                                          </p:stCondLst>
                                        </p:cTn>
                                        <p:tgtEl>
                                          <p:spTgt spid="374814"/>
                                        </p:tgtEl>
                                        <p:attrNameLst>
                                          <p:attrName>style.visibility</p:attrName>
                                        </p:attrNameLst>
                                      </p:cBhvr>
                                      <p:to>
                                        <p:strVal val="visible"/>
                                      </p:to>
                                    </p:set>
                                    <p:animEffect transition="in" filter="wipe(left)">
                                      <p:cBhvr>
                                        <p:cTn id="96" dur="500"/>
                                        <p:tgtEl>
                                          <p:spTgt spid="374814"/>
                                        </p:tgtEl>
                                      </p:cBhvr>
                                    </p:animEffect>
                                  </p:childTnLst>
                                </p:cTn>
                              </p:par>
                            </p:childTnLst>
                          </p:cTn>
                        </p:par>
                        <p:par>
                          <p:cTn id="97" fill="hold" nodeType="afterGroup">
                            <p:stCondLst>
                              <p:cond delay="16500"/>
                            </p:stCondLst>
                            <p:childTnLst>
                              <p:par>
                                <p:cTn id="98" presetID="0" presetClass="path" presetSubtype="0" accel="50000" decel="50000" fill="hold" nodeType="afterEffect">
                                  <p:stCondLst>
                                    <p:cond delay="0"/>
                                  </p:stCondLst>
                                  <p:childTnLst>
                                    <p:animMotion origin="layout" path="M 0.54341 0.00023 C 0.54063 -0.00602 0.53507 -0.02546 0.52639 -0.0375 C 0.51771 -0.04953 0.50677 -0.06088 0.49097 -0.07176 C 0.47518 -0.08264 0.45209 -0.09375 0.43125 -0.10231 C 0.41042 -0.11088 0.3908 -0.11921 0.36597 -0.12361 C 0.34115 -0.12801 0.31129 -0.1294 0.28195 -0.12916 C 0.25261 -0.12893 0.21511 -0.12569 0.19028 -0.12176 C 0.16545 -0.11782 0.14879 -0.11088 0.13264 -0.10509 C 0.1165 -0.0993 0.1092 -0.09653 0.09306 -0.08657 C 0.07691 -0.07662 0.04879 -0.06273 0.03542 -0.04583 C 0.02205 -0.02893 0.01719 0.00255 0.0125 0.01528 " pathEditMode="relative" rAng="0" ptsTypes="aaaaaaaaaaa">
                                      <p:cBhvr>
                                        <p:cTn id="99" dur="2000" fill="hold"/>
                                        <p:tgtEl>
                                          <p:spTgt spid="374822"/>
                                        </p:tgtEl>
                                        <p:attrNameLst>
                                          <p:attrName>ppt_x</p:attrName>
                                          <p:attrName>ppt_y</p:attrName>
                                        </p:attrNameLst>
                                      </p:cBhvr>
                                      <p:rCtr x="-26545" y="-5741"/>
                                    </p:animMotion>
                                  </p:childTnLst>
                                </p:cTn>
                              </p:par>
                            </p:childTnLst>
                          </p:cTn>
                        </p:par>
                        <p:par>
                          <p:cTn id="100" fill="hold" nodeType="afterGroup">
                            <p:stCondLst>
                              <p:cond delay="18500"/>
                            </p:stCondLst>
                            <p:childTnLst>
                              <p:par>
                                <p:cTn id="101" presetID="22" presetClass="entr" presetSubtype="2" fill="hold" nodeType="afterEffect">
                                  <p:stCondLst>
                                    <p:cond delay="0"/>
                                  </p:stCondLst>
                                  <p:childTnLst>
                                    <p:set>
                                      <p:cBhvr>
                                        <p:cTn id="102" dur="1" fill="hold">
                                          <p:stCondLst>
                                            <p:cond delay="0"/>
                                          </p:stCondLst>
                                        </p:cTn>
                                        <p:tgtEl>
                                          <p:spTgt spid="374819"/>
                                        </p:tgtEl>
                                        <p:attrNameLst>
                                          <p:attrName>style.visibility</p:attrName>
                                        </p:attrNameLst>
                                      </p:cBhvr>
                                      <p:to>
                                        <p:strVal val="visible"/>
                                      </p:to>
                                    </p:set>
                                    <p:animEffect transition="in" filter="wipe(right)">
                                      <p:cBhvr>
                                        <p:cTn id="103" dur="500"/>
                                        <p:tgtEl>
                                          <p:spTgt spid="374819"/>
                                        </p:tgtEl>
                                      </p:cBhvr>
                                    </p:animEffect>
                                  </p:childTnLst>
                                </p:cTn>
                              </p:par>
                            </p:childTnLst>
                          </p:cTn>
                        </p:par>
                        <p:par>
                          <p:cTn id="104" fill="hold" nodeType="afterGroup">
                            <p:stCondLst>
                              <p:cond delay="19000"/>
                            </p:stCondLst>
                            <p:childTnLst>
                              <p:par>
                                <p:cTn id="105" presetID="22" presetClass="entr" presetSubtype="2" fill="hold" nodeType="afterEffect">
                                  <p:stCondLst>
                                    <p:cond delay="0"/>
                                  </p:stCondLst>
                                  <p:childTnLst>
                                    <p:set>
                                      <p:cBhvr>
                                        <p:cTn id="106" dur="1" fill="hold">
                                          <p:stCondLst>
                                            <p:cond delay="0"/>
                                          </p:stCondLst>
                                        </p:cTn>
                                        <p:tgtEl>
                                          <p:spTgt spid="374821"/>
                                        </p:tgtEl>
                                        <p:attrNameLst>
                                          <p:attrName>style.visibility</p:attrName>
                                        </p:attrNameLst>
                                      </p:cBhvr>
                                      <p:to>
                                        <p:strVal val="visible"/>
                                      </p:to>
                                    </p:set>
                                    <p:animEffect transition="in" filter="wipe(right)">
                                      <p:cBhvr>
                                        <p:cTn id="107" dur="1000"/>
                                        <p:tgtEl>
                                          <p:spTgt spid="374821"/>
                                        </p:tgtEl>
                                      </p:cBhvr>
                                    </p:animEffect>
                                  </p:childTnLst>
                                </p:cTn>
                              </p:par>
                            </p:childTnLst>
                          </p:cTn>
                        </p:par>
                        <p:par>
                          <p:cTn id="108" fill="hold" nodeType="afterGroup">
                            <p:stCondLst>
                              <p:cond delay="20000"/>
                            </p:stCondLst>
                            <p:childTnLst>
                              <p:par>
                                <p:cTn id="109" presetID="35" presetClass="emph" presetSubtype="0" repeatCount="3000" fill="hold" nodeType="afterEffect">
                                  <p:stCondLst>
                                    <p:cond delay="0"/>
                                  </p:stCondLst>
                                  <p:childTnLst>
                                    <p:anim calcmode="discrete" valueType="str">
                                      <p:cBhvr>
                                        <p:cTn id="110" dur="1000" fill="hold"/>
                                        <p:tgtEl>
                                          <p:spTgt spid="374793"/>
                                        </p:tgtEl>
                                        <p:attrNameLst>
                                          <p:attrName>style.visibility</p:attrName>
                                        </p:attrNameLst>
                                      </p:cBhvr>
                                      <p:tavLst>
                                        <p:tav tm="0">
                                          <p:val>
                                            <p:strVal val="hidden"/>
                                          </p:val>
                                        </p:tav>
                                        <p:tav tm="50000">
                                          <p:val>
                                            <p:strVal val="visible"/>
                                          </p:val>
                                        </p:tav>
                                      </p:tavLst>
                                    </p:anim>
                                  </p:childTnLst>
                                </p:cTn>
                              </p:par>
                              <p:par>
                                <p:cTn id="111" presetID="35" presetClass="emph" presetSubtype="0" repeatCount="3000" fill="hold" nodeType="withEffect">
                                  <p:stCondLst>
                                    <p:cond delay="0"/>
                                  </p:stCondLst>
                                  <p:childTnLst>
                                    <p:anim calcmode="discrete" valueType="str">
                                      <p:cBhvr>
                                        <p:cTn id="112" dur="1000" fill="hold"/>
                                        <p:tgtEl>
                                          <p:spTgt spid="374796"/>
                                        </p:tgtEl>
                                        <p:attrNameLst>
                                          <p:attrName>style.visibility</p:attrName>
                                        </p:attrNameLst>
                                      </p:cBhvr>
                                      <p:tavLst>
                                        <p:tav tm="0">
                                          <p:val>
                                            <p:strVal val="hidden"/>
                                          </p:val>
                                        </p:tav>
                                        <p:tav tm="50000">
                                          <p:val>
                                            <p:strVal val="visible"/>
                                          </p:val>
                                        </p:tav>
                                      </p:tavLst>
                                    </p:anim>
                                  </p:childTnLst>
                                </p:cTn>
                              </p:par>
                              <p:par>
                                <p:cTn id="113" presetID="35" presetClass="emph" presetSubtype="0" repeatCount="3000" fill="hold" nodeType="withEffect">
                                  <p:stCondLst>
                                    <p:cond delay="0"/>
                                  </p:stCondLst>
                                  <p:childTnLst>
                                    <p:anim calcmode="discrete" valueType="str">
                                      <p:cBhvr>
                                        <p:cTn id="114" dur="1000" fill="hold"/>
                                        <p:tgtEl>
                                          <p:spTgt spid="374817"/>
                                        </p:tgtEl>
                                        <p:attrNameLst>
                                          <p:attrName>style.visibility</p:attrName>
                                        </p:attrNameLst>
                                      </p:cBhvr>
                                      <p:tavLst>
                                        <p:tav tm="0">
                                          <p:val>
                                            <p:strVal val="hidden"/>
                                          </p:val>
                                        </p:tav>
                                        <p:tav tm="50000">
                                          <p:val>
                                            <p:strVal val="visible"/>
                                          </p:val>
                                        </p:tav>
                                      </p:tavLst>
                                    </p:anim>
                                  </p:childTnLst>
                                </p:cTn>
                              </p:par>
                              <p:par>
                                <p:cTn id="115" presetID="35" presetClass="emph" presetSubtype="0" repeatCount="3000" fill="hold" nodeType="withEffect">
                                  <p:stCondLst>
                                    <p:cond delay="0"/>
                                  </p:stCondLst>
                                  <p:childTnLst>
                                    <p:anim calcmode="discrete" valueType="str">
                                      <p:cBhvr>
                                        <p:cTn id="116" dur="1000" fill="hold"/>
                                        <p:tgtEl>
                                          <p:spTgt spid="374799"/>
                                        </p:tgtEl>
                                        <p:attrNameLst>
                                          <p:attrName>style.visibility</p:attrName>
                                        </p:attrNameLst>
                                      </p:cBhvr>
                                      <p:tavLst>
                                        <p:tav tm="0">
                                          <p:val>
                                            <p:strVal val="hidden"/>
                                          </p:val>
                                        </p:tav>
                                        <p:tav tm="50000">
                                          <p:val>
                                            <p:strVal val="visible"/>
                                          </p:val>
                                        </p:tav>
                                      </p:tavLst>
                                    </p:anim>
                                  </p:childTnLst>
                                </p:cTn>
                              </p:par>
                              <p:par>
                                <p:cTn id="117" presetID="35" presetClass="emph" presetSubtype="0" repeatCount="3000" fill="hold" nodeType="withEffect">
                                  <p:stCondLst>
                                    <p:cond delay="0"/>
                                  </p:stCondLst>
                                  <p:childTnLst>
                                    <p:anim calcmode="discrete" valueType="str">
                                      <p:cBhvr>
                                        <p:cTn id="118" dur="1000" fill="hold"/>
                                        <p:tgtEl>
                                          <p:spTgt spid="374802"/>
                                        </p:tgtEl>
                                        <p:attrNameLst>
                                          <p:attrName>style.visibility</p:attrName>
                                        </p:attrNameLst>
                                      </p:cBhvr>
                                      <p:tavLst>
                                        <p:tav tm="0">
                                          <p:val>
                                            <p:strVal val="hidden"/>
                                          </p:val>
                                        </p:tav>
                                        <p:tav tm="50000">
                                          <p:val>
                                            <p:strVal val="visible"/>
                                          </p:val>
                                        </p:tav>
                                      </p:tavLst>
                                    </p:anim>
                                  </p:childTnLst>
                                </p:cTn>
                              </p:par>
                              <p:par>
                                <p:cTn id="119" presetID="35" presetClass="emph" presetSubtype="0" repeatCount="3000" fill="hold" nodeType="withEffect">
                                  <p:stCondLst>
                                    <p:cond delay="0"/>
                                  </p:stCondLst>
                                  <p:childTnLst>
                                    <p:anim calcmode="discrete" valueType="str">
                                      <p:cBhvr>
                                        <p:cTn id="120" dur="1000" fill="hold"/>
                                        <p:tgtEl>
                                          <p:spTgt spid="374805"/>
                                        </p:tgtEl>
                                        <p:attrNameLst>
                                          <p:attrName>style.visibility</p:attrName>
                                        </p:attrNameLst>
                                      </p:cBhvr>
                                      <p:tavLst>
                                        <p:tav tm="0">
                                          <p:val>
                                            <p:strVal val="hidden"/>
                                          </p:val>
                                        </p:tav>
                                        <p:tav tm="50000">
                                          <p:val>
                                            <p:strVal val="visible"/>
                                          </p:val>
                                        </p:tav>
                                      </p:tavLst>
                                    </p:anim>
                                  </p:childTnLst>
                                </p:cTn>
                              </p:par>
                              <p:par>
                                <p:cTn id="121" presetID="35" presetClass="emph" presetSubtype="0" repeatCount="3000" fill="hold" nodeType="withEffect">
                                  <p:stCondLst>
                                    <p:cond delay="0"/>
                                  </p:stCondLst>
                                  <p:childTnLst>
                                    <p:anim calcmode="discrete" valueType="str">
                                      <p:cBhvr>
                                        <p:cTn id="122" dur="1000" fill="hold"/>
                                        <p:tgtEl>
                                          <p:spTgt spid="374808"/>
                                        </p:tgtEl>
                                        <p:attrNameLst>
                                          <p:attrName>style.visibility</p:attrName>
                                        </p:attrNameLst>
                                      </p:cBhvr>
                                      <p:tavLst>
                                        <p:tav tm="0">
                                          <p:val>
                                            <p:strVal val="hidden"/>
                                          </p:val>
                                        </p:tav>
                                        <p:tav tm="50000">
                                          <p:val>
                                            <p:strVal val="visible"/>
                                          </p:val>
                                        </p:tav>
                                      </p:tavLst>
                                    </p:anim>
                                  </p:childTnLst>
                                </p:cTn>
                              </p:par>
                              <p:par>
                                <p:cTn id="123" presetID="35" presetClass="emph" presetSubtype="0" repeatCount="3000" fill="hold" nodeType="withEffect">
                                  <p:stCondLst>
                                    <p:cond delay="0"/>
                                  </p:stCondLst>
                                  <p:childTnLst>
                                    <p:anim calcmode="discrete" valueType="str">
                                      <p:cBhvr>
                                        <p:cTn id="124" dur="1000" fill="hold"/>
                                        <p:tgtEl>
                                          <p:spTgt spid="374818"/>
                                        </p:tgtEl>
                                        <p:attrNameLst>
                                          <p:attrName>style.visibility</p:attrName>
                                        </p:attrNameLst>
                                      </p:cBhvr>
                                      <p:tavLst>
                                        <p:tav tm="0">
                                          <p:val>
                                            <p:strVal val="hidden"/>
                                          </p:val>
                                        </p:tav>
                                        <p:tav tm="50000">
                                          <p:val>
                                            <p:strVal val="visible"/>
                                          </p:val>
                                        </p:tav>
                                      </p:tavLst>
                                    </p:anim>
                                  </p:childTnLst>
                                </p:cTn>
                              </p:par>
                              <p:par>
                                <p:cTn id="125" presetID="35" presetClass="emph" presetSubtype="0" repeatCount="3000" fill="hold" nodeType="withEffect">
                                  <p:stCondLst>
                                    <p:cond delay="0"/>
                                  </p:stCondLst>
                                  <p:childTnLst>
                                    <p:anim calcmode="discrete" valueType="str">
                                      <p:cBhvr>
                                        <p:cTn id="126" dur="1000" fill="hold"/>
                                        <p:tgtEl>
                                          <p:spTgt spid="374811"/>
                                        </p:tgtEl>
                                        <p:attrNameLst>
                                          <p:attrName>style.visibility</p:attrName>
                                        </p:attrNameLst>
                                      </p:cBhvr>
                                      <p:tavLst>
                                        <p:tav tm="0">
                                          <p:val>
                                            <p:strVal val="hidden"/>
                                          </p:val>
                                        </p:tav>
                                        <p:tav tm="50000">
                                          <p:val>
                                            <p:strVal val="visible"/>
                                          </p:val>
                                        </p:tav>
                                      </p:tavLst>
                                    </p:anim>
                                  </p:childTnLst>
                                </p:cTn>
                              </p:par>
                              <p:par>
                                <p:cTn id="127" presetID="35" presetClass="emph" presetSubtype="0" repeatCount="3000" fill="hold" nodeType="withEffect">
                                  <p:stCondLst>
                                    <p:cond delay="0"/>
                                  </p:stCondLst>
                                  <p:childTnLst>
                                    <p:anim calcmode="discrete" valueType="str">
                                      <p:cBhvr>
                                        <p:cTn id="128" dur="1000" fill="hold"/>
                                        <p:tgtEl>
                                          <p:spTgt spid="374814"/>
                                        </p:tgtEl>
                                        <p:attrNameLst>
                                          <p:attrName>style.visibility</p:attrName>
                                        </p:attrNameLst>
                                      </p:cBhvr>
                                      <p:tavLst>
                                        <p:tav tm="0">
                                          <p:val>
                                            <p:strVal val="hidden"/>
                                          </p:val>
                                        </p:tav>
                                        <p:tav tm="50000">
                                          <p:val>
                                            <p:strVal val="visible"/>
                                          </p:val>
                                        </p:tav>
                                      </p:tavLst>
                                    </p:anim>
                                  </p:childTnLst>
                                </p:cTn>
                              </p:par>
                              <p:par>
                                <p:cTn id="129" presetID="35" presetClass="emph" presetSubtype="0" repeatCount="3000" fill="hold" nodeType="withEffect">
                                  <p:stCondLst>
                                    <p:cond delay="0"/>
                                  </p:stCondLst>
                                  <p:childTnLst>
                                    <p:anim calcmode="discrete" valueType="str">
                                      <p:cBhvr>
                                        <p:cTn id="130" dur="1000" fill="hold"/>
                                        <p:tgtEl>
                                          <p:spTgt spid="374819"/>
                                        </p:tgtEl>
                                        <p:attrNameLst>
                                          <p:attrName>style.visibility</p:attrName>
                                        </p:attrNameLst>
                                      </p:cBhvr>
                                      <p:tavLst>
                                        <p:tav tm="0">
                                          <p:val>
                                            <p:strVal val="hidden"/>
                                          </p:val>
                                        </p:tav>
                                        <p:tav tm="50000">
                                          <p:val>
                                            <p:strVal val="visible"/>
                                          </p:val>
                                        </p:tav>
                                      </p:tavLst>
                                    </p:anim>
                                  </p:childTnLst>
                                </p:cTn>
                              </p:par>
                              <p:par>
                                <p:cTn id="131" presetID="35" presetClass="emph" presetSubtype="0" repeatCount="3000" fill="hold" nodeType="withEffect">
                                  <p:stCondLst>
                                    <p:cond delay="0"/>
                                  </p:stCondLst>
                                  <p:childTnLst>
                                    <p:anim calcmode="discrete" valueType="str">
                                      <p:cBhvr>
                                        <p:cTn id="132" dur="1000" fill="hold"/>
                                        <p:tgtEl>
                                          <p:spTgt spid="3748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25" grpId="0"/>
      <p:bldP spid="37482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9270838C-EA64-440C-A443-DA926441D36E}" type="slidenum">
              <a:rPr lang="en-US" altLang="zh-CN"/>
              <a:pPr/>
              <a:t>77</a:t>
            </a:fld>
            <a:endParaRPr lang="en-US" altLang="zh-CN"/>
          </a:p>
        </p:txBody>
      </p:sp>
      <p:sp>
        <p:nvSpPr>
          <p:cNvPr id="376841" name="Rectangle 9"/>
          <p:cNvSpPr>
            <a:spLocks noGrp="1" noChangeArrowheads="1"/>
          </p:cNvSpPr>
          <p:nvPr>
            <p:ph type="body" idx="1"/>
          </p:nvPr>
        </p:nvSpPr>
        <p:spPr>
          <a:xfrm>
            <a:off x="395288" y="1557338"/>
            <a:ext cx="7848600" cy="4679950"/>
          </a:xfrm>
        </p:spPr>
        <p:txBody>
          <a:bodyPr/>
          <a:lstStyle/>
          <a:p>
            <a:r>
              <a:rPr lang="en-US" altLang="zh-CN" dirty="0">
                <a:latin typeface="Times New Roman" panose="02020603050405020304" pitchFamily="18" charset="0"/>
              </a:rPr>
              <a:t>(1) </a:t>
            </a:r>
            <a:r>
              <a:rPr lang="en-US" altLang="zh-CN" i="1" dirty="0">
                <a:latin typeface="Times New Roman" panose="02020603050405020304" pitchFamily="18" charset="0"/>
              </a:rPr>
              <a:t>D</a:t>
            </a:r>
            <a:r>
              <a:rPr lang="zh-CN" altLang="en-US" dirty="0">
                <a:latin typeface="Times New Roman" panose="02020603050405020304" pitchFamily="18" charset="0"/>
              </a:rPr>
              <a:t>中有几种非同构的圈？</a:t>
            </a:r>
            <a:endParaRPr lang="zh-CN" altLang="en-US" i="1" dirty="0">
              <a:latin typeface="Times New Roman" panose="02020603050405020304" pitchFamily="18" charset="0"/>
            </a:endParaRPr>
          </a:p>
          <a:p>
            <a:r>
              <a:rPr lang="en-US" altLang="zh-CN" dirty="0">
                <a:latin typeface="Times New Roman" panose="02020603050405020304" pitchFamily="18" charset="0"/>
              </a:rPr>
              <a:t>(2)</a:t>
            </a:r>
            <a:r>
              <a:rPr lang="en-US" altLang="zh-CN" i="1" dirty="0">
                <a:latin typeface="Times New Roman" panose="02020603050405020304" pitchFamily="18" charset="0"/>
              </a:rPr>
              <a:t> D</a:t>
            </a:r>
            <a:r>
              <a:rPr lang="zh-CN" altLang="en-US" dirty="0">
                <a:latin typeface="Times New Roman" panose="02020603050405020304" pitchFamily="18" charset="0"/>
              </a:rPr>
              <a:t>中有几种非圈非同构的简单回路？</a:t>
            </a:r>
            <a:endParaRPr lang="zh-CN" altLang="en-US" i="1" dirty="0">
              <a:latin typeface="Times New Roman" panose="02020603050405020304" pitchFamily="18" charset="0"/>
            </a:endParaRPr>
          </a:p>
          <a:p>
            <a:r>
              <a:rPr lang="en-US" altLang="zh-CN" dirty="0">
                <a:latin typeface="Times New Roman" panose="02020603050405020304" pitchFamily="18" charset="0"/>
              </a:rPr>
              <a:t>(3) </a:t>
            </a:r>
            <a:r>
              <a:rPr lang="en-US" altLang="zh-CN" i="1" dirty="0">
                <a:latin typeface="Times New Roman" panose="02020603050405020304" pitchFamily="18" charset="0"/>
              </a:rPr>
              <a:t>D</a:t>
            </a:r>
            <a:r>
              <a:rPr lang="zh-CN" altLang="en-US" dirty="0">
                <a:latin typeface="Times New Roman" panose="02020603050405020304" pitchFamily="18" charset="0"/>
              </a:rPr>
              <a:t>是哪类连通图</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dirty="0">
                <a:latin typeface="Times New Roman" panose="02020603050405020304" pitchFamily="18" charset="0"/>
              </a:rPr>
              <a:t>(4)</a:t>
            </a:r>
            <a:r>
              <a:rPr lang="en-US" altLang="zh-CN" i="1" dirty="0">
                <a:latin typeface="Times New Roman" panose="02020603050405020304" pitchFamily="18" charset="0"/>
              </a:rPr>
              <a:t> D</a:t>
            </a:r>
            <a:r>
              <a:rPr lang="zh-CN" altLang="en-US" dirty="0">
                <a:latin typeface="Times New Roman" panose="02020603050405020304" pitchFamily="18" charset="0"/>
              </a:rPr>
              <a:t>中</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到</a:t>
            </a:r>
            <a:r>
              <a:rPr lang="en-US" altLang="zh-CN" i="1" dirty="0">
                <a:latin typeface="Times New Roman" panose="02020603050405020304" pitchFamily="18" charset="0"/>
              </a:rPr>
              <a:t>v</a:t>
            </a:r>
            <a:r>
              <a:rPr lang="en-US" altLang="zh-CN" baseline="-25000" dirty="0">
                <a:latin typeface="Times New Roman" panose="02020603050405020304" pitchFamily="18" charset="0"/>
              </a:rPr>
              <a:t>4</a:t>
            </a:r>
            <a:r>
              <a:rPr lang="zh-CN" altLang="en-US" dirty="0">
                <a:latin typeface="Times New Roman" panose="02020603050405020304" pitchFamily="18" charset="0"/>
              </a:rPr>
              <a:t>长度为</a:t>
            </a:r>
            <a:r>
              <a:rPr lang="en-US" altLang="zh-CN" dirty="0">
                <a:latin typeface="Times New Roman" panose="02020603050405020304" pitchFamily="18" charset="0"/>
              </a:rPr>
              <a:t>1,2,3,4</a:t>
            </a:r>
            <a:r>
              <a:rPr lang="zh-CN" altLang="en-US" dirty="0">
                <a:latin typeface="Times New Roman" panose="02020603050405020304" pitchFamily="18" charset="0"/>
              </a:rPr>
              <a:t>的通路各多少</a:t>
            </a:r>
          </a:p>
          <a:p>
            <a:r>
              <a:rPr lang="zh-CN" altLang="en-US" dirty="0">
                <a:latin typeface="Times New Roman" panose="02020603050405020304" pitchFamily="18" charset="0"/>
              </a:rPr>
              <a:t>     条？其中几条是非初级的简单通路？</a:t>
            </a:r>
            <a:endParaRPr lang="zh-CN" altLang="en-US" i="1" dirty="0">
              <a:latin typeface="Times New Roman" panose="02020603050405020304" pitchFamily="18" charset="0"/>
            </a:endParaRPr>
          </a:p>
          <a:p>
            <a:r>
              <a:rPr lang="en-US" altLang="zh-CN" dirty="0">
                <a:latin typeface="Times New Roman" panose="02020603050405020304" pitchFamily="18" charset="0"/>
              </a:rPr>
              <a:t>(5) </a:t>
            </a:r>
            <a:r>
              <a:rPr lang="en-US" altLang="zh-CN" i="1" dirty="0">
                <a:latin typeface="Times New Roman" panose="02020603050405020304" pitchFamily="18" charset="0"/>
              </a:rPr>
              <a:t>D</a:t>
            </a:r>
            <a:r>
              <a:rPr lang="zh-CN" altLang="en-US" dirty="0">
                <a:latin typeface="Times New Roman" panose="02020603050405020304" pitchFamily="18" charset="0"/>
              </a:rPr>
              <a:t>中</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到</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zh-CN" altLang="en-US" dirty="0">
                <a:latin typeface="Times New Roman" panose="02020603050405020304" pitchFamily="18" charset="0"/>
              </a:rPr>
              <a:t>长度为</a:t>
            </a:r>
            <a:r>
              <a:rPr lang="en-US" altLang="zh-CN" dirty="0">
                <a:latin typeface="Times New Roman" panose="02020603050405020304" pitchFamily="18" charset="0"/>
              </a:rPr>
              <a:t>1,2,3,4</a:t>
            </a:r>
            <a:r>
              <a:rPr lang="zh-CN" altLang="en-US" dirty="0">
                <a:latin typeface="Times New Roman" panose="02020603050405020304" pitchFamily="18" charset="0"/>
              </a:rPr>
              <a:t>的回路各多少</a:t>
            </a:r>
          </a:p>
          <a:p>
            <a:r>
              <a:rPr lang="zh-CN" altLang="en-US" dirty="0">
                <a:latin typeface="Times New Roman" panose="02020603050405020304" pitchFamily="18" charset="0"/>
              </a:rPr>
              <a:t>     条？讨论它们的类型</a:t>
            </a:r>
            <a:r>
              <a:rPr lang="en-US" altLang="zh-CN" dirty="0">
                <a:latin typeface="Times New Roman" panose="02020603050405020304" pitchFamily="18" charset="0"/>
              </a:rPr>
              <a:t>.</a:t>
            </a:r>
            <a:endParaRPr lang="en-US" altLang="zh-CN" i="1" dirty="0">
              <a:latin typeface="Times New Roman" panose="02020603050405020304" pitchFamily="18" charset="0"/>
            </a:endParaRPr>
          </a:p>
          <a:p>
            <a:r>
              <a:rPr lang="en-US" altLang="zh-CN" dirty="0">
                <a:latin typeface="Times New Roman" panose="02020603050405020304" pitchFamily="18" charset="0"/>
              </a:rPr>
              <a:t>(6) </a:t>
            </a:r>
            <a:r>
              <a:rPr lang="en-US" altLang="zh-CN" i="1" dirty="0">
                <a:latin typeface="Times New Roman" panose="02020603050405020304" pitchFamily="18" charset="0"/>
              </a:rPr>
              <a:t>D</a:t>
            </a:r>
            <a:r>
              <a:rPr lang="zh-CN" altLang="en-US" dirty="0">
                <a:latin typeface="Times New Roman" panose="02020603050405020304" pitchFamily="18" charset="0"/>
              </a:rPr>
              <a:t>中长度为</a:t>
            </a:r>
            <a:r>
              <a:rPr lang="en-US" altLang="zh-CN" dirty="0">
                <a:latin typeface="Times New Roman" panose="02020603050405020304" pitchFamily="18" charset="0"/>
              </a:rPr>
              <a:t>4</a:t>
            </a:r>
            <a:r>
              <a:rPr lang="zh-CN" altLang="en-US" dirty="0">
                <a:latin typeface="Times New Roman" panose="02020603050405020304" pitchFamily="18" charset="0"/>
              </a:rPr>
              <a:t>的通路（不含回路）有多少条？</a:t>
            </a:r>
            <a:endParaRPr lang="zh-CN" altLang="en-US" i="1" dirty="0">
              <a:latin typeface="Times New Roman" panose="02020603050405020304" pitchFamily="18" charset="0"/>
            </a:endParaRPr>
          </a:p>
          <a:p>
            <a:r>
              <a:rPr lang="en-US" altLang="zh-CN" dirty="0">
                <a:latin typeface="Times New Roman" panose="02020603050405020304" pitchFamily="18" charset="0"/>
              </a:rPr>
              <a:t>(7) </a:t>
            </a:r>
            <a:r>
              <a:rPr lang="en-US" altLang="zh-CN" i="1" dirty="0">
                <a:latin typeface="Times New Roman" panose="02020603050405020304" pitchFamily="18" charset="0"/>
              </a:rPr>
              <a:t>D</a:t>
            </a:r>
            <a:r>
              <a:rPr lang="zh-CN" altLang="en-US" dirty="0">
                <a:latin typeface="Times New Roman" panose="02020603050405020304" pitchFamily="18" charset="0"/>
              </a:rPr>
              <a:t>中长度为</a:t>
            </a:r>
            <a:r>
              <a:rPr lang="en-US" altLang="zh-CN" dirty="0">
                <a:latin typeface="Times New Roman" panose="02020603050405020304" pitchFamily="18" charset="0"/>
              </a:rPr>
              <a:t>4</a:t>
            </a:r>
            <a:r>
              <a:rPr lang="zh-CN" altLang="en-US" dirty="0">
                <a:latin typeface="Times New Roman" panose="02020603050405020304" pitchFamily="18" charset="0"/>
              </a:rPr>
              <a:t>的回路有多少条？</a:t>
            </a:r>
            <a:endParaRPr lang="zh-CN" altLang="en-US" i="1" dirty="0">
              <a:latin typeface="Times New Roman" panose="02020603050405020304" pitchFamily="18" charset="0"/>
            </a:endParaRPr>
          </a:p>
          <a:p>
            <a:r>
              <a:rPr lang="en-US" altLang="zh-CN" dirty="0">
                <a:latin typeface="Times New Roman" panose="02020603050405020304" pitchFamily="18" charset="0"/>
              </a:rPr>
              <a:t>(8) </a:t>
            </a:r>
            <a:r>
              <a:rPr lang="en-US" altLang="zh-CN" i="1" dirty="0">
                <a:latin typeface="Times New Roman" panose="02020603050405020304" pitchFamily="18" charset="0"/>
              </a:rPr>
              <a:t>D</a:t>
            </a:r>
            <a:r>
              <a:rPr lang="zh-CN" altLang="en-US" dirty="0">
                <a:latin typeface="Times New Roman" panose="02020603050405020304" pitchFamily="18" charset="0"/>
              </a:rPr>
              <a:t>中长度</a:t>
            </a:r>
            <a:r>
              <a:rPr lang="zh-CN" altLang="en-US" dirty="0">
                <a:latin typeface="Times New Roman" panose="02020603050405020304" pitchFamily="18" charset="0"/>
                <a:sym typeface="Symbol" panose="05050102010706020507" pitchFamily="18" charset="2"/>
              </a:rPr>
              <a:t></a:t>
            </a:r>
            <a:r>
              <a:rPr lang="en-US" altLang="zh-CN" dirty="0">
                <a:latin typeface="Times New Roman" panose="02020603050405020304" pitchFamily="18" charset="0"/>
              </a:rPr>
              <a:t>4</a:t>
            </a:r>
            <a:r>
              <a:rPr lang="zh-CN" altLang="en-US" dirty="0">
                <a:latin typeface="Times New Roman" panose="02020603050405020304" pitchFamily="18" charset="0"/>
              </a:rPr>
              <a:t>的通路有多少条？其中有几条是回路？</a:t>
            </a:r>
          </a:p>
          <a:p>
            <a:r>
              <a:rPr lang="en-US" altLang="zh-CN" dirty="0">
                <a:latin typeface="Times New Roman" panose="02020603050405020304" pitchFamily="18" charset="0"/>
              </a:rPr>
              <a:t>(9) </a:t>
            </a:r>
            <a:r>
              <a:rPr lang="zh-CN" altLang="en-US" dirty="0">
                <a:latin typeface="Times New Roman" panose="02020603050405020304" pitchFamily="18" charset="0"/>
              </a:rPr>
              <a:t>写出</a:t>
            </a:r>
            <a:r>
              <a:rPr lang="en-US" altLang="zh-CN" i="1" dirty="0">
                <a:latin typeface="Times New Roman" panose="02020603050405020304" pitchFamily="18" charset="0"/>
              </a:rPr>
              <a:t>D</a:t>
            </a:r>
            <a:r>
              <a:rPr lang="zh-CN" altLang="en-US" dirty="0">
                <a:latin typeface="Times New Roman" panose="02020603050405020304" pitchFamily="18" charset="0"/>
              </a:rPr>
              <a:t>的可达矩阵</a:t>
            </a:r>
            <a:r>
              <a:rPr lang="en-US" altLang="zh-CN" dirty="0">
                <a:latin typeface="Times New Roman" panose="02020603050405020304" pitchFamily="18" charset="0"/>
              </a:rPr>
              <a:t>.</a:t>
            </a:r>
            <a:r>
              <a:rPr lang="en-US" altLang="zh-CN" b="0" dirty="0">
                <a:latin typeface="Times New Roman" panose="02020603050405020304" pitchFamily="18" charset="0"/>
              </a:rPr>
              <a:t> </a:t>
            </a:r>
            <a:endParaRPr lang="en-US" altLang="zh-CN" dirty="0">
              <a:latin typeface="Times New Roman" panose="02020603050405020304" pitchFamily="18" charset="0"/>
            </a:endParaRPr>
          </a:p>
        </p:txBody>
      </p:sp>
      <p:pic>
        <p:nvPicPr>
          <p:cNvPr id="376842" name="Picture 10" descr="14-13"/>
          <p:cNvPicPr>
            <a:picLocks noChangeAspect="1" noChangeArrowheads="1"/>
          </p:cNvPicPr>
          <p:nvPr/>
        </p:nvPicPr>
        <p:blipFill>
          <a:blip r:embed="rId3">
            <a:extLst>
              <a:ext uri="{28A0092B-C50C-407E-A947-70E740481C1C}">
                <a14:useLocalDpi xmlns:a14="http://schemas.microsoft.com/office/drawing/2010/main" val="0"/>
              </a:ext>
            </a:extLst>
          </a:blip>
          <a:srcRect l="8917" t="3828"/>
          <a:stretch>
            <a:fillRect/>
          </a:stretch>
        </p:blipFill>
        <p:spPr bwMode="auto">
          <a:xfrm>
            <a:off x="5795963" y="1341438"/>
            <a:ext cx="2951162"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43" name="Rectangle 11"/>
          <p:cNvSpPr>
            <a:spLocks noChangeArrowheads="1"/>
          </p:cNvSpPr>
          <p:nvPr/>
        </p:nvSpPr>
        <p:spPr bwMode="auto">
          <a:xfrm>
            <a:off x="395288" y="1125538"/>
            <a:ext cx="6840537"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rgbClr val="69B3F1"/>
              </a:buClr>
              <a:buFont typeface="Wingdings" panose="05000000000000000000" pitchFamily="2" charset="2"/>
              <a:buNone/>
            </a:pPr>
            <a:r>
              <a:rPr lang="en-US" altLang="zh-CN" b="1">
                <a:latin typeface="Times New Roman" panose="02020603050405020304" pitchFamily="18" charset="0"/>
              </a:rPr>
              <a:t>4</a:t>
            </a:r>
            <a:r>
              <a:rPr lang="zh-CN" altLang="en-US" b="1">
                <a:latin typeface="Times New Roman" panose="02020603050405020304" pitchFamily="18" charset="0"/>
              </a:rPr>
              <a:t>．有向图</a:t>
            </a:r>
            <a:r>
              <a:rPr lang="en-US" altLang="zh-CN" b="1" i="1">
                <a:latin typeface="Times New Roman" panose="02020603050405020304" pitchFamily="18" charset="0"/>
              </a:rPr>
              <a:t>D</a:t>
            </a:r>
            <a:r>
              <a:rPr lang="zh-CN" altLang="en-US" b="1">
                <a:latin typeface="Times New Roman" panose="02020603050405020304" pitchFamily="18" charset="0"/>
              </a:rPr>
              <a:t>如图所示，</a:t>
            </a:r>
            <a:r>
              <a:rPr lang="zh-CN" altLang="en-US" b="1"/>
              <a:t>回答下列诸问：</a:t>
            </a:r>
          </a:p>
          <a:p>
            <a:pPr>
              <a:spcBef>
                <a:spcPct val="20000"/>
              </a:spcBef>
              <a:buClr>
                <a:srgbClr val="69B3F1"/>
              </a:buClr>
              <a:buFont typeface="Wingdings" panose="05000000000000000000" pitchFamily="2" charset="2"/>
              <a:buNone/>
            </a:pPr>
            <a:endParaRPr lang="en-US" altLang="zh-CN" b="1">
              <a:latin typeface="Times New Roman" panose="02020603050405020304" pitchFamily="18" charset="0"/>
            </a:endParaRPr>
          </a:p>
        </p:txBody>
      </p:sp>
      <p:sp>
        <p:nvSpPr>
          <p:cNvPr id="376845" name="Rectangle 13"/>
          <p:cNvSpPr>
            <a:spLocks noGrp="1" noChangeArrowheads="1"/>
          </p:cNvSpPr>
          <p:nvPr>
            <p:ph type="title"/>
          </p:nvPr>
        </p:nvSpPr>
        <p:spPr>
          <a:noFill/>
          <a:ln/>
        </p:spPr>
        <p:txBody>
          <a:bodyPr/>
          <a:lstStyle/>
          <a:p>
            <a:pPr algn="ctr"/>
            <a:r>
              <a:rPr lang="zh-CN" altLang="en-US"/>
              <a:t>练习</a:t>
            </a:r>
            <a:r>
              <a:rPr lang="en-US" altLang="zh-CN" b="0"/>
              <a:t>4</a:t>
            </a:r>
          </a:p>
        </p:txBody>
      </p:sp>
    </p:spTree>
  </p:cSld>
  <p:clrMapOvr>
    <a:masterClrMapping/>
  </p:clrMapOvr>
  <p:transition spd="slow">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C117BFD3-667A-4258-A80F-1EDDB9E3C8FA}" type="slidenum">
              <a:rPr lang="en-US" altLang="zh-CN"/>
              <a:pPr/>
              <a:t>78</a:t>
            </a:fld>
            <a:endParaRPr lang="en-US" altLang="zh-CN"/>
          </a:p>
        </p:txBody>
      </p:sp>
      <p:sp>
        <p:nvSpPr>
          <p:cNvPr id="380937" name="Rectangle 9"/>
          <p:cNvSpPr>
            <a:spLocks noGrp="1" noChangeArrowheads="1"/>
          </p:cNvSpPr>
          <p:nvPr>
            <p:ph type="title"/>
          </p:nvPr>
        </p:nvSpPr>
        <p:spPr/>
        <p:txBody>
          <a:bodyPr/>
          <a:lstStyle/>
          <a:p>
            <a:pPr algn="ctr"/>
            <a:r>
              <a:rPr lang="zh-CN" altLang="en-US"/>
              <a:t>解答</a:t>
            </a:r>
          </a:p>
        </p:txBody>
      </p:sp>
      <p:sp>
        <p:nvSpPr>
          <p:cNvPr id="380938" name="Rectangle 10"/>
          <p:cNvSpPr>
            <a:spLocks noGrp="1" noChangeArrowheads="1"/>
          </p:cNvSpPr>
          <p:nvPr>
            <p:ph type="body" idx="1"/>
          </p:nvPr>
        </p:nvSpPr>
        <p:spPr>
          <a:xfrm>
            <a:off x="468313" y="981075"/>
            <a:ext cx="8229600" cy="4525963"/>
          </a:xfrm>
        </p:spPr>
        <p:txBody>
          <a:bodyPr/>
          <a:lstStyle/>
          <a:p>
            <a:r>
              <a:rPr lang="en-US" altLang="zh-CN">
                <a:latin typeface="Times New Roman" panose="02020603050405020304" pitchFamily="18" charset="0"/>
              </a:rPr>
              <a:t>(1) </a:t>
            </a:r>
            <a:r>
              <a:rPr lang="en-US" altLang="zh-CN" i="1">
                <a:latin typeface="Times New Roman" panose="02020603050405020304" pitchFamily="18" charset="0"/>
              </a:rPr>
              <a:t>D</a:t>
            </a:r>
            <a:r>
              <a:rPr lang="zh-CN" altLang="en-US">
                <a:latin typeface="Times New Roman" panose="02020603050405020304" pitchFamily="18" charset="0"/>
              </a:rPr>
              <a:t>中有</a:t>
            </a:r>
            <a:r>
              <a:rPr lang="en-US" altLang="zh-CN">
                <a:latin typeface="Times New Roman" panose="02020603050405020304" pitchFamily="18" charset="0"/>
              </a:rPr>
              <a:t>3</a:t>
            </a:r>
            <a:r>
              <a:rPr lang="zh-CN" altLang="en-US">
                <a:latin typeface="Times New Roman" panose="02020603050405020304" pitchFamily="18" charset="0"/>
              </a:rPr>
              <a:t>种非同构的圈，长度分别为</a:t>
            </a:r>
            <a:r>
              <a:rPr lang="en-US" altLang="zh-CN">
                <a:latin typeface="Times New Roman" panose="02020603050405020304" pitchFamily="18" charset="0"/>
              </a:rPr>
              <a:t>1,2,3</a:t>
            </a:r>
            <a:r>
              <a:rPr lang="zh-CN" altLang="en-US">
                <a:latin typeface="Times New Roman" panose="02020603050405020304" pitchFamily="18" charset="0"/>
              </a:rPr>
              <a:t>，请画出它们的图形</a:t>
            </a:r>
            <a:r>
              <a:rPr lang="en-US" altLang="zh-CN">
                <a:latin typeface="Times New Roman" panose="02020603050405020304" pitchFamily="18" charset="0"/>
              </a:rPr>
              <a:t>.</a:t>
            </a:r>
          </a:p>
          <a:p>
            <a:r>
              <a:rPr lang="en-US" altLang="zh-CN">
                <a:latin typeface="Times New Roman" panose="02020603050405020304" pitchFamily="18" charset="0"/>
              </a:rPr>
              <a:t>(2) </a:t>
            </a:r>
            <a:r>
              <a:rPr lang="en-US" altLang="zh-CN" i="1">
                <a:latin typeface="Times New Roman" panose="02020603050405020304" pitchFamily="18" charset="0"/>
              </a:rPr>
              <a:t>D</a:t>
            </a:r>
            <a:r>
              <a:rPr lang="zh-CN" altLang="en-US">
                <a:latin typeface="Times New Roman" panose="02020603050405020304" pitchFamily="18" charset="0"/>
              </a:rPr>
              <a:t>中有</a:t>
            </a:r>
            <a:r>
              <a:rPr lang="en-US" altLang="zh-CN">
                <a:latin typeface="Times New Roman" panose="02020603050405020304" pitchFamily="18" charset="0"/>
              </a:rPr>
              <a:t>3</a:t>
            </a:r>
            <a:r>
              <a:rPr lang="zh-CN" altLang="en-US">
                <a:latin typeface="Times New Roman" panose="02020603050405020304" pitchFamily="18" charset="0"/>
              </a:rPr>
              <a:t>种非圈的非同构的简单回路，它们的长度分别为 </a:t>
            </a:r>
            <a:r>
              <a:rPr lang="en-US" altLang="zh-CN">
                <a:latin typeface="Times New Roman" panose="02020603050405020304" pitchFamily="18" charset="0"/>
              </a:rPr>
              <a:t>4,5,6. </a:t>
            </a:r>
            <a:r>
              <a:rPr lang="zh-CN" altLang="en-US">
                <a:latin typeface="Times New Roman" panose="02020603050405020304" pitchFamily="18" charset="0"/>
              </a:rPr>
              <a:t>请画出它们的图形来</a:t>
            </a:r>
            <a:r>
              <a:rPr lang="en-US" altLang="zh-CN">
                <a:latin typeface="Times New Roman" panose="02020603050405020304" pitchFamily="18" charset="0"/>
              </a:rPr>
              <a:t>.</a:t>
            </a:r>
          </a:p>
          <a:p>
            <a:r>
              <a:rPr lang="en-US" altLang="zh-CN">
                <a:latin typeface="Times New Roman" panose="02020603050405020304" pitchFamily="18" charset="0"/>
              </a:rPr>
              <a:t>(3) </a:t>
            </a:r>
            <a:r>
              <a:rPr lang="en-US" altLang="zh-CN" i="1">
                <a:latin typeface="Times New Roman" panose="02020603050405020304" pitchFamily="18" charset="0"/>
              </a:rPr>
              <a:t>D</a:t>
            </a:r>
            <a:r>
              <a:rPr lang="zh-CN" altLang="en-US">
                <a:latin typeface="Times New Roman" panose="02020603050405020304" pitchFamily="18" charset="0"/>
              </a:rPr>
              <a:t>是强连通的（为什么？）</a:t>
            </a:r>
          </a:p>
          <a:p>
            <a:r>
              <a:rPr lang="zh-CN" altLang="en-US">
                <a:latin typeface="Times New Roman" panose="02020603050405020304" pitchFamily="18" charset="0"/>
              </a:rPr>
              <a:t>为解</a:t>
            </a:r>
            <a:r>
              <a:rPr lang="en-US" altLang="zh-CN">
                <a:latin typeface="Times New Roman" panose="02020603050405020304" pitchFamily="18" charset="0"/>
              </a:rPr>
              <a:t>(4)—(8)</a:t>
            </a:r>
            <a:r>
              <a:rPr lang="zh-CN" altLang="en-US">
                <a:latin typeface="Times New Roman" panose="02020603050405020304" pitchFamily="18" charset="0"/>
              </a:rPr>
              <a:t>，只需先求</a:t>
            </a:r>
            <a:r>
              <a:rPr lang="en-US" altLang="zh-CN" i="1">
                <a:latin typeface="Times New Roman" panose="02020603050405020304" pitchFamily="18" charset="0"/>
              </a:rPr>
              <a:t>D</a:t>
            </a:r>
            <a:r>
              <a:rPr lang="zh-CN" altLang="en-US">
                <a:latin typeface="Times New Roman" panose="02020603050405020304" pitchFamily="18" charset="0"/>
              </a:rPr>
              <a:t>的邻接矩阵的前</a:t>
            </a:r>
            <a:r>
              <a:rPr lang="en-US" altLang="zh-CN">
                <a:latin typeface="Times New Roman" panose="02020603050405020304" pitchFamily="18" charset="0"/>
              </a:rPr>
              <a:t>4</a:t>
            </a:r>
            <a:r>
              <a:rPr lang="zh-CN" altLang="en-US">
                <a:latin typeface="Times New Roman" panose="02020603050405020304" pitchFamily="18" charset="0"/>
              </a:rPr>
              <a:t>次幂</a:t>
            </a:r>
            <a:r>
              <a:rPr lang="en-US" altLang="zh-CN">
                <a:latin typeface="Times New Roman" panose="02020603050405020304" pitchFamily="18" charset="0"/>
              </a:rPr>
              <a:t>.</a:t>
            </a:r>
          </a:p>
          <a:p>
            <a:pPr algn="just"/>
            <a:r>
              <a:rPr lang="en-US" altLang="zh-CN"/>
              <a:t> </a:t>
            </a:r>
          </a:p>
        </p:txBody>
      </p:sp>
      <p:graphicFrame>
        <p:nvGraphicFramePr>
          <p:cNvPr id="380939" name="Object 11"/>
          <p:cNvGraphicFramePr>
            <a:graphicFrameLocks noChangeAspect="1"/>
          </p:cNvGraphicFramePr>
          <p:nvPr/>
        </p:nvGraphicFramePr>
        <p:xfrm>
          <a:off x="1773238" y="3573463"/>
          <a:ext cx="4516437" cy="3016250"/>
        </p:xfrm>
        <a:graphic>
          <a:graphicData uri="http://schemas.openxmlformats.org/presentationml/2006/ole">
            <mc:AlternateContent xmlns:mc="http://schemas.openxmlformats.org/markup-compatibility/2006">
              <mc:Choice xmlns:v="urn:schemas-microsoft-com:vml" Requires="v">
                <p:oleObj spid="_x0000_s381038" name="公式" r:id="rId4" imgW="2781000" imgH="1854000" progId="Equation.3">
                  <p:embed/>
                </p:oleObj>
              </mc:Choice>
              <mc:Fallback>
                <p:oleObj name="公式" r:id="rId4" imgW="2781000" imgH="18540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238" y="3573463"/>
                        <a:ext cx="4516437" cy="301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C215FF7D-C44C-4029-80D0-88B8E0DB015D}" type="slidenum">
              <a:rPr lang="en-US" altLang="zh-CN"/>
              <a:pPr/>
              <a:t>79</a:t>
            </a:fld>
            <a:endParaRPr lang="en-US" altLang="zh-CN"/>
          </a:p>
        </p:txBody>
      </p:sp>
      <p:sp>
        <p:nvSpPr>
          <p:cNvPr id="439300" name="Rectangle 4"/>
          <p:cNvSpPr>
            <a:spLocks noChangeArrowheads="1"/>
          </p:cNvSpPr>
          <p:nvPr/>
        </p:nvSpPr>
        <p:spPr bwMode="auto">
          <a:xfrm>
            <a:off x="323850" y="1196975"/>
            <a:ext cx="8351838"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n-US" altLang="zh-CN" sz="2600" b="1">
                <a:latin typeface="Times New Roman" panose="02020603050405020304" pitchFamily="18" charset="0"/>
              </a:rPr>
              <a:t>(4) </a:t>
            </a:r>
            <a:r>
              <a:rPr lang="en-US" altLang="zh-CN" sz="2600" b="1" i="1">
                <a:latin typeface="Times New Roman" panose="02020603050405020304" pitchFamily="18" charset="0"/>
              </a:rPr>
              <a:t>v</a:t>
            </a:r>
            <a:r>
              <a:rPr lang="en-US" altLang="zh-CN" sz="2600" b="1" baseline="-25000">
                <a:latin typeface="Times New Roman" panose="02020603050405020304" pitchFamily="18" charset="0"/>
              </a:rPr>
              <a:t>1</a:t>
            </a:r>
            <a:r>
              <a:rPr lang="zh-CN" altLang="en-US" sz="2600" b="1">
                <a:latin typeface="Times New Roman" panose="02020603050405020304" pitchFamily="18" charset="0"/>
              </a:rPr>
              <a:t>到</a:t>
            </a:r>
            <a:r>
              <a:rPr lang="en-US" altLang="zh-CN" sz="2600" b="1" i="1">
                <a:latin typeface="Times New Roman" panose="02020603050405020304" pitchFamily="18" charset="0"/>
              </a:rPr>
              <a:t>v</a:t>
            </a:r>
            <a:r>
              <a:rPr lang="en-US" altLang="zh-CN" sz="2600" b="1" baseline="-25000">
                <a:latin typeface="Times New Roman" panose="02020603050405020304" pitchFamily="18" charset="0"/>
              </a:rPr>
              <a:t>4</a:t>
            </a:r>
            <a:r>
              <a:rPr lang="zh-CN" altLang="en-US" sz="2600" b="1">
                <a:latin typeface="Times New Roman" panose="02020603050405020304" pitchFamily="18" charset="0"/>
              </a:rPr>
              <a:t>长度为</a:t>
            </a:r>
            <a:r>
              <a:rPr lang="en-US" altLang="zh-CN" sz="2600" b="1">
                <a:latin typeface="Times New Roman" panose="02020603050405020304" pitchFamily="18" charset="0"/>
              </a:rPr>
              <a:t>1,2,3,4</a:t>
            </a:r>
            <a:r>
              <a:rPr lang="zh-CN" altLang="en-US" sz="2600" b="1">
                <a:latin typeface="Times New Roman" panose="02020603050405020304" pitchFamily="18" charset="0"/>
              </a:rPr>
              <a:t>的通路数分别为</a:t>
            </a:r>
            <a:r>
              <a:rPr lang="en-US" altLang="zh-CN" sz="2600" b="1">
                <a:latin typeface="Times New Roman" panose="02020603050405020304" pitchFamily="18" charset="0"/>
              </a:rPr>
              <a:t>0,0,2,2.  </a:t>
            </a:r>
            <a:r>
              <a:rPr lang="zh-CN" altLang="en-US" sz="2600" b="1">
                <a:latin typeface="Times New Roman" panose="02020603050405020304" pitchFamily="18" charset="0"/>
              </a:rPr>
              <a:t>其中只有长度为</a:t>
            </a:r>
            <a:r>
              <a:rPr lang="en-US" altLang="zh-CN" sz="2600" b="1">
                <a:latin typeface="Times New Roman" panose="02020603050405020304" pitchFamily="18" charset="0"/>
              </a:rPr>
              <a:t>4</a:t>
            </a:r>
            <a:r>
              <a:rPr lang="zh-CN" altLang="en-US" sz="2600" b="1">
                <a:latin typeface="Times New Roman" panose="02020603050405020304" pitchFamily="18" charset="0"/>
              </a:rPr>
              <a:t>的两条是非初级的简单通路（定义意义下），见下图所示</a:t>
            </a:r>
            <a:r>
              <a:rPr lang="en-US" altLang="zh-CN" sz="2600" b="1">
                <a:latin typeface="Times New Roman" panose="02020603050405020304" pitchFamily="18" charset="0"/>
              </a:rPr>
              <a:t>. </a:t>
            </a:r>
          </a:p>
        </p:txBody>
      </p:sp>
      <p:pic>
        <p:nvPicPr>
          <p:cNvPr id="439301" name="Picture 5" descr="14-14"/>
          <p:cNvPicPr>
            <a:picLocks noChangeAspect="1" noChangeArrowheads="1"/>
          </p:cNvPicPr>
          <p:nvPr/>
        </p:nvPicPr>
        <p:blipFill>
          <a:blip r:embed="rId3">
            <a:extLst>
              <a:ext uri="{28A0092B-C50C-407E-A947-70E740481C1C}">
                <a14:useLocalDpi xmlns:a14="http://schemas.microsoft.com/office/drawing/2010/main" val="0"/>
              </a:ext>
            </a:extLst>
          </a:blip>
          <a:srcRect t="6992"/>
          <a:stretch>
            <a:fillRect/>
          </a:stretch>
        </p:blipFill>
        <p:spPr bwMode="auto">
          <a:xfrm>
            <a:off x="827088" y="3068638"/>
            <a:ext cx="6840537"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9302" name="Rectangle 6"/>
          <p:cNvSpPr>
            <a:spLocks noChangeArrowheads="1"/>
          </p:cNvSpPr>
          <p:nvPr/>
        </p:nvSpPr>
        <p:spPr bwMode="auto">
          <a:xfrm>
            <a:off x="1979613" y="260350"/>
            <a:ext cx="6121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r">
              <a:defRPr sz="3200" b="1">
                <a:solidFill>
                  <a:schemeClr val="tx2"/>
                </a:solidFill>
                <a:latin typeface="Arial" panose="020B0604020202020204" pitchFamily="34" charset="0"/>
                <a:ea typeface="宋体" panose="02010600030101010101" pitchFamily="2" charset="-122"/>
              </a:defRPr>
            </a:lvl1pPr>
            <a:lvl2pPr algn="r">
              <a:defRPr sz="3200" b="1">
                <a:solidFill>
                  <a:schemeClr val="tx2"/>
                </a:solidFill>
                <a:latin typeface="Arial" panose="020B0604020202020204" pitchFamily="34" charset="0"/>
                <a:ea typeface="宋体" panose="02010600030101010101" pitchFamily="2" charset="-122"/>
              </a:defRPr>
            </a:lvl2pPr>
            <a:lvl3pPr algn="r">
              <a:defRPr sz="3200" b="1">
                <a:solidFill>
                  <a:schemeClr val="tx2"/>
                </a:solidFill>
                <a:latin typeface="Arial" panose="020B0604020202020204" pitchFamily="34" charset="0"/>
                <a:ea typeface="宋体" panose="02010600030101010101" pitchFamily="2" charset="-122"/>
              </a:defRPr>
            </a:lvl3pPr>
            <a:lvl4pPr algn="r">
              <a:defRPr sz="3200" b="1">
                <a:solidFill>
                  <a:schemeClr val="tx2"/>
                </a:solidFill>
                <a:latin typeface="Arial" panose="020B0604020202020204" pitchFamily="34" charset="0"/>
                <a:ea typeface="宋体" panose="02010600030101010101" pitchFamily="2" charset="-122"/>
              </a:defRPr>
            </a:lvl4pPr>
            <a:lvl5pPr algn="r">
              <a:defRPr sz="3200" b="1">
                <a:solidFill>
                  <a:schemeClr val="tx2"/>
                </a:solidFill>
                <a:latin typeface="Arial" panose="020B0604020202020204" pitchFamily="34" charset="0"/>
                <a:ea typeface="宋体" panose="02010600030101010101" pitchFamily="2" charset="-122"/>
              </a:defRPr>
            </a:lvl5pPr>
            <a:lvl6pPr marL="4572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r"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a:lstStyle>
          <a:p>
            <a:pPr algn="ctr"/>
            <a:r>
              <a:rPr lang="zh-CN" altLang="en-US"/>
              <a:t>解答</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8</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图的邻接矩阵</a:t>
            </a: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14.5</a:t>
            </a:r>
            <a:r>
              <a:rPr lang="en-US" altLang="zh-CN" dirty="0">
                <a:latin typeface="Times New Roman" panose="02020603050405020304" pitchFamily="18" charset="0"/>
              </a:rPr>
              <a:t>  </a:t>
            </a:r>
            <a:r>
              <a:rPr lang="zh-CN" altLang="en-US" dirty="0">
                <a:latin typeface="Times New Roman" panose="02020603050405020304" pitchFamily="18" charset="0"/>
              </a:rPr>
              <a:t>设图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zh-CN" altLang="en-US" dirty="0">
                <a:latin typeface="Times New Roman" panose="02020603050405020304" pitchFamily="18" charset="0"/>
              </a:rPr>
              <a:t>令</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zh-CN" altLang="en-US" dirty="0">
                <a:latin typeface="Times New Roman" panose="02020603050405020304" pitchFamily="18" charset="0"/>
              </a:rPr>
              <a:t>为顶点 </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en-US" altLang="zh-CN" i="1" dirty="0">
                <a:latin typeface="Times New Roman" panose="02020603050405020304" pitchFamily="18" charset="0"/>
              </a:rPr>
              <a:t> </a:t>
            </a:r>
            <a:r>
              <a:rPr lang="zh-CN" altLang="en-US" dirty="0">
                <a:latin typeface="Times New Roman" panose="02020603050405020304" pitchFamily="18" charset="0"/>
              </a:rPr>
              <a:t>到顶点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j</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的边的条数</a:t>
            </a:r>
            <a:r>
              <a:rPr lang="en-US" altLang="zh-CN" dirty="0">
                <a:latin typeface="Times New Roman" panose="02020603050405020304" pitchFamily="18" charset="0"/>
              </a:rPr>
              <a:t>, </a:t>
            </a:r>
            <a:r>
              <a:rPr lang="zh-CN" altLang="en-US" dirty="0">
                <a:latin typeface="Times New Roman" panose="02020603050405020304" pitchFamily="18" charset="0"/>
              </a:rPr>
              <a:t>称</a:t>
            </a:r>
            <a:r>
              <a:rPr lang="en-US" altLang="zh-CN" dirty="0">
                <a:latin typeface="Times New Roman" panose="02020603050405020304" pitchFamily="18" charset="0"/>
              </a:rPr>
              <a:t>(</a:t>
            </a:r>
            <a:r>
              <a:rPr lang="en-US" altLang="zh-CN" i="1" dirty="0" err="1">
                <a:latin typeface="Times New Roman" panose="02020603050405020304" pitchFamily="18" charset="0"/>
              </a:rPr>
              <a:t>a</a:t>
            </a:r>
            <a:r>
              <a:rPr lang="en-US" altLang="zh-CN" i="1" baseline="-25000" dirty="0" err="1">
                <a:latin typeface="Times New Roman" panose="02020603050405020304" pitchFamily="18" charset="0"/>
              </a:rPr>
              <a:t>ij</a:t>
            </a:r>
            <a:r>
              <a:rPr lang="en-US" altLang="zh-CN" dirty="0">
                <a:latin typeface="Times New Roman" panose="02020603050405020304" pitchFamily="18" charset="0"/>
              </a:rPr>
              <a:t>)</a:t>
            </a:r>
            <a:r>
              <a:rPr lang="en-US" altLang="zh-CN" i="1" baseline="-25000" dirty="0" err="1">
                <a:latin typeface="Times New Roman" panose="02020603050405020304" pitchFamily="18" charset="0"/>
              </a:rPr>
              <a:t>n</a:t>
            </a:r>
            <a:r>
              <a:rPr lang="en-US" altLang="zh-CN" baseline="-25000" dirty="0" err="1">
                <a:latin typeface="Times New Roman" panose="02020603050405020304" pitchFamily="18" charset="0"/>
              </a:rPr>
              <a:t>×</a:t>
            </a:r>
            <a:r>
              <a:rPr lang="en-US" altLang="zh-CN" i="1" baseline="-25000" dirty="0" err="1">
                <a:latin typeface="Times New Roman" panose="02020603050405020304" pitchFamily="18" charset="0"/>
              </a:rPr>
              <a:t>n</a:t>
            </a:r>
            <a:r>
              <a:rPr lang="zh-CN" altLang="en-US" dirty="0">
                <a:latin typeface="Times New Roman" panose="02020603050405020304" pitchFamily="18" charset="0"/>
              </a:rPr>
              <a:t>为</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邻接矩阵</a:t>
            </a:r>
            <a:r>
              <a:rPr lang="en-US" altLang="zh-CN" dirty="0">
                <a:latin typeface="Times New Roman" panose="02020603050405020304" pitchFamily="18" charset="0"/>
              </a:rPr>
              <a:t>, </a:t>
            </a:r>
            <a:r>
              <a:rPr lang="zh-CN" altLang="en-US" dirty="0">
                <a:latin typeface="Times New Roman" panose="02020603050405020304" pitchFamily="18" charset="0"/>
              </a:rPr>
              <a:t>记作</a:t>
            </a:r>
            <a:r>
              <a:rPr lang="en-US" altLang="zh-CN" i="1" dirty="0">
                <a:latin typeface="Times New Roman" panose="02020603050405020304" pitchFamily="18" charset="0"/>
              </a:rPr>
              <a:t>A</a:t>
            </a:r>
            <a:r>
              <a:rPr lang="en-US" altLang="zh-CN" dirty="0">
                <a:latin typeface="Times New Roman" panose="02020603050405020304" pitchFamily="18" charset="0"/>
              </a:rPr>
              <a:t>(</a:t>
            </a:r>
            <a:r>
              <a:rPr lang="en-US" altLang="zh-CN" i="1" dirty="0">
                <a:latin typeface="Times New Roman" panose="02020603050405020304" pitchFamily="18" charset="0"/>
              </a:rPr>
              <a:t>G</a:t>
            </a:r>
            <a:r>
              <a:rPr lang="en-US" altLang="zh-CN" dirty="0">
                <a:latin typeface="Times New Roman" panose="02020603050405020304" pitchFamily="18" charset="0"/>
              </a:rPr>
              <a:t>), </a:t>
            </a:r>
            <a:r>
              <a:rPr lang="zh-CN" altLang="en-US" dirty="0">
                <a:latin typeface="Times New Roman" panose="02020603050405020304" pitchFamily="18" charset="0"/>
              </a:rPr>
              <a:t>或简记为</a:t>
            </a:r>
            <a:r>
              <a:rPr lang="en-US" altLang="zh-CN" i="1" dirty="0">
                <a:latin typeface="Times New Roman" panose="02020603050405020304" pitchFamily="18" charset="0"/>
              </a:rPr>
              <a:t>A</a:t>
            </a:r>
            <a:r>
              <a:rPr lang="en-US" altLang="zh-CN" dirty="0">
                <a:latin typeface="Times New Roman" panose="02020603050405020304" pitchFamily="18" charset="0"/>
              </a:rPr>
              <a:t>. </a:t>
            </a:r>
          </a:p>
          <a:p>
            <a:pPr marL="457200" indent="-457200"/>
            <a:endParaRPr lang="en-US" altLang="zh-CN" dirty="0">
              <a:latin typeface="Times New Roman" panose="02020603050405020304" pitchFamily="18" charset="0"/>
            </a:endParaRPr>
          </a:p>
          <a:p>
            <a:pPr marL="457200" indent="-457200" algn="just"/>
            <a:r>
              <a:rPr lang="zh-CN" altLang="en-US" dirty="0"/>
              <a:t> </a:t>
            </a:r>
          </a:p>
        </p:txBody>
      </p:sp>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邻接矩阵为节点到节点的关系</a:t>
            </a:r>
          </a:p>
        </p:txBody>
      </p:sp>
      <p:sp>
        <p:nvSpPr>
          <p:cNvPr id="8" name="文本框 7">
            <a:extLst>
              <a:ext uri="{FF2B5EF4-FFF2-40B4-BE49-F238E27FC236}">
                <a16:creationId xmlns:a16="http://schemas.microsoft.com/office/drawing/2014/main" id="{545363DC-FA0A-4FE1-85CD-2EA75571A67A}"/>
              </a:ext>
            </a:extLst>
          </p:cNvPr>
          <p:cNvSpPr txBox="1"/>
          <p:nvPr/>
        </p:nvSpPr>
        <p:spPr>
          <a:xfrm>
            <a:off x="3745009" y="2016182"/>
            <a:ext cx="4537125" cy="400110"/>
          </a:xfrm>
          <a:prstGeom prst="rect">
            <a:avLst/>
          </a:prstGeom>
          <a:noFill/>
        </p:spPr>
        <p:txBody>
          <a:bodyPr wrap="square" rtlCol="0">
            <a:spAutoFit/>
          </a:bodyPr>
          <a:lstStyle/>
          <a:p>
            <a:pPr algn="ctr"/>
            <a:r>
              <a:rPr lang="zh-CN" altLang="en-US" sz="2000" dirty="0">
                <a:solidFill>
                  <a:srgbClr val="FF9900"/>
                </a:solidFill>
                <a:latin typeface="Times New Roman" panose="02020603050405020304" pitchFamily="18" charset="0"/>
              </a:rPr>
              <a:t>更常用于记录简单图上的边权等信息</a:t>
            </a:r>
          </a:p>
        </p:txBody>
      </p:sp>
      <p:sp>
        <p:nvSpPr>
          <p:cNvPr id="11" name="文本框 10">
            <a:extLst>
              <a:ext uri="{FF2B5EF4-FFF2-40B4-BE49-F238E27FC236}">
                <a16:creationId xmlns:a16="http://schemas.microsoft.com/office/drawing/2014/main" id="{6A0FAF3E-64AE-4C4D-9348-A7120AEF3BC1}"/>
              </a:ext>
            </a:extLst>
          </p:cNvPr>
          <p:cNvSpPr txBox="1"/>
          <p:nvPr/>
        </p:nvSpPr>
        <p:spPr>
          <a:xfrm>
            <a:off x="0" y="6449474"/>
            <a:ext cx="5724128" cy="400110"/>
          </a:xfrm>
          <a:prstGeom prst="rect">
            <a:avLst/>
          </a:prstGeom>
          <a:noFill/>
        </p:spPr>
        <p:txBody>
          <a:bodyPr wrap="square" rtlCol="0">
            <a:spAutoFit/>
          </a:bodyPr>
          <a:lstStyle/>
          <a:p>
            <a:r>
              <a:rPr lang="zh-CN" altLang="en-US" sz="2000" dirty="0">
                <a:solidFill>
                  <a:srgbClr val="FF9900"/>
                </a:solidFill>
                <a:latin typeface="Times New Roman" panose="02020603050405020304" pitchFamily="18" charset="0"/>
              </a:rPr>
              <a:t>交换节点的编号对应邻接矩阵分别交换对应行列</a:t>
            </a:r>
          </a:p>
        </p:txBody>
      </p:sp>
      <p:pic>
        <p:nvPicPr>
          <p:cNvPr id="2" name="图片 1"/>
          <p:cNvPicPr>
            <a:picLocks noChangeAspect="1"/>
          </p:cNvPicPr>
          <p:nvPr/>
        </p:nvPicPr>
        <p:blipFill>
          <a:blip r:embed="rId3"/>
          <a:stretch>
            <a:fillRect/>
          </a:stretch>
        </p:blipFill>
        <p:spPr>
          <a:xfrm>
            <a:off x="1871439" y="3306936"/>
            <a:ext cx="2238095" cy="2304762"/>
          </a:xfrm>
          <a:prstGeom prst="rect">
            <a:avLst/>
          </a:prstGeom>
        </p:spPr>
      </p:pic>
      <p:pic>
        <p:nvPicPr>
          <p:cNvPr id="3" name="图片 2"/>
          <p:cNvPicPr>
            <a:picLocks noChangeAspect="1"/>
          </p:cNvPicPr>
          <p:nvPr/>
        </p:nvPicPr>
        <p:blipFill>
          <a:blip r:embed="rId4"/>
          <a:stretch>
            <a:fillRect/>
          </a:stretch>
        </p:blipFill>
        <p:spPr>
          <a:xfrm>
            <a:off x="5004048" y="3707398"/>
            <a:ext cx="2019048" cy="1485714"/>
          </a:xfrm>
          <a:prstGeom prst="rect">
            <a:avLst/>
          </a:prstGeom>
        </p:spPr>
      </p:pic>
    </p:spTree>
    <p:extLst>
      <p:ext uri="{BB962C8B-B14F-4D97-AF65-F5344CB8AC3E}">
        <p14:creationId xmlns:p14="http://schemas.microsoft.com/office/powerpoint/2010/main" val="3018352137"/>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A913C5C-D45D-4621-9346-416E8E330015}" type="slidenum">
              <a:rPr lang="en-US" altLang="zh-CN"/>
              <a:pPr/>
              <a:t>80</a:t>
            </a:fld>
            <a:endParaRPr lang="en-US" altLang="zh-CN"/>
          </a:p>
        </p:txBody>
      </p:sp>
      <p:sp>
        <p:nvSpPr>
          <p:cNvPr id="385031" name="Rectangle 7"/>
          <p:cNvSpPr>
            <a:spLocks noGrp="1" noChangeArrowheads="1"/>
          </p:cNvSpPr>
          <p:nvPr>
            <p:ph type="title"/>
          </p:nvPr>
        </p:nvSpPr>
        <p:spPr/>
        <p:txBody>
          <a:bodyPr/>
          <a:lstStyle/>
          <a:p>
            <a:pPr algn="ctr"/>
            <a:r>
              <a:rPr lang="zh-CN" altLang="en-US"/>
              <a:t>解答</a:t>
            </a:r>
          </a:p>
        </p:txBody>
      </p:sp>
      <p:sp>
        <p:nvSpPr>
          <p:cNvPr id="385032" name="Rectangle 8"/>
          <p:cNvSpPr>
            <a:spLocks noGrp="1" noChangeArrowheads="1"/>
          </p:cNvSpPr>
          <p:nvPr>
            <p:ph type="body" idx="1"/>
          </p:nvPr>
        </p:nvSpPr>
        <p:spPr>
          <a:xfrm>
            <a:off x="468313" y="1196975"/>
            <a:ext cx="8229600" cy="5111750"/>
          </a:xfrm>
        </p:spPr>
        <p:txBody>
          <a:bodyPr/>
          <a:lstStyle/>
          <a:p>
            <a:pPr>
              <a:lnSpc>
                <a:spcPct val="120000"/>
              </a:lnSpc>
            </a:pPr>
            <a:r>
              <a:rPr lang="en-US" altLang="zh-CN">
                <a:latin typeface="Times New Roman" panose="02020603050405020304" pitchFamily="18" charset="0"/>
              </a:rPr>
              <a:t>(5) </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zh-CN" altLang="en-US">
                <a:latin typeface="Times New Roman" panose="02020603050405020304" pitchFamily="18" charset="0"/>
              </a:rPr>
              <a:t>到</a:t>
            </a:r>
            <a:r>
              <a:rPr lang="en-US" altLang="zh-CN" i="1">
                <a:latin typeface="Times New Roman" panose="02020603050405020304" pitchFamily="18" charset="0"/>
              </a:rPr>
              <a:t>v</a:t>
            </a:r>
            <a:r>
              <a:rPr lang="en-US" altLang="zh-CN" baseline="-25000">
                <a:latin typeface="Times New Roman" panose="02020603050405020304" pitchFamily="18" charset="0"/>
              </a:rPr>
              <a:t>1</a:t>
            </a:r>
            <a:r>
              <a:rPr lang="zh-CN" altLang="en-US">
                <a:latin typeface="Times New Roman" panose="02020603050405020304" pitchFamily="18" charset="0"/>
              </a:rPr>
              <a:t>长度为</a:t>
            </a:r>
            <a:r>
              <a:rPr lang="en-US" altLang="zh-CN">
                <a:latin typeface="Times New Roman" panose="02020603050405020304" pitchFamily="18" charset="0"/>
              </a:rPr>
              <a:t>1,2,3,4</a:t>
            </a:r>
            <a:r>
              <a:rPr lang="zh-CN" altLang="en-US">
                <a:latin typeface="Times New Roman" panose="02020603050405020304" pitchFamily="18" charset="0"/>
              </a:rPr>
              <a:t>的回路数分别为</a:t>
            </a:r>
            <a:r>
              <a:rPr lang="en-US" altLang="zh-CN">
                <a:latin typeface="Times New Roman" panose="02020603050405020304" pitchFamily="18" charset="0"/>
              </a:rPr>
              <a:t>1,1,3,5. </a:t>
            </a:r>
            <a:r>
              <a:rPr lang="zh-CN" altLang="en-US">
                <a:latin typeface="Times New Roman" panose="02020603050405020304" pitchFamily="18" charset="0"/>
              </a:rPr>
              <a:t>其中长度为</a:t>
            </a:r>
            <a:r>
              <a:rPr lang="en-US" altLang="zh-CN">
                <a:latin typeface="Times New Roman" panose="02020603050405020304" pitchFamily="18" charset="0"/>
              </a:rPr>
              <a:t>1</a:t>
            </a:r>
            <a:r>
              <a:rPr lang="zh-CN" altLang="en-US">
                <a:latin typeface="Times New Roman" panose="02020603050405020304" pitchFamily="18" charset="0"/>
              </a:rPr>
              <a:t>的是初级的</a:t>
            </a:r>
            <a:r>
              <a:rPr lang="en-US" altLang="zh-CN">
                <a:latin typeface="Times New Roman" panose="02020603050405020304" pitchFamily="18" charset="0"/>
              </a:rPr>
              <a:t>(</a:t>
            </a:r>
            <a:r>
              <a:rPr lang="zh-CN" altLang="en-US">
                <a:latin typeface="Times New Roman" panose="02020603050405020304" pitchFamily="18" charset="0"/>
              </a:rPr>
              <a:t>环</a:t>
            </a:r>
            <a:r>
              <a:rPr lang="en-US" altLang="zh-CN">
                <a:latin typeface="Times New Roman" panose="02020603050405020304" pitchFamily="18" charset="0"/>
              </a:rPr>
              <a:t>)</a:t>
            </a:r>
            <a:r>
              <a:rPr lang="zh-CN" altLang="en-US">
                <a:latin typeface="Times New Roman" panose="02020603050405020304" pitchFamily="18" charset="0"/>
              </a:rPr>
              <a:t>；长度为</a:t>
            </a:r>
            <a:r>
              <a:rPr lang="en-US" altLang="zh-CN">
                <a:latin typeface="Times New Roman" panose="02020603050405020304" pitchFamily="18" charset="0"/>
              </a:rPr>
              <a:t>2</a:t>
            </a:r>
            <a:r>
              <a:rPr lang="zh-CN" altLang="en-US">
                <a:latin typeface="Times New Roman" panose="02020603050405020304" pitchFamily="18" charset="0"/>
              </a:rPr>
              <a:t>的是复杂的；长度为</a:t>
            </a:r>
            <a:r>
              <a:rPr lang="en-US" altLang="zh-CN">
                <a:latin typeface="Times New Roman" panose="02020603050405020304" pitchFamily="18" charset="0"/>
              </a:rPr>
              <a:t>3</a:t>
            </a:r>
            <a:r>
              <a:rPr lang="zh-CN" altLang="en-US">
                <a:latin typeface="Times New Roman" panose="02020603050405020304" pitchFamily="18" charset="0"/>
              </a:rPr>
              <a:t>的中有</a:t>
            </a:r>
            <a:r>
              <a:rPr lang="en-US" altLang="zh-CN">
                <a:latin typeface="Times New Roman" panose="02020603050405020304" pitchFamily="18" charset="0"/>
              </a:rPr>
              <a:t>1</a:t>
            </a:r>
            <a:r>
              <a:rPr lang="zh-CN" altLang="en-US">
                <a:latin typeface="Times New Roman" panose="02020603050405020304" pitchFamily="18" charset="0"/>
              </a:rPr>
              <a:t>条是复杂的，</a:t>
            </a:r>
            <a:r>
              <a:rPr lang="en-US" altLang="zh-CN">
                <a:latin typeface="Times New Roman" panose="02020603050405020304" pitchFamily="18" charset="0"/>
              </a:rPr>
              <a:t>2</a:t>
            </a:r>
            <a:r>
              <a:rPr lang="zh-CN" altLang="en-US">
                <a:latin typeface="Times New Roman" panose="02020603050405020304" pitchFamily="18" charset="0"/>
              </a:rPr>
              <a:t>条是初级的；长度为</a:t>
            </a:r>
            <a:r>
              <a:rPr lang="en-US" altLang="zh-CN">
                <a:latin typeface="Times New Roman" panose="02020603050405020304" pitchFamily="18" charset="0"/>
              </a:rPr>
              <a:t>4</a:t>
            </a:r>
            <a:r>
              <a:rPr lang="zh-CN" altLang="en-US">
                <a:latin typeface="Times New Roman" panose="02020603050405020304" pitchFamily="18" charset="0"/>
              </a:rPr>
              <a:t>的有</a:t>
            </a:r>
            <a:r>
              <a:rPr lang="en-US" altLang="zh-CN">
                <a:latin typeface="Times New Roman" panose="02020603050405020304" pitchFamily="18" charset="0"/>
              </a:rPr>
              <a:t>1</a:t>
            </a:r>
            <a:r>
              <a:rPr lang="zh-CN" altLang="en-US">
                <a:latin typeface="Times New Roman" panose="02020603050405020304" pitchFamily="18" charset="0"/>
              </a:rPr>
              <a:t>条是复杂的，有</a:t>
            </a:r>
            <a:r>
              <a:rPr lang="en-US" altLang="zh-CN">
                <a:latin typeface="Times New Roman" panose="02020603050405020304" pitchFamily="18" charset="0"/>
              </a:rPr>
              <a:t>4</a:t>
            </a:r>
            <a:r>
              <a:rPr lang="zh-CN" altLang="en-US">
                <a:latin typeface="Times New Roman" panose="02020603050405020304" pitchFamily="18" charset="0"/>
              </a:rPr>
              <a:t>条是非初级的简单回路</a:t>
            </a:r>
            <a:r>
              <a:rPr lang="en-US" altLang="zh-CN">
                <a:latin typeface="Times New Roman" panose="02020603050405020304" pitchFamily="18" charset="0"/>
              </a:rPr>
              <a:t>. </a:t>
            </a:r>
            <a:r>
              <a:rPr lang="zh-CN" altLang="en-US">
                <a:latin typeface="Times New Roman" panose="02020603050405020304" pitchFamily="18" charset="0"/>
              </a:rPr>
              <a:t>请在图中行遍以上各回路</a:t>
            </a:r>
            <a:r>
              <a:rPr lang="en-US" altLang="zh-CN">
                <a:latin typeface="Times New Roman" panose="02020603050405020304" pitchFamily="18" charset="0"/>
              </a:rPr>
              <a:t>.</a:t>
            </a:r>
          </a:p>
          <a:p>
            <a:pPr>
              <a:lnSpc>
                <a:spcPct val="120000"/>
              </a:lnSpc>
            </a:pPr>
            <a:r>
              <a:rPr lang="en-US" altLang="zh-CN">
                <a:latin typeface="Times New Roman" panose="02020603050405020304" pitchFamily="18" charset="0"/>
              </a:rPr>
              <a:t>(6) </a:t>
            </a:r>
            <a:r>
              <a:rPr lang="zh-CN" altLang="en-US">
                <a:latin typeface="Times New Roman" panose="02020603050405020304" pitchFamily="18" charset="0"/>
              </a:rPr>
              <a:t>长度为</a:t>
            </a:r>
            <a:r>
              <a:rPr lang="en-US" altLang="zh-CN">
                <a:latin typeface="Times New Roman" panose="02020603050405020304" pitchFamily="18" charset="0"/>
              </a:rPr>
              <a:t>4</a:t>
            </a:r>
            <a:r>
              <a:rPr lang="zh-CN" altLang="en-US">
                <a:latin typeface="Times New Roman" panose="02020603050405020304" pitchFamily="18" charset="0"/>
              </a:rPr>
              <a:t>的通路</a:t>
            </a:r>
            <a:r>
              <a:rPr lang="en-US" altLang="zh-CN">
                <a:latin typeface="Times New Roman" panose="02020603050405020304" pitchFamily="18" charset="0"/>
              </a:rPr>
              <a:t>(</a:t>
            </a:r>
            <a:r>
              <a:rPr lang="zh-CN" altLang="en-US">
                <a:latin typeface="Times New Roman" panose="02020603050405020304" pitchFamily="18" charset="0"/>
              </a:rPr>
              <a:t>不含回路</a:t>
            </a:r>
            <a:r>
              <a:rPr lang="en-US" altLang="zh-CN">
                <a:latin typeface="Times New Roman" panose="02020603050405020304" pitchFamily="18" charset="0"/>
              </a:rPr>
              <a:t>)</a:t>
            </a:r>
            <a:r>
              <a:rPr lang="zh-CN" altLang="en-US">
                <a:latin typeface="Times New Roman" panose="02020603050405020304" pitchFamily="18" charset="0"/>
              </a:rPr>
              <a:t>为</a:t>
            </a:r>
            <a:r>
              <a:rPr lang="en-US" altLang="zh-CN">
                <a:latin typeface="Times New Roman" panose="02020603050405020304" pitchFamily="18" charset="0"/>
              </a:rPr>
              <a:t>33</a:t>
            </a:r>
            <a:r>
              <a:rPr lang="zh-CN" altLang="en-US">
                <a:latin typeface="Times New Roman" panose="02020603050405020304" pitchFamily="18" charset="0"/>
              </a:rPr>
              <a:t>条</a:t>
            </a:r>
            <a:r>
              <a:rPr lang="en-US" altLang="zh-CN">
                <a:latin typeface="Times New Roman" panose="02020603050405020304" pitchFamily="18" charset="0"/>
              </a:rPr>
              <a:t>.</a:t>
            </a:r>
          </a:p>
          <a:p>
            <a:pPr>
              <a:lnSpc>
                <a:spcPct val="120000"/>
              </a:lnSpc>
            </a:pPr>
            <a:r>
              <a:rPr lang="en-US" altLang="zh-CN">
                <a:latin typeface="Times New Roman" panose="02020603050405020304" pitchFamily="18" charset="0"/>
              </a:rPr>
              <a:t>(7) </a:t>
            </a:r>
            <a:r>
              <a:rPr lang="zh-CN" altLang="en-US">
                <a:latin typeface="Times New Roman" panose="02020603050405020304" pitchFamily="18" charset="0"/>
              </a:rPr>
              <a:t>长度为</a:t>
            </a:r>
            <a:r>
              <a:rPr lang="en-US" altLang="zh-CN">
                <a:latin typeface="Times New Roman" panose="02020603050405020304" pitchFamily="18" charset="0"/>
              </a:rPr>
              <a:t>4</a:t>
            </a:r>
            <a:r>
              <a:rPr lang="zh-CN" altLang="en-US">
                <a:latin typeface="Times New Roman" panose="02020603050405020304" pitchFamily="18" charset="0"/>
              </a:rPr>
              <a:t>的回路为</a:t>
            </a:r>
            <a:r>
              <a:rPr lang="en-US" altLang="zh-CN">
                <a:latin typeface="Times New Roman" panose="02020603050405020304" pitchFamily="18" charset="0"/>
              </a:rPr>
              <a:t>11</a:t>
            </a:r>
            <a:r>
              <a:rPr lang="zh-CN" altLang="en-US">
                <a:latin typeface="Times New Roman" panose="02020603050405020304" pitchFamily="18" charset="0"/>
              </a:rPr>
              <a:t>条</a:t>
            </a:r>
            <a:r>
              <a:rPr lang="en-US" altLang="zh-CN">
                <a:latin typeface="Times New Roman" panose="02020603050405020304" pitchFamily="18" charset="0"/>
              </a:rPr>
              <a:t>. </a:t>
            </a:r>
          </a:p>
          <a:p>
            <a:pPr>
              <a:lnSpc>
                <a:spcPct val="120000"/>
              </a:lnSpc>
            </a:pPr>
            <a:r>
              <a:rPr lang="en-US" altLang="zh-CN">
                <a:latin typeface="Times New Roman" panose="02020603050405020304" pitchFamily="18" charset="0"/>
              </a:rPr>
              <a:t>(8) </a:t>
            </a:r>
            <a:r>
              <a:rPr lang="zh-CN" altLang="en-US">
                <a:latin typeface="Times New Roman" panose="02020603050405020304" pitchFamily="18" charset="0"/>
              </a:rPr>
              <a:t>长度</a:t>
            </a:r>
            <a:r>
              <a:rPr lang="zh-CN" altLang="en-US">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4</a:t>
            </a:r>
            <a:r>
              <a:rPr lang="zh-CN" altLang="en-US">
                <a:latin typeface="Times New Roman" panose="02020603050405020304" pitchFamily="18" charset="0"/>
              </a:rPr>
              <a:t>的通路</a:t>
            </a:r>
            <a:r>
              <a:rPr lang="en-US" altLang="zh-CN">
                <a:latin typeface="Times New Roman" panose="02020603050405020304" pitchFamily="18" charset="0"/>
              </a:rPr>
              <a:t>88</a:t>
            </a:r>
            <a:r>
              <a:rPr lang="zh-CN" altLang="en-US">
                <a:latin typeface="Times New Roman" panose="02020603050405020304" pitchFamily="18" charset="0"/>
              </a:rPr>
              <a:t>条，其中</a:t>
            </a:r>
            <a:r>
              <a:rPr lang="en-US" altLang="zh-CN">
                <a:latin typeface="Times New Roman" panose="02020603050405020304" pitchFamily="18" charset="0"/>
              </a:rPr>
              <a:t>22</a:t>
            </a:r>
            <a:r>
              <a:rPr lang="zh-CN" altLang="en-US">
                <a:latin typeface="Times New Roman" panose="02020603050405020304" pitchFamily="18" charset="0"/>
              </a:rPr>
              <a:t>条为回路</a:t>
            </a:r>
            <a:r>
              <a:rPr lang="en-US" altLang="zh-CN">
                <a:latin typeface="Times New Roman" panose="02020603050405020304" pitchFamily="18" charset="0"/>
              </a:rPr>
              <a:t>. </a:t>
            </a:r>
          </a:p>
          <a:p>
            <a:pPr>
              <a:lnSpc>
                <a:spcPct val="120000"/>
              </a:lnSpc>
            </a:pPr>
            <a:r>
              <a:rPr lang="en-US" altLang="zh-CN">
                <a:latin typeface="Times New Roman" panose="02020603050405020304" pitchFamily="18" charset="0"/>
              </a:rPr>
              <a:t>(9) 4</a:t>
            </a:r>
            <a:r>
              <a:rPr lang="en-US" altLang="zh-CN">
                <a:latin typeface="Times New Roman" panose="02020603050405020304" pitchFamily="18" charset="0"/>
                <a:sym typeface="Symbol" panose="05050102010706020507" pitchFamily="18" charset="2"/>
              </a:rPr>
              <a:t></a:t>
            </a:r>
            <a:r>
              <a:rPr lang="en-US" altLang="zh-CN">
                <a:latin typeface="Times New Roman" panose="02020603050405020304" pitchFamily="18" charset="0"/>
              </a:rPr>
              <a:t>4</a:t>
            </a:r>
            <a:r>
              <a:rPr lang="zh-CN" altLang="en-US">
                <a:latin typeface="Times New Roman" panose="02020603050405020304" pitchFamily="18" charset="0"/>
              </a:rPr>
              <a:t>的全</a:t>
            </a:r>
            <a:r>
              <a:rPr lang="en-US" altLang="zh-CN">
                <a:latin typeface="Times New Roman" panose="02020603050405020304" pitchFamily="18" charset="0"/>
              </a:rPr>
              <a:t>1</a:t>
            </a:r>
            <a:r>
              <a:rPr lang="zh-CN" altLang="en-US">
                <a:latin typeface="Times New Roman" panose="02020603050405020304" pitchFamily="18" charset="0"/>
              </a:rPr>
              <a:t>矩阵</a:t>
            </a:r>
            <a:r>
              <a:rPr lang="en-US" altLang="zh-CN">
                <a:latin typeface="Times New Roman" panose="02020603050405020304" pitchFamily="18" charset="0"/>
              </a:rPr>
              <a:t>. </a:t>
            </a:r>
          </a:p>
        </p:txBody>
      </p:sp>
    </p:spTree>
  </p:cSld>
  <p:clrMapOvr>
    <a:masterClrMapping/>
  </p:clrMapOvr>
  <p:transition spd="slow">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988E11-D5C5-4F4D-B991-D1F6912B075A}"/>
              </a:ext>
            </a:extLst>
          </p:cNvPr>
          <p:cNvSpPr>
            <a:spLocks noGrp="1"/>
          </p:cNvSpPr>
          <p:nvPr>
            <p:ph type="title"/>
          </p:nvPr>
        </p:nvSpPr>
        <p:spPr/>
        <p:txBody>
          <a:bodyPr/>
          <a:lstStyle/>
          <a:p>
            <a:pPr algn="ctr"/>
            <a:r>
              <a:rPr lang="zh-CN" altLang="en-US" dirty="0"/>
              <a:t>扩展阅读材料</a:t>
            </a:r>
          </a:p>
        </p:txBody>
      </p:sp>
      <p:sp>
        <p:nvSpPr>
          <p:cNvPr id="3" name="内容占位符 2">
            <a:extLst>
              <a:ext uri="{FF2B5EF4-FFF2-40B4-BE49-F238E27FC236}">
                <a16:creationId xmlns:a16="http://schemas.microsoft.com/office/drawing/2014/main" id="{AE331094-8628-42CF-AED6-C8B293F782E1}"/>
              </a:ext>
            </a:extLst>
          </p:cNvPr>
          <p:cNvSpPr>
            <a:spLocks noGrp="1"/>
          </p:cNvSpPr>
          <p:nvPr>
            <p:ph idx="1"/>
          </p:nvPr>
        </p:nvSpPr>
        <p:spPr/>
        <p:txBody>
          <a:bodyPr/>
          <a:lstStyle/>
          <a:p>
            <a:r>
              <a:rPr lang="en-US" altLang="zh-CN" dirty="0"/>
              <a:t>https://oi-wiki.org/graph/scc/</a:t>
            </a:r>
          </a:p>
          <a:p>
            <a:endParaRPr lang="en-US" altLang="zh-CN" dirty="0"/>
          </a:p>
          <a:p>
            <a:r>
              <a:rPr lang="en-US" altLang="zh-CN" dirty="0"/>
              <a:t>https://www.redblobgames.com/pathfinding/a-star/introduction.html</a:t>
            </a:r>
          </a:p>
        </p:txBody>
      </p:sp>
      <p:sp>
        <p:nvSpPr>
          <p:cNvPr id="4" name="灯片编号占位符 3">
            <a:extLst>
              <a:ext uri="{FF2B5EF4-FFF2-40B4-BE49-F238E27FC236}">
                <a16:creationId xmlns:a16="http://schemas.microsoft.com/office/drawing/2014/main" id="{D04E1B27-93A2-4DCB-B4A7-01C5137F6D29}"/>
              </a:ext>
            </a:extLst>
          </p:cNvPr>
          <p:cNvSpPr>
            <a:spLocks noGrp="1"/>
          </p:cNvSpPr>
          <p:nvPr>
            <p:ph type="sldNum" sz="quarter" idx="12"/>
          </p:nvPr>
        </p:nvSpPr>
        <p:spPr/>
        <p:txBody>
          <a:bodyPr/>
          <a:lstStyle/>
          <a:p>
            <a:pPr>
              <a:defRPr/>
            </a:pPr>
            <a:fld id="{18B00429-19CE-4C2D-A58F-009C5D7921E3}" type="slidenum">
              <a:rPr lang="en-US" altLang="zh-CN" smtClean="0"/>
              <a:pPr>
                <a:defRPr/>
              </a:pPr>
              <a:t>81</a:t>
            </a:fld>
            <a:endParaRPr lang="en-US" altLang="zh-CN"/>
          </a:p>
        </p:txBody>
      </p:sp>
    </p:spTree>
    <p:extLst>
      <p:ext uri="{BB962C8B-B14F-4D97-AF65-F5344CB8AC3E}">
        <p14:creationId xmlns:p14="http://schemas.microsoft.com/office/powerpoint/2010/main" val="2582180176"/>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433B6C62-40BE-4D0F-B767-DAF362133F80}" type="slidenum">
              <a:rPr lang="en-US" altLang="zh-CN"/>
              <a:pPr/>
              <a:t>9</a:t>
            </a:fld>
            <a:endParaRPr lang="en-US" altLang="zh-CN"/>
          </a:p>
        </p:txBody>
      </p:sp>
      <p:sp>
        <p:nvSpPr>
          <p:cNvPr id="354311" name="Rectangle 7"/>
          <p:cNvSpPr>
            <a:spLocks noGrp="1" noChangeArrowheads="1"/>
          </p:cNvSpPr>
          <p:nvPr>
            <p:ph type="title"/>
          </p:nvPr>
        </p:nvSpPr>
        <p:spPr/>
        <p:txBody>
          <a:bodyPr/>
          <a:lstStyle/>
          <a:p>
            <a:pPr algn="ctr"/>
            <a:r>
              <a:rPr lang="zh-CN" altLang="en-US" dirty="0">
                <a:latin typeface="Times New Roman" panose="02020603050405020304" pitchFamily="18" charset="0"/>
              </a:rPr>
              <a:t>图的邻接表</a:t>
            </a:r>
          </a:p>
        </p:txBody>
      </p:sp>
      <p:sp>
        <p:nvSpPr>
          <p:cNvPr id="354312" name="Rectangle 8"/>
          <p:cNvSpPr>
            <a:spLocks noGrp="1" noChangeArrowheads="1"/>
          </p:cNvSpPr>
          <p:nvPr>
            <p:ph type="body" idx="1"/>
          </p:nvPr>
        </p:nvSpPr>
        <p:spPr>
          <a:xfrm>
            <a:off x="323850" y="1125538"/>
            <a:ext cx="8229600" cy="4525962"/>
          </a:xfrm>
        </p:spPr>
        <p:txBody>
          <a:bodyPr/>
          <a:lstStyle/>
          <a:p>
            <a:pPr marL="0" indent="0"/>
            <a:r>
              <a:rPr lang="zh-CN" altLang="en-US" dirty="0">
                <a:solidFill>
                  <a:srgbClr val="A50021"/>
                </a:solidFill>
                <a:latin typeface="Times New Roman" panose="02020603050405020304" pitchFamily="18" charset="0"/>
              </a:rPr>
              <a:t>定义</a:t>
            </a:r>
            <a:r>
              <a:rPr lang="en-US" altLang="zh-CN" dirty="0">
                <a:solidFill>
                  <a:srgbClr val="A50021"/>
                </a:solidFill>
                <a:latin typeface="Times New Roman" panose="02020603050405020304" pitchFamily="18" charset="0"/>
              </a:rPr>
              <a:t>14.6</a:t>
            </a:r>
            <a:r>
              <a:rPr lang="en-US" altLang="zh-CN" dirty="0">
                <a:latin typeface="Times New Roman" panose="02020603050405020304" pitchFamily="18" charset="0"/>
              </a:rPr>
              <a:t>  </a:t>
            </a:r>
            <a:r>
              <a:rPr lang="zh-CN" altLang="en-US" dirty="0">
                <a:latin typeface="Times New Roman" panose="02020603050405020304" pitchFamily="18" charset="0"/>
              </a:rPr>
              <a:t>设图</a:t>
            </a:r>
            <a:r>
              <a:rPr lang="en-US" altLang="zh-CN" i="1" dirty="0">
                <a:latin typeface="Times New Roman" panose="02020603050405020304" pitchFamily="18" charset="0"/>
              </a:rPr>
              <a:t>G</a:t>
            </a:r>
            <a:r>
              <a:rPr lang="en-US" altLang="zh-CN" dirty="0">
                <a:latin typeface="Times New Roman" panose="02020603050405020304" pitchFamily="18" charset="0"/>
              </a:rPr>
              <a:t>=&lt;</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dirty="0">
                <a:latin typeface="Times New Roman" panose="02020603050405020304" pitchFamily="18" charset="0"/>
              </a:rPr>
              <a:t>&gt;, </a:t>
            </a:r>
            <a:r>
              <a:rPr lang="en-US" altLang="zh-CN" i="1" dirty="0">
                <a:latin typeface="Times New Roman" panose="02020603050405020304" pitchFamily="18" charset="0"/>
              </a:rPr>
              <a:t>V</a:t>
            </a:r>
            <a:r>
              <a:rPr lang="en-US" altLang="zh-CN" dirty="0">
                <a:latin typeface="Times New Roman" panose="02020603050405020304" pitchFamily="18" charset="0"/>
              </a:rPr>
              <a:t>={</a:t>
            </a:r>
            <a:r>
              <a:rPr lang="en-US" altLang="zh-CN" i="1" dirty="0">
                <a:latin typeface="Times New Roman" panose="02020603050405020304" pitchFamily="18" charset="0"/>
              </a:rPr>
              <a:t>v</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v</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v</a:t>
            </a:r>
            <a:r>
              <a:rPr lang="en-US" altLang="zh-CN" i="1" baseline="-25000" dirty="0" err="1">
                <a:latin typeface="Times New Roman" panose="02020603050405020304" pitchFamily="18" charset="0"/>
              </a:rPr>
              <a:t>n</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dirty="0">
                <a:latin typeface="Times New Roman" panose="02020603050405020304" pitchFamily="18" charset="0"/>
              </a:rPr>
              <a:t>={</a:t>
            </a:r>
            <a:r>
              <a:rPr lang="en-US" altLang="zh-CN" i="1" dirty="0">
                <a:latin typeface="Times New Roman" panose="02020603050405020304" pitchFamily="18" charset="0"/>
              </a:rPr>
              <a:t>e</a:t>
            </a:r>
            <a:r>
              <a:rPr lang="en-US" altLang="zh-CN" baseline="-25000" dirty="0">
                <a:latin typeface="Times New Roman" panose="02020603050405020304" pitchFamily="18" charset="0"/>
              </a:rPr>
              <a:t>1</a:t>
            </a:r>
            <a:r>
              <a:rPr lang="en-US" altLang="zh-CN" dirty="0">
                <a:latin typeface="Times New Roman" panose="02020603050405020304" pitchFamily="18" charset="0"/>
              </a:rPr>
              <a:t>, </a:t>
            </a:r>
            <a:r>
              <a:rPr lang="en-US" altLang="zh-CN" i="1" dirty="0">
                <a:latin typeface="Times New Roman" panose="02020603050405020304" pitchFamily="18" charset="0"/>
              </a:rPr>
              <a:t>e</a:t>
            </a:r>
            <a:r>
              <a:rPr lang="en-US" altLang="zh-CN" baseline="-25000" dirty="0">
                <a:latin typeface="Times New Roman" panose="02020603050405020304" pitchFamily="18" charset="0"/>
              </a:rPr>
              <a:t>2</a:t>
            </a:r>
            <a:r>
              <a:rPr lang="en-US" altLang="zh-CN" dirty="0">
                <a:latin typeface="Times New Roman" panose="02020603050405020304" pitchFamily="18" charset="0"/>
              </a:rPr>
              <a:t>, …, </a:t>
            </a:r>
            <a:r>
              <a:rPr lang="en-US" altLang="zh-CN" i="1" dirty="0" err="1">
                <a:latin typeface="Times New Roman" panose="02020603050405020304" pitchFamily="18" charset="0"/>
              </a:rPr>
              <a:t>e</a:t>
            </a:r>
            <a:r>
              <a:rPr lang="en-US" altLang="zh-CN" i="1" baseline="-25000" dirty="0" err="1">
                <a:latin typeface="Times New Roman" panose="02020603050405020304" pitchFamily="18" charset="0"/>
              </a:rPr>
              <a:t>m</a:t>
            </a:r>
            <a:r>
              <a:rPr lang="en-US" altLang="zh-CN" dirty="0">
                <a:latin typeface="Times New Roman" panose="02020603050405020304" pitchFamily="18" charset="0"/>
              </a:rPr>
              <a:t>}, </a:t>
            </a:r>
            <a:r>
              <a:rPr lang="en-US" altLang="zh-CN" i="1" dirty="0">
                <a:latin typeface="Times New Roman" panose="02020603050405020304" pitchFamily="18" charset="0"/>
              </a:rPr>
              <a:t>G</a:t>
            </a:r>
            <a:r>
              <a:rPr lang="zh-CN" altLang="en-US" dirty="0">
                <a:latin typeface="Times New Roman" panose="02020603050405020304" pitchFamily="18" charset="0"/>
              </a:rPr>
              <a:t>的</a:t>
            </a:r>
            <a:r>
              <a:rPr lang="zh-CN" altLang="en-US" dirty="0">
                <a:solidFill>
                  <a:srgbClr val="A50021"/>
                </a:solidFill>
                <a:latin typeface="Times New Roman" panose="02020603050405020304" pitchFamily="18" charset="0"/>
              </a:rPr>
              <a:t>邻接表</a:t>
            </a:r>
            <a:r>
              <a:rPr lang="zh-CN" altLang="en-US" dirty="0">
                <a:latin typeface="Times New Roman" panose="02020603050405020304" pitchFamily="18" charset="0"/>
              </a:rPr>
              <a:t>为</a:t>
            </a:r>
            <a:r>
              <a:rPr lang="en-US" altLang="zh-CN" i="1" dirty="0">
                <a:latin typeface="Times New Roman" panose="02020603050405020304" pitchFamily="18" charset="0"/>
              </a:rPr>
              <a:t>n</a:t>
            </a:r>
            <a:r>
              <a:rPr lang="zh-CN" altLang="en-US" dirty="0">
                <a:latin typeface="Times New Roman" panose="02020603050405020304" pitchFamily="18" charset="0"/>
              </a:rPr>
              <a:t>个序列</a:t>
            </a:r>
            <a:r>
              <a:rPr lang="en-US" altLang="zh-CN" dirty="0">
                <a:latin typeface="Times New Roman" panose="02020603050405020304" pitchFamily="18" charset="0"/>
              </a:rPr>
              <a:t>, </a:t>
            </a:r>
            <a:r>
              <a:rPr lang="zh-CN" altLang="en-US" dirty="0">
                <a:latin typeface="Times New Roman" panose="02020603050405020304" pitchFamily="18" charset="0"/>
              </a:rPr>
              <a:t>其中第</a:t>
            </a:r>
            <a:r>
              <a:rPr lang="en-US" altLang="zh-CN" i="1" dirty="0" err="1">
                <a:latin typeface="Times New Roman" panose="02020603050405020304" pitchFamily="18" charset="0"/>
              </a:rPr>
              <a:t>i</a:t>
            </a:r>
            <a:r>
              <a:rPr lang="zh-CN" altLang="en-US" dirty="0">
                <a:latin typeface="Times New Roman" panose="02020603050405020304" pitchFamily="18" charset="0"/>
              </a:rPr>
              <a:t>个序列记录以</a:t>
            </a:r>
            <a:r>
              <a:rPr lang="en-US" altLang="zh-CN" i="1" dirty="0">
                <a:latin typeface="Times New Roman" panose="02020603050405020304" pitchFamily="18" charset="0"/>
              </a:rPr>
              <a:t>v</a:t>
            </a:r>
            <a:r>
              <a:rPr lang="en-US" altLang="zh-CN" i="1" baseline="-25000" dirty="0">
                <a:latin typeface="Times New Roman" panose="02020603050405020304" pitchFamily="18" charset="0"/>
              </a:rPr>
              <a:t>i</a:t>
            </a:r>
            <a:r>
              <a:rPr lang="zh-CN" altLang="en-US" dirty="0">
                <a:latin typeface="Times New Roman" panose="02020603050405020304" pitchFamily="18" charset="0"/>
              </a:rPr>
              <a:t>为起点边的另一个端点的集合</a:t>
            </a:r>
            <a:r>
              <a:rPr lang="en-US" altLang="zh-CN" dirty="0">
                <a:latin typeface="Times New Roman" panose="02020603050405020304" pitchFamily="18" charset="0"/>
              </a:rPr>
              <a:t>.</a:t>
            </a:r>
          </a:p>
          <a:p>
            <a:pPr marL="457200" indent="-457200"/>
            <a:endParaRPr lang="en-US" altLang="zh-CN" dirty="0">
              <a:latin typeface="Times New Roman" panose="02020603050405020304" pitchFamily="18" charset="0"/>
            </a:endParaRPr>
          </a:p>
          <a:p>
            <a:pPr marL="457200" indent="-457200" algn="just"/>
            <a:r>
              <a:rPr lang="zh-CN" altLang="en-US" dirty="0"/>
              <a:t> </a:t>
            </a:r>
          </a:p>
        </p:txBody>
      </p:sp>
      <p:sp>
        <p:nvSpPr>
          <p:cNvPr id="6" name="文本框 5">
            <a:extLst>
              <a:ext uri="{FF2B5EF4-FFF2-40B4-BE49-F238E27FC236}">
                <a16:creationId xmlns:a16="http://schemas.microsoft.com/office/drawing/2014/main" id="{0F113720-D1BA-4995-AB8F-14977F1BFA16}"/>
              </a:ext>
            </a:extLst>
          </p:cNvPr>
          <p:cNvSpPr txBox="1"/>
          <p:nvPr/>
        </p:nvSpPr>
        <p:spPr>
          <a:xfrm>
            <a:off x="4572000" y="6453188"/>
            <a:ext cx="4572000" cy="400110"/>
          </a:xfrm>
          <a:prstGeom prst="rect">
            <a:avLst/>
          </a:prstGeom>
          <a:noFill/>
        </p:spPr>
        <p:txBody>
          <a:bodyPr wrap="square" rtlCol="0">
            <a:spAutoFit/>
          </a:bodyPr>
          <a:lstStyle/>
          <a:p>
            <a:pPr algn="r"/>
            <a:r>
              <a:rPr lang="zh-CN" altLang="en-US" sz="2000" dirty="0">
                <a:solidFill>
                  <a:srgbClr val="FF9900"/>
                </a:solidFill>
                <a:latin typeface="Times New Roman" panose="02020603050405020304" pitchFamily="18" charset="0"/>
              </a:rPr>
              <a:t>邻接表为节点到节点的关系</a:t>
            </a:r>
          </a:p>
        </p:txBody>
      </p:sp>
      <p:pic>
        <p:nvPicPr>
          <p:cNvPr id="4" name="图片 3"/>
          <p:cNvPicPr>
            <a:picLocks noChangeAspect="1"/>
          </p:cNvPicPr>
          <p:nvPr/>
        </p:nvPicPr>
        <p:blipFill>
          <a:blip r:embed="rId3"/>
          <a:stretch>
            <a:fillRect/>
          </a:stretch>
        </p:blipFill>
        <p:spPr>
          <a:xfrm>
            <a:off x="827584" y="2962588"/>
            <a:ext cx="3485714" cy="2885714"/>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1034001888"/>
              </p:ext>
            </p:extLst>
          </p:nvPr>
        </p:nvGraphicFramePr>
        <p:xfrm>
          <a:off x="4956389" y="3292925"/>
          <a:ext cx="3162826" cy="2225040"/>
        </p:xfrm>
        <a:graphic>
          <a:graphicData uri="http://schemas.openxmlformats.org/drawingml/2006/table">
            <a:tbl>
              <a:tblPr firstRow="1" bandRow="1">
                <a:tableStyleId>{5940675A-B579-460E-94D1-54222C63F5DA}</a:tableStyleId>
              </a:tblPr>
              <a:tblGrid>
                <a:gridCol w="1581413">
                  <a:extLst>
                    <a:ext uri="{9D8B030D-6E8A-4147-A177-3AD203B41FA5}">
                      <a16:colId xmlns:a16="http://schemas.microsoft.com/office/drawing/2014/main" val="2975067220"/>
                    </a:ext>
                  </a:extLst>
                </a:gridCol>
                <a:gridCol w="1581413">
                  <a:extLst>
                    <a:ext uri="{9D8B030D-6E8A-4147-A177-3AD203B41FA5}">
                      <a16:colId xmlns:a16="http://schemas.microsoft.com/office/drawing/2014/main" val="4284025328"/>
                    </a:ext>
                  </a:extLst>
                </a:gridCol>
              </a:tblGrid>
              <a:tr h="370840">
                <a:tc>
                  <a:txBody>
                    <a:bodyPr/>
                    <a:lstStyle/>
                    <a:p>
                      <a:r>
                        <a:rPr lang="zh-CN" altLang="en-US" dirty="0"/>
                        <a:t>起点</a:t>
                      </a:r>
                    </a:p>
                  </a:txBody>
                  <a:tcPr/>
                </a:tc>
                <a:tc>
                  <a:txBody>
                    <a:bodyPr/>
                    <a:lstStyle/>
                    <a:p>
                      <a:r>
                        <a:rPr lang="zh-CN" altLang="en-US" dirty="0"/>
                        <a:t>终点</a:t>
                      </a:r>
                    </a:p>
                  </a:txBody>
                  <a:tcPr/>
                </a:tc>
                <a:extLst>
                  <a:ext uri="{0D108BD9-81ED-4DB2-BD59-A6C34878D82A}">
                    <a16:rowId xmlns:a16="http://schemas.microsoft.com/office/drawing/2014/main" val="2143187394"/>
                  </a:ext>
                </a:extLst>
              </a:tr>
              <a:tr h="370840">
                <a:tc>
                  <a:txBody>
                    <a:bodyPr/>
                    <a:lstStyle/>
                    <a:p>
                      <a:r>
                        <a:rPr lang="en-US" altLang="zh-CN" dirty="0"/>
                        <a:t>a</a:t>
                      </a:r>
                      <a:endParaRPr lang="zh-CN" altLang="en-US" dirty="0"/>
                    </a:p>
                  </a:txBody>
                  <a:tcPr/>
                </a:tc>
                <a:tc>
                  <a:txBody>
                    <a:bodyPr/>
                    <a:lstStyle/>
                    <a:p>
                      <a:r>
                        <a:rPr lang="en-US" altLang="zh-CN" dirty="0"/>
                        <a:t>b, c, d, e</a:t>
                      </a:r>
                      <a:endParaRPr lang="zh-CN" altLang="en-US" dirty="0"/>
                    </a:p>
                  </a:txBody>
                  <a:tcPr/>
                </a:tc>
                <a:extLst>
                  <a:ext uri="{0D108BD9-81ED-4DB2-BD59-A6C34878D82A}">
                    <a16:rowId xmlns:a16="http://schemas.microsoft.com/office/drawing/2014/main" val="2318642746"/>
                  </a:ext>
                </a:extLst>
              </a:tr>
              <a:tr h="370840">
                <a:tc>
                  <a:txBody>
                    <a:bodyPr/>
                    <a:lstStyle/>
                    <a:p>
                      <a:r>
                        <a:rPr lang="en-US" altLang="zh-CN" dirty="0"/>
                        <a:t>b</a:t>
                      </a:r>
                      <a:endParaRPr lang="zh-CN" altLang="en-US" dirty="0"/>
                    </a:p>
                  </a:txBody>
                  <a:tcPr/>
                </a:tc>
                <a:tc>
                  <a:txBody>
                    <a:bodyPr/>
                    <a:lstStyle/>
                    <a:p>
                      <a:r>
                        <a:rPr lang="en-US" altLang="zh-CN" dirty="0"/>
                        <a:t>b, d</a:t>
                      </a:r>
                      <a:endParaRPr lang="zh-CN" altLang="en-US" dirty="0"/>
                    </a:p>
                  </a:txBody>
                  <a:tcPr/>
                </a:tc>
                <a:extLst>
                  <a:ext uri="{0D108BD9-81ED-4DB2-BD59-A6C34878D82A}">
                    <a16:rowId xmlns:a16="http://schemas.microsoft.com/office/drawing/2014/main" val="3726112903"/>
                  </a:ext>
                </a:extLst>
              </a:tr>
              <a:tr h="370840">
                <a:tc>
                  <a:txBody>
                    <a:bodyPr/>
                    <a:lstStyle/>
                    <a:p>
                      <a:r>
                        <a:rPr lang="en-US" altLang="zh-CN" dirty="0"/>
                        <a:t>c</a:t>
                      </a:r>
                      <a:endParaRPr lang="zh-CN" altLang="en-US" dirty="0"/>
                    </a:p>
                  </a:txBody>
                  <a:tcPr/>
                </a:tc>
                <a:tc>
                  <a:txBody>
                    <a:bodyPr/>
                    <a:lstStyle/>
                    <a:p>
                      <a:r>
                        <a:rPr lang="en-US" altLang="zh-CN" dirty="0"/>
                        <a:t>a, c, e</a:t>
                      </a:r>
                      <a:endParaRPr lang="zh-CN" altLang="en-US" dirty="0"/>
                    </a:p>
                  </a:txBody>
                  <a:tcPr/>
                </a:tc>
                <a:extLst>
                  <a:ext uri="{0D108BD9-81ED-4DB2-BD59-A6C34878D82A}">
                    <a16:rowId xmlns:a16="http://schemas.microsoft.com/office/drawing/2014/main" val="2106240363"/>
                  </a:ext>
                </a:extLst>
              </a:tr>
              <a:tr h="370840">
                <a:tc>
                  <a:txBody>
                    <a:bodyPr/>
                    <a:lstStyle/>
                    <a:p>
                      <a:r>
                        <a:rPr lang="en-US" altLang="zh-CN" dirty="0"/>
                        <a:t>d</a:t>
                      </a:r>
                      <a:endParaRPr lang="zh-CN" altLang="en-US" dirty="0"/>
                    </a:p>
                  </a:txBody>
                  <a:tcPr/>
                </a:tc>
                <a:tc>
                  <a:txBody>
                    <a:bodyPr/>
                    <a:lstStyle/>
                    <a:p>
                      <a:endParaRPr lang="zh-CN" altLang="en-US"/>
                    </a:p>
                  </a:txBody>
                  <a:tcPr/>
                </a:tc>
                <a:extLst>
                  <a:ext uri="{0D108BD9-81ED-4DB2-BD59-A6C34878D82A}">
                    <a16:rowId xmlns:a16="http://schemas.microsoft.com/office/drawing/2014/main" val="1560669040"/>
                  </a:ext>
                </a:extLst>
              </a:tr>
              <a:tr h="370840">
                <a:tc>
                  <a:txBody>
                    <a:bodyPr/>
                    <a:lstStyle/>
                    <a:p>
                      <a:r>
                        <a:rPr lang="en-US" altLang="zh-CN" dirty="0"/>
                        <a:t>e</a:t>
                      </a:r>
                      <a:endParaRPr lang="zh-CN" altLang="en-US" dirty="0"/>
                    </a:p>
                  </a:txBody>
                  <a:tcPr/>
                </a:tc>
                <a:tc>
                  <a:txBody>
                    <a:bodyPr/>
                    <a:lstStyle/>
                    <a:p>
                      <a:r>
                        <a:rPr lang="en-US" altLang="zh-CN" dirty="0"/>
                        <a:t>b, c, d</a:t>
                      </a:r>
                      <a:endParaRPr lang="zh-CN" altLang="en-US" dirty="0"/>
                    </a:p>
                  </a:txBody>
                  <a:tcPr/>
                </a:tc>
                <a:extLst>
                  <a:ext uri="{0D108BD9-81ED-4DB2-BD59-A6C34878D82A}">
                    <a16:rowId xmlns:a16="http://schemas.microsoft.com/office/drawing/2014/main" val="3287167102"/>
                  </a:ext>
                </a:extLst>
              </a:tr>
            </a:tbl>
          </a:graphicData>
        </a:graphic>
      </p:graphicFrame>
    </p:spTree>
    <p:extLst>
      <p:ext uri="{BB962C8B-B14F-4D97-AF65-F5344CB8AC3E}">
        <p14:creationId xmlns:p14="http://schemas.microsoft.com/office/powerpoint/2010/main" val="2115442262"/>
      </p:ext>
    </p:extLst>
  </p:cSld>
  <p:clrMapOvr>
    <a:masterClrMapping/>
  </p:clrMapOvr>
  <p:transition spd="slow">
    <p:fade/>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14035</TotalTime>
  <Words>9930</Words>
  <Application>Microsoft Office PowerPoint</Application>
  <PresentationFormat>全屏显示(4:3)</PresentationFormat>
  <Paragraphs>1196</Paragraphs>
  <Slides>81</Slides>
  <Notes>80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81</vt:i4>
      </vt:variant>
    </vt:vector>
  </HeadingPairs>
  <TitlesOfParts>
    <vt:vector size="95" baseType="lpstr">
      <vt:lpstr>BankGothic Md BT</vt:lpstr>
      <vt:lpstr>黑体</vt:lpstr>
      <vt:lpstr>华文中宋</vt:lpstr>
      <vt:lpstr>宋体</vt:lpstr>
      <vt:lpstr>微软雅黑</vt:lpstr>
      <vt:lpstr>Arial</vt:lpstr>
      <vt:lpstr>Calibri</vt:lpstr>
      <vt:lpstr>Cambria Math</vt:lpstr>
      <vt:lpstr>Symbol</vt:lpstr>
      <vt:lpstr>Times New Roman</vt:lpstr>
      <vt:lpstr>Wingdings</vt:lpstr>
      <vt:lpstr>默认设计模板</vt:lpstr>
      <vt:lpstr>公式</vt:lpstr>
      <vt:lpstr>Microsoft 公式 3.0</vt:lpstr>
      <vt:lpstr>离散数学 （一）</vt:lpstr>
      <vt:lpstr>第五部分 图论</vt:lpstr>
      <vt:lpstr>第十四章 图的基本概念</vt:lpstr>
      <vt:lpstr>14.1 图</vt:lpstr>
      <vt:lpstr>有向图</vt:lpstr>
      <vt:lpstr>14.4  图的矩阵表示</vt:lpstr>
      <vt:lpstr>PowerPoint 演示文稿</vt:lpstr>
      <vt:lpstr>图的邻接矩阵</vt:lpstr>
      <vt:lpstr>图的邻接表</vt:lpstr>
      <vt:lpstr>相关概念</vt:lpstr>
      <vt:lpstr>PowerPoint 演示文稿</vt:lpstr>
      <vt:lpstr>多重图与简单图</vt:lpstr>
      <vt:lpstr>图的运算</vt:lpstr>
      <vt:lpstr>图的运算</vt:lpstr>
      <vt:lpstr>图的运算</vt:lpstr>
      <vt:lpstr>图的运算</vt:lpstr>
      <vt:lpstr>图的运算的应用</vt:lpstr>
      <vt:lpstr>顶点的度数</vt:lpstr>
      <vt:lpstr>图的矩阵表示下度的计算</vt:lpstr>
      <vt:lpstr>PowerPoint 演示文稿</vt:lpstr>
      <vt:lpstr>图的矩阵表示下度的计算</vt:lpstr>
      <vt:lpstr>PowerPoint 演示文稿</vt:lpstr>
      <vt:lpstr>握手定理推论</vt:lpstr>
      <vt:lpstr>PowerPoint 演示文稿</vt:lpstr>
      <vt:lpstr>简单图度数的性质</vt:lpstr>
      <vt:lpstr>图的度数列</vt:lpstr>
      <vt:lpstr>可图化的条件</vt:lpstr>
      <vt:lpstr>可简单图化与可图序列</vt:lpstr>
      <vt:lpstr>离散数学 （一）</vt:lpstr>
      <vt:lpstr>Havel-Hakimi算法</vt:lpstr>
      <vt:lpstr>离散数学 （一）</vt:lpstr>
      <vt:lpstr>n 阶完全图与竞赛图</vt:lpstr>
      <vt:lpstr>n 阶 k 正则图</vt:lpstr>
      <vt:lpstr>Peterson图</vt:lpstr>
      <vt:lpstr>子图</vt:lpstr>
      <vt:lpstr>PowerPoint 演示文稿</vt:lpstr>
      <vt:lpstr>补图</vt:lpstr>
      <vt:lpstr>补图的应用</vt:lpstr>
      <vt:lpstr>图的同构</vt:lpstr>
      <vt:lpstr>图同构的实例</vt:lpstr>
      <vt:lpstr>14.2 通路与回路</vt:lpstr>
      <vt:lpstr>几点说明</vt:lpstr>
      <vt:lpstr>无向图的短程线与距离</vt:lpstr>
      <vt:lpstr>有向图的可达性</vt:lpstr>
      <vt:lpstr>通路与回路的长度</vt:lpstr>
      <vt:lpstr>PowerPoint 演示文稿</vt:lpstr>
      <vt:lpstr>PowerPoint 演示文稿</vt:lpstr>
      <vt:lpstr>PowerPoint 演示文稿</vt:lpstr>
      <vt:lpstr>PowerPoint 演示文稿</vt:lpstr>
      <vt:lpstr>14.3 图的连通性</vt:lpstr>
      <vt:lpstr>无向图的连通度</vt:lpstr>
      <vt:lpstr>点割集与割点</vt:lpstr>
      <vt:lpstr>点连通度与边连通度</vt:lpstr>
      <vt:lpstr>几点说明</vt:lpstr>
      <vt:lpstr>几点说明</vt:lpstr>
      <vt:lpstr>有向图的连通性及分类</vt:lpstr>
      <vt:lpstr>有向图的连通性及分类</vt:lpstr>
      <vt:lpstr>有向图的连通性及分类</vt:lpstr>
      <vt:lpstr>离散数学 （一）</vt:lpstr>
      <vt:lpstr>有向图的连通性及分类</vt:lpstr>
      <vt:lpstr>有向图的连通性及分类</vt:lpstr>
      <vt:lpstr>扩大路径法</vt:lpstr>
      <vt:lpstr>实例</vt:lpstr>
      <vt:lpstr>扩大路径法的应用</vt:lpstr>
      <vt:lpstr>路径的应用</vt:lpstr>
      <vt:lpstr>路径的应用</vt:lpstr>
      <vt:lpstr>路径的应用</vt:lpstr>
      <vt:lpstr>路径的应用</vt:lpstr>
      <vt:lpstr>最短路径算法</vt:lpstr>
      <vt:lpstr>离散数学 （一）</vt:lpstr>
      <vt:lpstr>最短路径算法</vt:lpstr>
      <vt:lpstr>第十四章 习题课</vt:lpstr>
      <vt:lpstr>基本要求</vt:lpstr>
      <vt:lpstr>PowerPoint 演示文稿</vt:lpstr>
      <vt:lpstr>PowerPoint 演示文稿</vt:lpstr>
      <vt:lpstr>PowerPoint 演示文稿</vt:lpstr>
      <vt:lpstr>练习4</vt:lpstr>
      <vt:lpstr>解答</vt:lpstr>
      <vt:lpstr>PowerPoint 演示文稿</vt:lpstr>
      <vt:lpstr>解答</vt:lpstr>
      <vt:lpstr>扩展阅读材料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Amy</dc:creator>
  <cp:lastModifiedBy>szx</cp:lastModifiedBy>
  <cp:revision>572</cp:revision>
  <dcterms:created xsi:type="dcterms:W3CDTF">2007-11-19T20:33:53Z</dcterms:created>
  <dcterms:modified xsi:type="dcterms:W3CDTF">2024-05-04T13:41:11Z</dcterms:modified>
</cp:coreProperties>
</file>